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57" r:id="rId5"/>
    <p:sldId id="262" r:id="rId6"/>
    <p:sldId id="258" r:id="rId7"/>
    <p:sldId id="263" r:id="rId8"/>
    <p:sldId id="259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65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42" y="723"/>
      </p:cViewPr>
      <p:guideLst>
        <p:guide orient="horz" pos="1865"/>
        <p:guide pos="3840"/>
        <p:guide orient="horz" pos="41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research\SYBERIA_Greeng_NPCHL\cal_chl_tredns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research\SYBERIA_Greeng_NPCHL\calco_no3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research\SYBERIA_Greeng_NPCHL\trend_ocean_dzd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research\bio_io_eura\gpp_us_v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research\SYBERIA_Greeng_NPCHL\catchmen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research\SYBERIA_Greeng_NPCHL\calco_no3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/>
              <a:t>Trend</a:t>
            </a:r>
            <a:r>
              <a:rPr lang="en-US" altLang="ko-KR" baseline="0"/>
              <a:t> in March-April terrestrial GPP</a:t>
            </a:r>
            <a:endParaRPr lang="en-US" altLang="ko-KR"/>
          </a:p>
        </c:rich>
      </c:tx>
      <c:layout>
        <c:manualLayout>
          <c:xMode val="edge"/>
          <c:yMode val="edge"/>
          <c:x val="0.22409020200407648"/>
          <c:y val="2.87260343068769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3"/>
          <c:order val="0"/>
          <c:spPr>
            <a:ln w="19050" cap="rnd">
              <a:solidFill>
                <a:schemeClr val="accent6">
                  <a:lumMod val="75000"/>
                  <a:alpha val="71000"/>
                </a:schemeClr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6">
                    <a:lumMod val="50000"/>
                    <a:alpha val="83000"/>
                  </a:scheme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'nir_time (5)'!$A$19:$A$39</c:f>
              <c:numCache>
                <c:formatCode>General</c:formatCode>
                <c:ptCount val="21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</c:numCache>
            </c:numRef>
          </c:cat>
          <c:val>
            <c:numRef>
              <c:f>'nir_time (5)'!$B$19:$B$39</c:f>
              <c:numCache>
                <c:formatCode>General</c:formatCode>
                <c:ptCount val="21"/>
                <c:pt idx="0">
                  <c:v>414.69299999999998</c:v>
                </c:pt>
                <c:pt idx="1">
                  <c:v>938.18600000000004</c:v>
                </c:pt>
                <c:pt idx="2">
                  <c:v>942.08699999999999</c:v>
                </c:pt>
                <c:pt idx="3">
                  <c:v>952.822</c:v>
                </c:pt>
                <c:pt idx="4">
                  <c:v>1025.42</c:v>
                </c:pt>
                <c:pt idx="5">
                  <c:v>331.45499999999998</c:v>
                </c:pt>
                <c:pt idx="6">
                  <c:v>261.54500000000002</c:v>
                </c:pt>
                <c:pt idx="7">
                  <c:v>1058.7</c:v>
                </c:pt>
                <c:pt idx="8">
                  <c:v>594.39700000000005</c:v>
                </c:pt>
                <c:pt idx="9">
                  <c:v>562.83500000000004</c:v>
                </c:pt>
                <c:pt idx="10">
                  <c:v>722.58100000000002</c:v>
                </c:pt>
                <c:pt idx="11">
                  <c:v>896.48800000000006</c:v>
                </c:pt>
                <c:pt idx="12">
                  <c:v>1069.76</c:v>
                </c:pt>
                <c:pt idx="13">
                  <c:v>1390.78</c:v>
                </c:pt>
                <c:pt idx="14">
                  <c:v>1010.77</c:v>
                </c:pt>
                <c:pt idx="15">
                  <c:v>1420.9</c:v>
                </c:pt>
                <c:pt idx="16">
                  <c:v>1040.2</c:v>
                </c:pt>
                <c:pt idx="17">
                  <c:v>842.73400000000004</c:v>
                </c:pt>
                <c:pt idx="18">
                  <c:v>1352.58</c:v>
                </c:pt>
                <c:pt idx="19">
                  <c:v>1138.5899999999999</c:v>
                </c:pt>
                <c:pt idx="20">
                  <c:v>1007.48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366552"/>
        <c:axId val="282367336"/>
      </c:lineChart>
      <c:catAx>
        <c:axId val="2823665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in"/>
        <c:minorTickMark val="in"/>
        <c:tickLblPos val="nextTo"/>
        <c:spPr>
          <a:noFill/>
          <a:ln w="9525" cap="flat" cmpd="sng" algn="ctr">
            <a:solidFill>
              <a:schemeClr val="bg2">
                <a:lumMod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82367336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282367336"/>
        <c:scaling>
          <c:orientation val="minMax"/>
          <c:max val="160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 baseline="0"/>
                  <a:t>GPP (g C m</a:t>
                </a:r>
                <a:r>
                  <a:rPr lang="en-US" altLang="ko-KR" baseline="30000"/>
                  <a:t>-2</a:t>
                </a:r>
                <a:r>
                  <a:rPr lang="en-US" altLang="ko-KR" baseline="0"/>
                  <a:t> month</a:t>
                </a:r>
                <a:r>
                  <a:rPr lang="en-US" altLang="ko-KR" baseline="30000"/>
                  <a:t>-1</a:t>
                </a:r>
                <a:r>
                  <a:rPr lang="en-US" altLang="ko-KR" baseline="0"/>
                  <a:t>)</a:t>
                </a:r>
                <a:endParaRPr lang="en-US" altLang="ko-K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in"/>
        <c:minorTickMark val="in"/>
        <c:tickLblPos val="nextTo"/>
        <c:spPr>
          <a:noFill/>
          <a:ln w="9525" cap="flat" cmpd="sng" algn="ctr">
            <a:solidFill>
              <a:schemeClr val="bg2">
                <a:lumMod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82366552"/>
        <c:crosses val="autoZero"/>
        <c:crossBetween val="between"/>
        <c:majorUnit val="400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chl!$G$2:$G$26</c:f>
                <c:numCache>
                  <c:formatCode>General</c:formatCode>
                  <c:ptCount val="25"/>
                  <c:pt idx="0">
                    <c:v>0.13666666666666666</c:v>
                  </c:pt>
                  <c:pt idx="3">
                    <c:v>0.33333333333333337</c:v>
                  </c:pt>
                  <c:pt idx="4">
                    <c:v>0</c:v>
                  </c:pt>
                  <c:pt idx="5">
                    <c:v>0</c:v>
                  </c:pt>
                  <c:pt idx="6">
                    <c:v>0.2</c:v>
                  </c:pt>
                  <c:pt idx="7">
                    <c:v>0.21</c:v>
                  </c:pt>
                  <c:pt idx="8">
                    <c:v>0.1</c:v>
                  </c:pt>
                  <c:pt idx="9">
                    <c:v>7.4999999999999983E-2</c:v>
                  </c:pt>
                  <c:pt idx="10">
                    <c:v>0.4</c:v>
                  </c:pt>
                  <c:pt idx="11">
                    <c:v>0</c:v>
                  </c:pt>
                  <c:pt idx="12">
                    <c:v>0.3</c:v>
                  </c:pt>
                  <c:pt idx="13">
                    <c:v>0.2</c:v>
                  </c:pt>
                  <c:pt idx="14">
                    <c:v>0</c:v>
                  </c:pt>
                  <c:pt idx="15">
                    <c:v>0.2</c:v>
                  </c:pt>
                  <c:pt idx="16">
                    <c:v>0.4</c:v>
                  </c:pt>
                  <c:pt idx="17">
                    <c:v>0.5</c:v>
                  </c:pt>
                  <c:pt idx="18">
                    <c:v>0.3</c:v>
                  </c:pt>
                  <c:pt idx="19">
                    <c:v>0.5</c:v>
                  </c:pt>
                  <c:pt idx="20">
                    <c:v>0.8</c:v>
                  </c:pt>
                  <c:pt idx="21">
                    <c:v>0.9</c:v>
                  </c:pt>
                  <c:pt idx="22">
                    <c:v>1.2</c:v>
                  </c:pt>
                  <c:pt idx="23">
                    <c:v>1.4000000000000001</c:v>
                  </c:pt>
                  <c:pt idx="24">
                    <c:v>1.9333333333333331</c:v>
                  </c:pt>
                </c:numCache>
              </c:numRef>
            </c:plus>
            <c:minus>
              <c:numRef>
                <c:f>chl!$G$2:$G$26</c:f>
                <c:numCache>
                  <c:formatCode>General</c:formatCode>
                  <c:ptCount val="25"/>
                  <c:pt idx="0">
                    <c:v>0.13666666666666666</c:v>
                  </c:pt>
                  <c:pt idx="3">
                    <c:v>0.33333333333333337</c:v>
                  </c:pt>
                  <c:pt idx="4">
                    <c:v>0</c:v>
                  </c:pt>
                  <c:pt idx="5">
                    <c:v>0</c:v>
                  </c:pt>
                  <c:pt idx="6">
                    <c:v>0.2</c:v>
                  </c:pt>
                  <c:pt idx="7">
                    <c:v>0.21</c:v>
                  </c:pt>
                  <c:pt idx="8">
                    <c:v>0.1</c:v>
                  </c:pt>
                  <c:pt idx="9">
                    <c:v>7.4999999999999983E-2</c:v>
                  </c:pt>
                  <c:pt idx="10">
                    <c:v>0.4</c:v>
                  </c:pt>
                  <c:pt idx="11">
                    <c:v>0</c:v>
                  </c:pt>
                  <c:pt idx="12">
                    <c:v>0.3</c:v>
                  </c:pt>
                  <c:pt idx="13">
                    <c:v>0.2</c:v>
                  </c:pt>
                  <c:pt idx="14">
                    <c:v>0</c:v>
                  </c:pt>
                  <c:pt idx="15">
                    <c:v>0.2</c:v>
                  </c:pt>
                  <c:pt idx="16">
                    <c:v>0.4</c:v>
                  </c:pt>
                  <c:pt idx="17">
                    <c:v>0.5</c:v>
                  </c:pt>
                  <c:pt idx="18">
                    <c:v>0.3</c:v>
                  </c:pt>
                  <c:pt idx="19">
                    <c:v>0.5</c:v>
                  </c:pt>
                  <c:pt idx="20">
                    <c:v>0.8</c:v>
                  </c:pt>
                  <c:pt idx="21">
                    <c:v>0.9</c:v>
                  </c:pt>
                  <c:pt idx="22">
                    <c:v>1.2</c:v>
                  </c:pt>
                  <c:pt idx="23">
                    <c:v>1.4000000000000001</c:v>
                  </c:pt>
                  <c:pt idx="24">
                    <c:v>1.9333333333333331</c:v>
                  </c:pt>
                </c:numCache>
              </c:numRef>
            </c:minus>
            <c:spPr>
              <a:noFill/>
              <a:ln w="9525" cap="flat" cmpd="sng" algn="ctr">
                <a:solidFill>
                  <a:srgbClr val="EC6C66"/>
                </a:solidFill>
                <a:round/>
              </a:ln>
              <a:effectLst/>
            </c:spPr>
          </c:errBars>
          <c:cat>
            <c:numRef>
              <c:f>chl!$A$2:$A$26</c:f>
              <c:numCache>
                <c:formatCode>General</c:formatCode>
                <c:ptCount val="25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  <c:pt idx="22">
                  <c:v>2020</c:v>
                </c:pt>
                <c:pt idx="23">
                  <c:v>2021</c:v>
                </c:pt>
                <c:pt idx="24">
                  <c:v>2022</c:v>
                </c:pt>
              </c:numCache>
            </c:numRef>
          </c:cat>
          <c:val>
            <c:numRef>
              <c:f>chl!$E$2:$E$26</c:f>
              <c:numCache>
                <c:formatCode>General</c:formatCode>
                <c:ptCount val="25"/>
                <c:pt idx="0">
                  <c:v>0.26666666666666666</c:v>
                </c:pt>
                <c:pt idx="3">
                  <c:v>0.43333333333333335</c:v>
                </c:pt>
                <c:pt idx="6">
                  <c:v>0.37000000000000005</c:v>
                </c:pt>
                <c:pt idx="7">
                  <c:v>0.33333333333333331</c:v>
                </c:pt>
                <c:pt idx="8">
                  <c:v>0.28333333333333333</c:v>
                </c:pt>
                <c:pt idx="9">
                  <c:v>0.17499999999999999</c:v>
                </c:pt>
                <c:pt idx="10">
                  <c:v>0.76333333333333331</c:v>
                </c:pt>
                <c:pt idx="12">
                  <c:v>1.0333333333333334</c:v>
                </c:pt>
                <c:pt idx="13">
                  <c:v>0.39999999999999997</c:v>
                </c:pt>
                <c:pt idx="15">
                  <c:v>0.8666666666666667</c:v>
                </c:pt>
                <c:pt idx="16">
                  <c:v>0.91500000000000004</c:v>
                </c:pt>
                <c:pt idx="17">
                  <c:v>1.2333333333333334</c:v>
                </c:pt>
                <c:pt idx="18">
                  <c:v>0.93333333333333324</c:v>
                </c:pt>
                <c:pt idx="19">
                  <c:v>1.4333333333333333</c:v>
                </c:pt>
                <c:pt idx="20">
                  <c:v>3.9666666666666663</c:v>
                </c:pt>
                <c:pt idx="21">
                  <c:v>4.3</c:v>
                </c:pt>
                <c:pt idx="22">
                  <c:v>2.7333333333333329</c:v>
                </c:pt>
                <c:pt idx="23">
                  <c:v>3.1</c:v>
                </c:pt>
                <c:pt idx="24">
                  <c:v>4.833333333333333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1"/>
        <c:overlap val="60"/>
        <c:axId val="282368120"/>
        <c:axId val="282368512"/>
      </c:barChart>
      <c:catAx>
        <c:axId val="2823681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82368512"/>
        <c:crossesAt val="0"/>
        <c:auto val="1"/>
        <c:lblAlgn val="ctr"/>
        <c:lblOffset val="100"/>
        <c:tickLblSkip val="4"/>
        <c:noMultiLvlLbl val="0"/>
      </c:catAx>
      <c:valAx>
        <c:axId val="282368512"/>
        <c:scaling>
          <c:orientation val="minMax"/>
          <c:max val="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NO3 (mg m</a:t>
                </a:r>
                <a:r>
                  <a:rPr lang="en-US" baseline="30000" dirty="0"/>
                  <a:t>-3</a:t>
                </a:r>
                <a:r>
                  <a:rPr lang="en-US" dirty="0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out"/>
        <c:minorTickMark val="none"/>
        <c:tickLblPos val="low"/>
        <c:spPr>
          <a:noFill/>
          <a:ln>
            <a:solidFill>
              <a:schemeClr val="bg2">
                <a:lumMod val="2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82368120"/>
        <c:crosses val="autoZero"/>
        <c:crossBetween val="between"/>
        <c:majorUnit val="2"/>
      </c:valAx>
      <c:spPr>
        <a:noFill/>
        <a:ln>
          <a:solidFill>
            <a:schemeClr val="bg2">
              <a:lumMod val="25000"/>
            </a:schemeClr>
          </a:solidFill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ko-K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0.17928298445513838"/>
          <c:y val="0.20613027703075057"/>
          <c:w val="0.77164108834400169"/>
          <c:h val="0.63903324787550908"/>
        </c:manualLayout>
      </c:layout>
      <c:scatterChart>
        <c:scatterStyle val="lineMarker"/>
        <c:varyColors val="0"/>
        <c:ser>
          <c:idx val="0"/>
          <c:order val="0"/>
          <c:tx>
            <c:strRef>
              <c:f>'Sheet2 (3)'!$D$2</c:f>
              <c:strCache>
                <c:ptCount val="1"/>
              </c:strCache>
            </c:strRef>
          </c:tx>
          <c:spPr>
            <a:ln w="95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'Sheet2 (3)'!$G$3:$G$21</c:f>
                <c:numCache>
                  <c:formatCode>General</c:formatCode>
                  <c:ptCount val="19"/>
                  <c:pt idx="0">
                    <c:v>0.12959999999999999</c:v>
                  </c:pt>
                  <c:pt idx="1">
                    <c:v>0.46799999999999997</c:v>
                  </c:pt>
                  <c:pt idx="2">
                    <c:v>0.56159999999999999</c:v>
                  </c:pt>
                  <c:pt idx="3">
                    <c:v>0.54</c:v>
                  </c:pt>
                  <c:pt idx="4">
                    <c:v>0.4824</c:v>
                  </c:pt>
                  <c:pt idx="5">
                    <c:v>0.41759999999999997</c:v>
                  </c:pt>
                  <c:pt idx="6">
                    <c:v>0.36</c:v>
                  </c:pt>
                  <c:pt idx="7">
                    <c:v>0.30959999999999999</c:v>
                  </c:pt>
                  <c:pt idx="8">
                    <c:v>0.27360000000000001</c:v>
                  </c:pt>
                  <c:pt idx="9">
                    <c:v>0.17279999999999998</c:v>
                  </c:pt>
                  <c:pt idx="10">
                    <c:v>0.14399999999999999</c:v>
                  </c:pt>
                  <c:pt idx="11">
                    <c:v>0.12240000000000001</c:v>
                  </c:pt>
                </c:numCache>
              </c:numRef>
            </c:plus>
            <c:minus>
              <c:numRef>
                <c:f>'Sheet2 (3)'!$G$3:$G$21</c:f>
                <c:numCache>
                  <c:formatCode>General</c:formatCode>
                  <c:ptCount val="19"/>
                  <c:pt idx="0">
                    <c:v>0.12959999999999999</c:v>
                  </c:pt>
                  <c:pt idx="1">
                    <c:v>0.46799999999999997</c:v>
                  </c:pt>
                  <c:pt idx="2">
                    <c:v>0.56159999999999999</c:v>
                  </c:pt>
                  <c:pt idx="3">
                    <c:v>0.54</c:v>
                  </c:pt>
                  <c:pt idx="4">
                    <c:v>0.4824</c:v>
                  </c:pt>
                  <c:pt idx="5">
                    <c:v>0.41759999999999997</c:v>
                  </c:pt>
                  <c:pt idx="6">
                    <c:v>0.36</c:v>
                  </c:pt>
                  <c:pt idx="7">
                    <c:v>0.30959999999999999</c:v>
                  </c:pt>
                  <c:pt idx="8">
                    <c:v>0.27360000000000001</c:v>
                  </c:pt>
                  <c:pt idx="9">
                    <c:v>0.17279999999999998</c:v>
                  </c:pt>
                  <c:pt idx="10">
                    <c:v>0.14399999999999999</c:v>
                  </c:pt>
                  <c:pt idx="11">
                    <c:v>0.12240000000000001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both"/>
            <c:errValType val="cust"/>
            <c:noEndCap val="0"/>
            <c:plus>
              <c:numRef>
                <c:f>'Sheet2 (3)'!$G$3:$G$14</c:f>
                <c:numCache>
                  <c:formatCode>General</c:formatCode>
                  <c:ptCount val="12"/>
                  <c:pt idx="0">
                    <c:v>0.12959999999999999</c:v>
                  </c:pt>
                  <c:pt idx="1">
                    <c:v>0.46799999999999997</c:v>
                  </c:pt>
                  <c:pt idx="2">
                    <c:v>0.56159999999999999</c:v>
                  </c:pt>
                  <c:pt idx="3">
                    <c:v>0.54</c:v>
                  </c:pt>
                  <c:pt idx="4">
                    <c:v>0.4824</c:v>
                  </c:pt>
                  <c:pt idx="5">
                    <c:v>0.41759999999999997</c:v>
                  </c:pt>
                  <c:pt idx="6">
                    <c:v>0.36</c:v>
                  </c:pt>
                  <c:pt idx="7">
                    <c:v>0.30959999999999999</c:v>
                  </c:pt>
                  <c:pt idx="8">
                    <c:v>0.27360000000000001</c:v>
                  </c:pt>
                  <c:pt idx="9">
                    <c:v>0.17279999999999998</c:v>
                  </c:pt>
                  <c:pt idx="10">
                    <c:v>0.14399999999999999</c:v>
                  </c:pt>
                  <c:pt idx="11">
                    <c:v>0.12240000000000001</c:v>
                  </c:pt>
                </c:numCache>
              </c:numRef>
            </c:plus>
            <c:minus>
              <c:numRef>
                <c:f>'Sheet2 (3)'!$G$3:$G$14</c:f>
                <c:numCache>
                  <c:formatCode>General</c:formatCode>
                  <c:ptCount val="12"/>
                  <c:pt idx="0">
                    <c:v>0.12959999999999999</c:v>
                  </c:pt>
                  <c:pt idx="1">
                    <c:v>0.46799999999999997</c:v>
                  </c:pt>
                  <c:pt idx="2">
                    <c:v>0.56159999999999999</c:v>
                  </c:pt>
                  <c:pt idx="3">
                    <c:v>0.54</c:v>
                  </c:pt>
                  <c:pt idx="4">
                    <c:v>0.4824</c:v>
                  </c:pt>
                  <c:pt idx="5">
                    <c:v>0.41759999999999997</c:v>
                  </c:pt>
                  <c:pt idx="6">
                    <c:v>0.36</c:v>
                  </c:pt>
                  <c:pt idx="7">
                    <c:v>0.30959999999999999</c:v>
                  </c:pt>
                  <c:pt idx="8">
                    <c:v>0.27360000000000001</c:v>
                  </c:pt>
                  <c:pt idx="9">
                    <c:v>0.17279999999999998</c:v>
                  </c:pt>
                  <c:pt idx="10">
                    <c:v>0.14399999999999999</c:v>
                  </c:pt>
                  <c:pt idx="11">
                    <c:v>0.12240000000000001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'Sheet2 (3)'!$D$3:$D$14</c:f>
              <c:numCache>
                <c:formatCode>General</c:formatCode>
                <c:ptCount val="12"/>
                <c:pt idx="0">
                  <c:v>3.63</c:v>
                </c:pt>
                <c:pt idx="1">
                  <c:v>4.62</c:v>
                </c:pt>
                <c:pt idx="2">
                  <c:v>4.95</c:v>
                </c:pt>
                <c:pt idx="3">
                  <c:v>4.29</c:v>
                </c:pt>
                <c:pt idx="4">
                  <c:v>3.96</c:v>
                </c:pt>
                <c:pt idx="5">
                  <c:v>3.63</c:v>
                </c:pt>
                <c:pt idx="6">
                  <c:v>3.63</c:v>
                </c:pt>
                <c:pt idx="7">
                  <c:v>3.5640000000000001</c:v>
                </c:pt>
                <c:pt idx="8">
                  <c:v>2.9699999999999998</c:v>
                </c:pt>
                <c:pt idx="9">
                  <c:v>2.64</c:v>
                </c:pt>
                <c:pt idx="10">
                  <c:v>2.31</c:v>
                </c:pt>
                <c:pt idx="11">
                  <c:v>1.98</c:v>
                </c:pt>
              </c:numCache>
            </c:numRef>
          </c:xVal>
          <c:yVal>
            <c:numRef>
              <c:f>'Sheet2 (3)'!$E$3:$E$14</c:f>
              <c:numCache>
                <c:formatCode>General</c:formatCode>
                <c:ptCount val="12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  <c:pt idx="10">
                  <c:v>110</c:v>
                </c:pt>
                <c:pt idx="11">
                  <c:v>120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2368904"/>
        <c:axId val="702543464"/>
      </c:scatterChart>
      <c:valAx>
        <c:axId val="282368904"/>
        <c:scaling>
          <c:orientation val="minMax"/>
          <c:max val="6"/>
          <c:min val="0"/>
        </c:scaling>
        <c:delete val="0"/>
        <c:axPos val="t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No3 (mg g</a:t>
                </a:r>
                <a:r>
                  <a:rPr lang="en-US" baseline="30000" dirty="0"/>
                  <a:t>-1</a:t>
                </a:r>
                <a:r>
                  <a:rPr lang="en-US" dirty="0"/>
                  <a:t>)</a:t>
                </a:r>
              </a:p>
            </c:rich>
          </c:tx>
          <c:layout>
            <c:manualLayout>
              <c:xMode val="edge"/>
              <c:yMode val="edge"/>
              <c:x val="0.49352214987106569"/>
              <c:y val="0.922626346506657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702543464"/>
        <c:crossesAt val="0"/>
        <c:crossBetween val="midCat"/>
        <c:majorUnit val="1"/>
      </c:valAx>
      <c:valAx>
        <c:axId val="702543464"/>
        <c:scaling>
          <c:orientation val="maxMin"/>
          <c:max val="13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Depth (m)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82368904"/>
        <c:crossesAt val="0"/>
        <c:crossBetween val="midCat"/>
        <c:majorUnit val="20"/>
      </c:valAx>
      <c:spPr>
        <a:noFill/>
        <a:ln>
          <a:solidFill>
            <a:schemeClr val="bg2">
              <a:lumMod val="25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ko-K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92"/>
        <c:axId val="702545424"/>
        <c:axId val="702544640"/>
      </c:barChart>
      <c:catAx>
        <c:axId val="702545424"/>
        <c:scaling>
          <c:orientation val="minMax"/>
        </c:scaling>
        <c:delete val="1"/>
        <c:axPos val="b"/>
        <c:numFmt formatCode="General" sourceLinked="1"/>
        <c:majorTickMark val="in"/>
        <c:minorTickMark val="in"/>
        <c:tickLblPos val="nextTo"/>
        <c:crossAx val="702544640"/>
        <c:crosses val="autoZero"/>
        <c:auto val="1"/>
        <c:lblAlgn val="ctr"/>
        <c:lblOffset val="100"/>
        <c:tickMarkSkip val="5"/>
        <c:noMultiLvlLbl val="0"/>
      </c:catAx>
      <c:valAx>
        <c:axId val="702544640"/>
        <c:scaling>
          <c:orientation val="minMax"/>
          <c:max val="400"/>
          <c:min val="100"/>
        </c:scaling>
        <c:delete val="1"/>
        <c:axPos val="l"/>
        <c:numFmt formatCode="General" sourceLinked="1"/>
        <c:majorTickMark val="in"/>
        <c:minorTickMark val="none"/>
        <c:tickLblPos val="nextTo"/>
        <c:crossAx val="702545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7146828679531"/>
          <c:y val="0.17171296296296296"/>
          <c:w val="0.69463682718778386"/>
          <c:h val="0.66491702998070767"/>
        </c:manualLayout>
      </c:layout>
      <c:lineChart>
        <c:grouping val="standard"/>
        <c:varyColors val="0"/>
        <c:ser>
          <c:idx val="0"/>
          <c:order val="0"/>
          <c:tx>
            <c:strRef>
              <c:f>do_5!$B$31</c:f>
              <c:strCache>
                <c:ptCount val="1"/>
                <c:pt idx="0">
                  <c:v>Pacific cupped oyster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trendline>
            <c:spPr>
              <a:ln w="25400" cap="rnd">
                <a:solidFill>
                  <a:schemeClr val="accent1">
                    <a:lumMod val="75000"/>
                    <a:alpha val="82000"/>
                  </a:scheme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do_5!$A$32:$A$48</c:f>
              <c:numCache>
                <c:formatCode>General</c:formatCode>
                <c:ptCount val="17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do_5!$B$32:$B$48</c:f>
              <c:numCache>
                <c:formatCode>General</c:formatCode>
                <c:ptCount val="17"/>
                <c:pt idx="0">
                  <c:v>362</c:v>
                </c:pt>
                <c:pt idx="1">
                  <c:v>419</c:v>
                </c:pt>
                <c:pt idx="2">
                  <c:v>384</c:v>
                </c:pt>
                <c:pt idx="3">
                  <c:v>342</c:v>
                </c:pt>
                <c:pt idx="4">
                  <c:v>402</c:v>
                </c:pt>
                <c:pt idx="5">
                  <c:v>362</c:v>
                </c:pt>
                <c:pt idx="6">
                  <c:v>352</c:v>
                </c:pt>
                <c:pt idx="7">
                  <c:v>343</c:v>
                </c:pt>
                <c:pt idx="8">
                  <c:v>46</c:v>
                </c:pt>
                <c:pt idx="9">
                  <c:v>39</c:v>
                </c:pt>
                <c:pt idx="10">
                  <c:v>43</c:v>
                </c:pt>
                <c:pt idx="11">
                  <c:v>53</c:v>
                </c:pt>
                <c:pt idx="12">
                  <c:v>29</c:v>
                </c:pt>
                <c:pt idx="13">
                  <c:v>42</c:v>
                </c:pt>
                <c:pt idx="14">
                  <c:v>25</c:v>
                </c:pt>
                <c:pt idx="15">
                  <c:v>1</c:v>
                </c:pt>
                <c:pt idx="16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42288"/>
        <c:axId val="702545032"/>
      </c:lineChart>
      <c:lineChart>
        <c:grouping val="standard"/>
        <c:varyColors val="0"/>
        <c:ser>
          <c:idx val="4"/>
          <c:order val="1"/>
          <c:tx>
            <c:strRef>
              <c:f>do_5!$F$31</c:f>
              <c:strCache>
                <c:ptCount val="1"/>
                <c:pt idx="0">
                  <c:v>Albcore</c:v>
                </c:pt>
              </c:strCache>
            </c:strRef>
          </c:tx>
          <c:spPr>
            <a:ln w="19050" cap="rnd">
              <a:solidFill>
                <a:srgbClr val="A162D0">
                  <a:alpha val="68627"/>
                </a:srgbClr>
              </a:solidFill>
              <a:round/>
            </a:ln>
            <a:effectLst/>
          </c:spPr>
          <c:marker>
            <c:symbol val="none"/>
          </c:marker>
          <c:trendline>
            <c:spPr>
              <a:ln w="25400" cap="rnd">
                <a:solidFill>
                  <a:srgbClr val="A162D0">
                    <a:alpha val="63000"/>
                  </a:srgb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do_5!$A$32:$A$48</c:f>
              <c:numCache>
                <c:formatCode>General</c:formatCode>
                <c:ptCount val="17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do_5!$F$32:$F$48</c:f>
              <c:numCache>
                <c:formatCode>General</c:formatCode>
                <c:ptCount val="17"/>
                <c:pt idx="0">
                  <c:v>64</c:v>
                </c:pt>
                <c:pt idx="1">
                  <c:v>56</c:v>
                </c:pt>
                <c:pt idx="2">
                  <c:v>61</c:v>
                </c:pt>
                <c:pt idx="3">
                  <c:v>63</c:v>
                </c:pt>
                <c:pt idx="4">
                  <c:v>60</c:v>
                </c:pt>
                <c:pt idx="5">
                  <c:v>70</c:v>
                </c:pt>
                <c:pt idx="6">
                  <c:v>70</c:v>
                </c:pt>
                <c:pt idx="7">
                  <c:v>71</c:v>
                </c:pt>
                <c:pt idx="8">
                  <c:v>38</c:v>
                </c:pt>
                <c:pt idx="9">
                  <c:v>77</c:v>
                </c:pt>
                <c:pt idx="10">
                  <c:v>40</c:v>
                </c:pt>
                <c:pt idx="11">
                  <c:v>33</c:v>
                </c:pt>
                <c:pt idx="12">
                  <c:v>30</c:v>
                </c:pt>
                <c:pt idx="13">
                  <c:v>37</c:v>
                </c:pt>
                <c:pt idx="14">
                  <c:v>34</c:v>
                </c:pt>
                <c:pt idx="15">
                  <c:v>8</c:v>
                </c:pt>
                <c:pt idx="16">
                  <c:v>20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do_5!$H$31</c:f>
              <c:strCache>
                <c:ptCount val="1"/>
                <c:pt idx="0">
                  <c:v>other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  <a:lumOff val="40000"/>
                  <a:alpha val="96000"/>
                </a:schemeClr>
              </a:solidFill>
              <a:round/>
            </a:ln>
            <a:effectLst/>
          </c:spPr>
          <c:marker>
            <c:symbol val="none"/>
          </c:marker>
          <c:trendline>
            <c:spPr>
              <a:ln w="25400" cap="rnd">
                <a:solidFill>
                  <a:schemeClr val="accent2">
                    <a:alpha val="73000"/>
                  </a:scheme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val>
            <c:numRef>
              <c:f>do_5!$H$32:$H$48</c:f>
              <c:numCache>
                <c:formatCode>General</c:formatCode>
                <c:ptCount val="17"/>
                <c:pt idx="0">
                  <c:v>71</c:v>
                </c:pt>
                <c:pt idx="1">
                  <c:v>82</c:v>
                </c:pt>
                <c:pt idx="2">
                  <c:v>95</c:v>
                </c:pt>
                <c:pt idx="3">
                  <c:v>64</c:v>
                </c:pt>
                <c:pt idx="4">
                  <c:v>61</c:v>
                </c:pt>
                <c:pt idx="5">
                  <c:v>65</c:v>
                </c:pt>
                <c:pt idx="6">
                  <c:v>77</c:v>
                </c:pt>
                <c:pt idx="7">
                  <c:v>78</c:v>
                </c:pt>
                <c:pt idx="8">
                  <c:v>84</c:v>
                </c:pt>
                <c:pt idx="9">
                  <c:v>85</c:v>
                </c:pt>
                <c:pt idx="10">
                  <c:v>49</c:v>
                </c:pt>
                <c:pt idx="11">
                  <c:v>52</c:v>
                </c:pt>
                <c:pt idx="12">
                  <c:v>53</c:v>
                </c:pt>
                <c:pt idx="13">
                  <c:v>54</c:v>
                </c:pt>
                <c:pt idx="14">
                  <c:v>46</c:v>
                </c:pt>
                <c:pt idx="15">
                  <c:v>65</c:v>
                </c:pt>
                <c:pt idx="16">
                  <c:v>64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42680"/>
        <c:axId val="702544248"/>
      </c:lineChart>
      <c:catAx>
        <c:axId val="702542288"/>
        <c:scaling>
          <c:orientation val="minMax"/>
        </c:scaling>
        <c:delete val="0"/>
        <c:axPos val="b"/>
        <c:numFmt formatCode="General" sourceLinked="1"/>
        <c:majorTickMark val="in"/>
        <c:minorTickMark val="in"/>
        <c:tickLblPos val="nextTo"/>
        <c:spPr>
          <a:noFill/>
          <a:ln w="9525" cap="flat" cmpd="sng" algn="ctr">
            <a:solidFill>
              <a:schemeClr val="bg2">
                <a:lumMod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702545032"/>
        <c:crossesAt val="-100"/>
        <c:auto val="1"/>
        <c:lblAlgn val="ctr"/>
        <c:lblOffset val="100"/>
        <c:tickLblSkip val="5"/>
        <c:tickMarkSkip val="5"/>
        <c:noMultiLvlLbl val="0"/>
      </c:catAx>
      <c:valAx>
        <c:axId val="702545032"/>
        <c:scaling>
          <c:orientation val="minMax"/>
          <c:max val="5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/>
                  <a:t>Catchment</a:t>
                </a:r>
                <a:r>
                  <a:rPr lang="en-US" altLang="ko-KR" baseline="0"/>
                  <a:t> (M US$)</a:t>
                </a:r>
              </a:p>
              <a:p>
                <a:pPr>
                  <a:defRPr/>
                </a:pPr>
                <a:endParaRPr lang="en-US" altLang="ko-K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in"/>
        <c:minorTickMark val="in"/>
        <c:tickLblPos val="nextTo"/>
        <c:spPr>
          <a:noFill/>
          <a:ln w="9525" cap="flat" cmpd="sng" algn="ctr">
            <a:solidFill>
              <a:schemeClr val="bg2">
                <a:lumMod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702542288"/>
        <c:crosses val="autoZero"/>
        <c:crossBetween val="between"/>
        <c:majorUnit val="100"/>
      </c:valAx>
      <c:valAx>
        <c:axId val="70254424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2">
                <a:lumMod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702542680"/>
        <c:crosses val="max"/>
        <c:crossBetween val="between"/>
        <c:majorUnit val="20"/>
      </c:valAx>
      <c:catAx>
        <c:axId val="7025426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0254424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33291914726264255"/>
          <c:y val="3.4967392633676986E-2"/>
          <c:w val="0.57263625761130477"/>
          <c:h val="0.23489588670110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>
        <a:alpha val="69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21557691319194"/>
          <c:y val="8.4303497418393977E-2"/>
          <c:w val="0.7565545297862234"/>
          <c:h val="0.72409764481252881"/>
        </c:manualLayout>
      </c:layout>
      <c:scatterChart>
        <c:scatterStyle val="lineMarker"/>
        <c:varyColors val="0"/>
        <c:ser>
          <c:idx val="3"/>
          <c:order val="0"/>
          <c:tx>
            <c:strRef>
              <c:f>do5_new!$E$1</c:f>
              <c:strCache>
                <c:ptCount val="1"/>
                <c:pt idx="0">
                  <c:v>SiteD</c:v>
                </c:pt>
              </c:strCache>
            </c:strRef>
          </c:tx>
          <c:spPr>
            <a:ln w="19050" cap="rnd">
              <a:solidFill>
                <a:schemeClr val="accent6">
                  <a:lumMod val="75000"/>
                  <a:alpha val="51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6">
                  <a:lumMod val="75000"/>
                  <a:alpha val="60000"/>
                </a:schemeClr>
              </a:solidFill>
              <a:ln w="9525">
                <a:noFill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do5_new!$F$2:$F$26</c:f>
                <c:numCache>
                  <c:formatCode>General</c:formatCode>
                  <c:ptCount val="25"/>
                  <c:pt idx="0">
                    <c:v>4.9999999999999822E-2</c:v>
                  </c:pt>
                  <c:pt idx="4">
                    <c:v>8.3333333333333037E-2</c:v>
                  </c:pt>
                  <c:pt idx="6">
                    <c:v>6</c:v>
                  </c:pt>
                  <c:pt idx="7">
                    <c:v>0.64333333333333353</c:v>
                  </c:pt>
                  <c:pt idx="8">
                    <c:v>6.1</c:v>
                  </c:pt>
                  <c:pt idx="9">
                    <c:v>6</c:v>
                  </c:pt>
                  <c:pt idx="10">
                    <c:v>0.17000000000000082</c:v>
                  </c:pt>
                  <c:pt idx="11">
                    <c:v>6.3</c:v>
                  </c:pt>
                  <c:pt idx="12">
                    <c:v>0.26666666666666661</c:v>
                  </c:pt>
                  <c:pt idx="13">
                    <c:v>0.10666666666666647</c:v>
                  </c:pt>
                  <c:pt idx="14">
                    <c:v>5.9</c:v>
                  </c:pt>
                  <c:pt idx="15">
                    <c:v>6.6666666666667318E-2</c:v>
                  </c:pt>
                  <c:pt idx="16">
                    <c:v>0.10000000000000053</c:v>
                  </c:pt>
                  <c:pt idx="17">
                    <c:v>0.5</c:v>
                  </c:pt>
                  <c:pt idx="18">
                    <c:v>0.43333333333333268</c:v>
                  </c:pt>
                  <c:pt idx="19">
                    <c:v>0.23333333333333339</c:v>
                  </c:pt>
                  <c:pt idx="20">
                    <c:v>0.73333333333333339</c:v>
                  </c:pt>
                  <c:pt idx="21">
                    <c:v>0.53333333333333321</c:v>
                  </c:pt>
                  <c:pt idx="22">
                    <c:v>0.16666666666666607</c:v>
                  </c:pt>
                  <c:pt idx="23">
                    <c:v>0.13333333333333286</c:v>
                  </c:pt>
                  <c:pt idx="24">
                    <c:v>0</c:v>
                  </c:pt>
                </c:numCache>
              </c:numRef>
            </c:plus>
            <c:minus>
              <c:numRef>
                <c:f>do5_new!$G$2:$G$26</c:f>
                <c:numCache>
                  <c:formatCode>General</c:formatCode>
                  <c:ptCount val="25"/>
                  <c:pt idx="0">
                    <c:v>6.0000000000000497E-2</c:v>
                  </c:pt>
                  <c:pt idx="4">
                    <c:v>6.6666666666667318E-2</c:v>
                  </c:pt>
                  <c:pt idx="6">
                    <c:v>-5.9</c:v>
                  </c:pt>
                  <c:pt idx="7">
                    <c:v>0.60666666666666647</c:v>
                  </c:pt>
                  <c:pt idx="8">
                    <c:v>-5.8</c:v>
                  </c:pt>
                  <c:pt idx="9">
                    <c:v>-5.9</c:v>
                  </c:pt>
                  <c:pt idx="10">
                    <c:v>0.23999999999999932</c:v>
                  </c:pt>
                  <c:pt idx="11">
                    <c:v>-6.1</c:v>
                  </c:pt>
                  <c:pt idx="12">
                    <c:v>0.53333333333333321</c:v>
                  </c:pt>
                  <c:pt idx="13">
                    <c:v>0.1033333333333335</c:v>
                  </c:pt>
                  <c:pt idx="14">
                    <c:v>-5.8</c:v>
                  </c:pt>
                  <c:pt idx="15">
                    <c:v>3.3333333333333215E-2</c:v>
                  </c:pt>
                  <c:pt idx="16">
                    <c:v>9.9999999999999645E-2</c:v>
                  </c:pt>
                  <c:pt idx="17">
                    <c:v>0.5</c:v>
                  </c:pt>
                  <c:pt idx="18">
                    <c:v>0.36666666666666714</c:v>
                  </c:pt>
                  <c:pt idx="19">
                    <c:v>0.16666666666666607</c:v>
                  </c:pt>
                  <c:pt idx="20">
                    <c:v>0.46666666666666679</c:v>
                  </c:pt>
                  <c:pt idx="21">
                    <c:v>0.26666666666666661</c:v>
                  </c:pt>
                  <c:pt idx="22">
                    <c:v>0.13333333333333375</c:v>
                  </c:pt>
                  <c:pt idx="23">
                    <c:v>0.16666666666666696</c:v>
                  </c:pt>
                  <c:pt idx="24">
                    <c:v>0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bg2">
                    <a:lumMod val="25000"/>
                  </a:schemeClr>
                </a:solidFill>
                <a:round/>
              </a:ln>
              <a:effectLst/>
            </c:spPr>
          </c:errBars>
          <c:xVal>
            <c:numRef>
              <c:f>do5_new!$A$2:$A$26</c:f>
              <c:numCache>
                <c:formatCode>General</c:formatCode>
                <c:ptCount val="25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  <c:pt idx="22">
                  <c:v>2020</c:v>
                </c:pt>
                <c:pt idx="23">
                  <c:v>2021</c:v>
                </c:pt>
                <c:pt idx="24">
                  <c:v>2022</c:v>
                </c:pt>
              </c:numCache>
            </c:numRef>
          </c:xVal>
          <c:yVal>
            <c:numRef>
              <c:f>do5_new!$E$2:$E$26</c:f>
              <c:numCache>
                <c:formatCode>General</c:formatCode>
                <c:ptCount val="25"/>
                <c:pt idx="0">
                  <c:v>5.94</c:v>
                </c:pt>
                <c:pt idx="4">
                  <c:v>5.916666666666667</c:v>
                </c:pt>
                <c:pt idx="7">
                  <c:v>6.5366666666666662</c:v>
                </c:pt>
                <c:pt idx="10">
                  <c:v>6.2299999999999995</c:v>
                </c:pt>
                <c:pt idx="12">
                  <c:v>5.9333333333333336</c:v>
                </c:pt>
                <c:pt idx="13">
                  <c:v>6.0033333333333339</c:v>
                </c:pt>
                <c:pt idx="15">
                  <c:v>5.833333333333333</c:v>
                </c:pt>
                <c:pt idx="16">
                  <c:v>5.6</c:v>
                </c:pt>
                <c:pt idx="17">
                  <c:v>5.5</c:v>
                </c:pt>
                <c:pt idx="18">
                  <c:v>5.166666666666667</c:v>
                </c:pt>
                <c:pt idx="19">
                  <c:v>5.5666666666666664</c:v>
                </c:pt>
                <c:pt idx="20">
                  <c:v>5.0666666666666664</c:v>
                </c:pt>
                <c:pt idx="21">
                  <c:v>4.666666666666667</c:v>
                </c:pt>
                <c:pt idx="22">
                  <c:v>3.9333333333333336</c:v>
                </c:pt>
                <c:pt idx="23">
                  <c:v>3.8666666666666671</c:v>
                </c:pt>
                <c:pt idx="24">
                  <c:v>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02169328"/>
        <c:axId val="702170504"/>
      </c:scatterChart>
      <c:valAx>
        <c:axId val="702169328"/>
        <c:scaling>
          <c:orientation val="minMax"/>
          <c:max val="2021"/>
          <c:min val="1998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bg2">
                <a:lumMod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702170504"/>
        <c:crosses val="autoZero"/>
        <c:crossBetween val="midCat"/>
        <c:majorUnit val="4"/>
      </c:valAx>
      <c:valAx>
        <c:axId val="702170504"/>
        <c:scaling>
          <c:orientation val="minMax"/>
          <c:max val="8"/>
          <c:min val="2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 dirty="0" smtClean="0"/>
                  <a:t>Oxygen</a:t>
                </a:r>
                <a:r>
                  <a:rPr lang="en-US" altLang="ko-KR" baseline="0" dirty="0" smtClean="0"/>
                  <a:t> </a:t>
                </a:r>
                <a:r>
                  <a:rPr lang="en-US" altLang="ko-KR" baseline="0" dirty="0" err="1" smtClean="0"/>
                  <a:t>kPa</a:t>
                </a:r>
                <a:r>
                  <a:rPr lang="en-US" altLang="ko-KR" baseline="0" dirty="0" smtClean="0"/>
                  <a:t>)</a:t>
                </a:r>
                <a:endParaRPr lang="en-US" altLang="ko-KR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in"/>
        <c:minorTickMark val="in"/>
        <c:tickLblPos val="nextTo"/>
        <c:spPr>
          <a:noFill/>
          <a:ln w="9525" cap="flat" cmpd="sng" algn="ctr">
            <a:solidFill>
              <a:schemeClr val="bg2">
                <a:lumMod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702169328"/>
        <c:crossesAt val="1995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alpha val="60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0.66633</cdr:x>
      <cdr:y>0.57719</cdr:y>
    </cdr:from>
    <cdr:to>
      <cdr:x>0.97054</cdr:x>
      <cdr:y>0.699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86939" y="1531088"/>
          <a:ext cx="2048434" cy="323116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0.384</cdr:x>
      <cdr:y>0.52643</cdr:y>
    </cdr:from>
    <cdr:to>
      <cdr:x>0.92638</cdr:x>
      <cdr:y>0.75252</cdr:y>
    </cdr:to>
    <cdr:cxnSp macro="">
      <cdr:nvCxnSpPr>
        <cdr:cNvPr id="3" name="Straight Connector 2"/>
        <cdr:cNvCxnSpPr/>
      </cdr:nvCxnSpPr>
      <cdr:spPr>
        <a:xfrm xmlns:a="http://schemas.openxmlformats.org/drawingml/2006/main" flipH="1">
          <a:off x="1255146" y="1430465"/>
          <a:ext cx="1772776" cy="614363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accent2">
              <a:lumMod val="75000"/>
            </a:schemeClr>
          </a:solidFill>
          <a:prstDash val="sys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smtClean="0"/>
              <a:t>Click to edit Master subtitle style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A179C-7D86-49A0-A326-132CBCEFF491}" type="datetimeFigureOut">
              <a:rPr lang="ko-KR" altLang="en-US" smtClean="0"/>
              <a:t>2024-07-27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93FB-B4D3-40A4-9190-FC4865D310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6319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A179C-7D86-49A0-A326-132CBCEFF491}" type="datetimeFigureOut">
              <a:rPr lang="ko-KR" altLang="en-US" smtClean="0"/>
              <a:t>2024-07-27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93FB-B4D3-40A4-9190-FC4865D310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7534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A179C-7D86-49A0-A326-132CBCEFF491}" type="datetimeFigureOut">
              <a:rPr lang="ko-KR" altLang="en-US" smtClean="0"/>
              <a:t>2024-07-27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93FB-B4D3-40A4-9190-FC4865D310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7247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A179C-7D86-49A0-A326-132CBCEFF491}" type="datetimeFigureOut">
              <a:rPr lang="ko-KR" altLang="en-US" smtClean="0"/>
              <a:t>2024-07-27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93FB-B4D3-40A4-9190-FC4865D310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0935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A179C-7D86-49A0-A326-132CBCEFF491}" type="datetimeFigureOut">
              <a:rPr lang="ko-KR" altLang="en-US" smtClean="0"/>
              <a:t>2024-07-27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93FB-B4D3-40A4-9190-FC4865D310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4853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A179C-7D86-49A0-A326-132CBCEFF491}" type="datetimeFigureOut">
              <a:rPr lang="ko-KR" altLang="en-US" smtClean="0"/>
              <a:t>2024-07-27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93FB-B4D3-40A4-9190-FC4865D310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2819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A179C-7D86-49A0-A326-132CBCEFF491}" type="datetimeFigureOut">
              <a:rPr lang="ko-KR" altLang="en-US" smtClean="0"/>
              <a:t>2024-07-27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93FB-B4D3-40A4-9190-FC4865D310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020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A179C-7D86-49A0-A326-132CBCEFF491}" type="datetimeFigureOut">
              <a:rPr lang="ko-KR" altLang="en-US" smtClean="0"/>
              <a:t>2024-07-27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93FB-B4D3-40A4-9190-FC4865D310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7521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A179C-7D86-49A0-A326-132CBCEFF491}" type="datetimeFigureOut">
              <a:rPr lang="ko-KR" altLang="en-US" smtClean="0"/>
              <a:t>2024-07-27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93FB-B4D3-40A4-9190-FC4865D310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1254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A179C-7D86-49A0-A326-132CBCEFF491}" type="datetimeFigureOut">
              <a:rPr lang="ko-KR" altLang="en-US" smtClean="0"/>
              <a:t>2024-07-27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93FB-B4D3-40A4-9190-FC4865D310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5433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A179C-7D86-49A0-A326-132CBCEFF491}" type="datetimeFigureOut">
              <a:rPr lang="ko-KR" altLang="en-US" smtClean="0"/>
              <a:t>2024-07-27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93FB-B4D3-40A4-9190-FC4865D310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1912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A179C-7D86-49A0-A326-132CBCEFF491}" type="datetimeFigureOut">
              <a:rPr lang="ko-KR" altLang="en-US" smtClean="0"/>
              <a:t>2024-07-27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193FB-B4D3-40A4-9190-FC4865D310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5624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ymyang@hawaii.edu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2097" y="599090"/>
            <a:ext cx="11587655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b="1" dirty="0" smtClean="0"/>
              <a:t>Supplementary materials </a:t>
            </a:r>
            <a:r>
              <a:rPr lang="en-US" altLang="ko-KR" b="1" smtClean="0"/>
              <a:t>for </a:t>
            </a:r>
            <a:r>
              <a:rPr lang="en-US" altLang="ko-KR" b="1" smtClean="0"/>
              <a:t>“</a:t>
            </a:r>
            <a:r>
              <a:rPr lang="en-US" altLang="ko-KR" b="1"/>
              <a:t>Siberian Greening Enhances Coastal Spring Chlorophyll in Western North America”</a:t>
            </a:r>
            <a:endParaRPr lang="ko-KR" altLang="ko-KR" dirty="0"/>
          </a:p>
          <a:p>
            <a:pPr algn="ctr"/>
            <a:endParaRPr lang="en-US" altLang="ko-KR" sz="1200" dirty="0" smtClean="0"/>
          </a:p>
          <a:p>
            <a:pPr algn="ctr"/>
            <a:endParaRPr lang="en-US" altLang="ko-KR" sz="1200" dirty="0"/>
          </a:p>
          <a:p>
            <a:r>
              <a:rPr lang="en-US" altLang="ko-KR" sz="1200" dirty="0"/>
              <a:t>Young-Min Yang</a:t>
            </a:r>
            <a:r>
              <a:rPr lang="en-US" altLang="ko-KR" sz="1200" baseline="30000" dirty="0"/>
              <a:t>1</a:t>
            </a:r>
            <a:r>
              <a:rPr lang="en-US" altLang="ko-KR" sz="1200" dirty="0"/>
              <a:t>, Jae-Heung Park</a:t>
            </a:r>
            <a:r>
              <a:rPr lang="en-US" altLang="ko-KR" sz="1200" baseline="30000" dirty="0"/>
              <a:t>2</a:t>
            </a:r>
            <a:r>
              <a:rPr lang="en-US" altLang="ko-KR" sz="1200" dirty="0"/>
              <a:t>, </a:t>
            </a:r>
            <a:r>
              <a:rPr lang="en-US" altLang="ko-KR" sz="1200" dirty="0" err="1"/>
              <a:t>Mi</a:t>
            </a:r>
            <a:r>
              <a:rPr lang="en-US" altLang="ko-KR" sz="1200" dirty="0"/>
              <a:t>-Kyung Sung</a:t>
            </a:r>
            <a:r>
              <a:rPr lang="en-US" altLang="ko-KR" sz="1200" baseline="30000" dirty="0"/>
              <a:t>3</a:t>
            </a:r>
            <a:r>
              <a:rPr lang="en-US" altLang="ko-KR" sz="1200" dirty="0"/>
              <a:t>, Soon-Il An</a:t>
            </a:r>
            <a:r>
              <a:rPr lang="en-US" altLang="ko-KR" sz="1200" baseline="30000" dirty="0"/>
              <a:t>4</a:t>
            </a:r>
            <a:r>
              <a:rPr lang="en-US" altLang="ko-KR" sz="1200" dirty="0"/>
              <a:t>, Sang-</a:t>
            </a:r>
            <a:r>
              <a:rPr lang="en-US" altLang="ko-KR" sz="1200" dirty="0" err="1"/>
              <a:t>Wook</a:t>
            </a:r>
            <a:r>
              <a:rPr lang="en-US" altLang="ko-KR" sz="1200" dirty="0"/>
              <a:t> Yeh</a:t>
            </a:r>
            <a:r>
              <a:rPr lang="en-US" altLang="ko-KR" sz="1200" baseline="30000" dirty="0"/>
              <a:t>5</a:t>
            </a:r>
            <a:r>
              <a:rPr lang="en-US" altLang="ko-KR" sz="1200" dirty="0"/>
              <a:t>, </a:t>
            </a:r>
            <a:r>
              <a:rPr lang="en-US" altLang="ko-KR" sz="1200" dirty="0" err="1"/>
              <a:t>Eun</a:t>
            </a:r>
            <a:r>
              <a:rPr lang="en-US" altLang="ko-KR" sz="1200" dirty="0"/>
              <a:t>-Young Kwon</a:t>
            </a:r>
            <a:r>
              <a:rPr lang="en-US" altLang="ko-KR" sz="1200" baseline="30000" dirty="0"/>
              <a:t>6,7</a:t>
            </a:r>
            <a:r>
              <a:rPr lang="en-US" altLang="ko-KR" sz="1200" dirty="0"/>
              <a:t>,  June-Yi Lee</a:t>
            </a:r>
            <a:r>
              <a:rPr lang="en-US" altLang="ko-KR" sz="1200" baseline="30000" dirty="0"/>
              <a:t>6,7</a:t>
            </a:r>
            <a:r>
              <a:rPr lang="en-US" altLang="ko-KR" sz="1200" dirty="0"/>
              <a:t>, Bin Wang</a:t>
            </a:r>
            <a:r>
              <a:rPr lang="en-US" altLang="ko-KR" sz="1200" baseline="30000" dirty="0"/>
              <a:t>1,8</a:t>
            </a:r>
            <a:r>
              <a:rPr lang="en-US" altLang="ko-KR" sz="1200" dirty="0"/>
              <a:t>, Tim Li</a:t>
            </a:r>
            <a:r>
              <a:rPr lang="en-US" altLang="ko-KR" sz="1200" baseline="30000" dirty="0"/>
              <a:t>1,8</a:t>
            </a:r>
            <a:r>
              <a:rPr lang="en-US" altLang="ko-KR" sz="1200" dirty="0"/>
              <a:t>, and Jong-</a:t>
            </a:r>
            <a:r>
              <a:rPr lang="en-US" altLang="ko-KR" sz="1200" dirty="0" err="1"/>
              <a:t>Yeon</a:t>
            </a:r>
            <a:r>
              <a:rPr lang="en-US" altLang="ko-KR" sz="1200" dirty="0"/>
              <a:t> Park</a:t>
            </a:r>
            <a:r>
              <a:rPr lang="en-US" altLang="ko-KR" sz="1200" baseline="30000" dirty="0"/>
              <a:t>9</a:t>
            </a:r>
            <a:endParaRPr lang="ko-KR" altLang="ko-KR" sz="1200" dirty="0"/>
          </a:p>
          <a:p>
            <a:endParaRPr lang="en-US" altLang="ko-KR" sz="1200" baseline="30000" dirty="0" smtClean="0"/>
          </a:p>
          <a:p>
            <a:endParaRPr lang="en-US" altLang="ko-KR" sz="1200" baseline="30000" dirty="0"/>
          </a:p>
          <a:p>
            <a:endParaRPr lang="en-US" altLang="ko-KR" sz="1200" baseline="30000" dirty="0" smtClean="0"/>
          </a:p>
          <a:p>
            <a:endParaRPr lang="en-US" altLang="ko-KR" sz="1200" baseline="30000" dirty="0" smtClean="0"/>
          </a:p>
          <a:p>
            <a:endParaRPr lang="en-US" altLang="ko-KR" sz="1200" baseline="30000" dirty="0"/>
          </a:p>
          <a:p>
            <a:endParaRPr lang="en-US" altLang="ko-KR" sz="1200" baseline="30000" dirty="0" smtClean="0"/>
          </a:p>
          <a:p>
            <a:endParaRPr lang="en-US" altLang="ko-KR" sz="1200" baseline="30000" dirty="0"/>
          </a:p>
          <a:p>
            <a:endParaRPr lang="en-US" altLang="ko-KR" sz="1200" baseline="30000" dirty="0" smtClean="0"/>
          </a:p>
          <a:p>
            <a:r>
              <a:rPr lang="en-US" altLang="ko-KR" sz="1200" baseline="30000" dirty="0" smtClean="0"/>
              <a:t>1</a:t>
            </a:r>
            <a:r>
              <a:rPr lang="en-US" altLang="ko-KR" sz="1200" dirty="0" smtClean="0"/>
              <a:t>Department </a:t>
            </a:r>
            <a:r>
              <a:rPr lang="en-US" altLang="ko-KR" sz="1200" dirty="0"/>
              <a:t>of Atmospheric Sciences and International Pacific Research Center, University of Hawaii, Honolulu HI 96822, USA.</a:t>
            </a:r>
            <a:r>
              <a:rPr lang="en-US" altLang="ko-KR" sz="1200" baseline="-25000" dirty="0"/>
              <a:t> </a:t>
            </a:r>
            <a:r>
              <a:rPr lang="en-US" altLang="ko-KR" sz="1200" baseline="30000" dirty="0"/>
              <a:t>2</a:t>
            </a:r>
            <a:r>
              <a:rPr lang="en-US" altLang="ko-KR" sz="1200" dirty="0"/>
              <a:t>School of Earth and Environmental Sciences, Seoul </a:t>
            </a:r>
            <a:r>
              <a:rPr lang="en-US" altLang="ko-KR" sz="1200" dirty="0" err="1"/>
              <a:t>Natioanl</a:t>
            </a:r>
            <a:r>
              <a:rPr lang="en-US" altLang="ko-KR" sz="1200" dirty="0"/>
              <a:t> University, Seoul, South Korea</a:t>
            </a:r>
            <a:r>
              <a:rPr lang="en-US" altLang="ko-KR" sz="1200" baseline="-25000" dirty="0"/>
              <a:t>. </a:t>
            </a:r>
            <a:r>
              <a:rPr lang="en-US" altLang="ko-KR" sz="1200" baseline="30000" dirty="0"/>
              <a:t>3</a:t>
            </a:r>
            <a:r>
              <a:rPr lang="en-US" altLang="ko-KR" sz="1200" dirty="0"/>
              <a:t>Climate and Environmental Research Institute, Korea Institute of Science and Technology, Seoul, Republic of Korea. </a:t>
            </a:r>
            <a:r>
              <a:rPr lang="en-US" altLang="ko-KR" sz="1200" baseline="30000" dirty="0"/>
              <a:t>4</a:t>
            </a:r>
            <a:r>
              <a:rPr lang="en-US" altLang="ko-KR" sz="1200" dirty="0"/>
              <a:t>Department of Atmospheric Sciences and Irreversible Climate Change Research Center, </a:t>
            </a:r>
            <a:r>
              <a:rPr lang="en-US" altLang="ko-KR" sz="1200" dirty="0" err="1"/>
              <a:t>Yonsei</a:t>
            </a:r>
            <a:r>
              <a:rPr lang="en-US" altLang="ko-KR" sz="1200" dirty="0"/>
              <a:t> University, Seoul 03722, Korea</a:t>
            </a:r>
            <a:r>
              <a:rPr lang="en-US" altLang="ko-KR" sz="1200" baseline="-25000" dirty="0"/>
              <a:t>. </a:t>
            </a:r>
            <a:r>
              <a:rPr lang="en-US" altLang="ko-KR" sz="1200" baseline="30000" dirty="0"/>
              <a:t>5</a:t>
            </a:r>
            <a:r>
              <a:rPr lang="en-US" altLang="ko-KR" sz="1200" dirty="0"/>
              <a:t>Department Marine Sciences and Convergent Technology, </a:t>
            </a:r>
            <a:r>
              <a:rPr lang="en-US" altLang="ko-KR" sz="1200" dirty="0" err="1"/>
              <a:t>Hanyang</a:t>
            </a:r>
            <a:r>
              <a:rPr lang="en-US" altLang="ko-KR" sz="1200" dirty="0"/>
              <a:t> University, ERICA, South Korea. </a:t>
            </a:r>
            <a:r>
              <a:rPr lang="en-US" altLang="ko-KR" sz="1200" baseline="30000" dirty="0"/>
              <a:t>6</a:t>
            </a:r>
            <a:r>
              <a:rPr lang="en-US" altLang="ko-KR" sz="1200" dirty="0"/>
              <a:t>Research Center for Climate Sciences, Pusan National University, Busan, South Korea.</a:t>
            </a:r>
            <a:r>
              <a:rPr lang="en-US" altLang="ko-KR" sz="1200" baseline="-25000" dirty="0"/>
              <a:t> </a:t>
            </a:r>
            <a:r>
              <a:rPr lang="en-US" altLang="ko-KR" sz="1200" baseline="30000" dirty="0"/>
              <a:t>7</a:t>
            </a:r>
            <a:r>
              <a:rPr lang="en-US" altLang="ko-KR" sz="1200" dirty="0"/>
              <a:t>Center for Climate Physics, Institute for Basic Science, Busan, South Korea</a:t>
            </a:r>
            <a:r>
              <a:rPr lang="en-US" altLang="ko-KR" sz="1200" baseline="-25000" dirty="0"/>
              <a:t>.</a:t>
            </a:r>
            <a:r>
              <a:rPr lang="en-US" altLang="ko-KR" sz="1200" dirty="0"/>
              <a:t>. </a:t>
            </a:r>
            <a:r>
              <a:rPr lang="en-US" altLang="ko-KR" sz="1200" baseline="30000" dirty="0"/>
              <a:t>8</a:t>
            </a:r>
            <a:r>
              <a:rPr lang="en-US" altLang="ko-KR" sz="1200" dirty="0"/>
              <a:t>Key Laboratory of Meteorological Disaster, Ministry of Education (KLME)/Joint International Research Laboratory of Climate and Environment Change (ILCEC)/Collaborative Innovation Center on Forecast and Evaluation of Meteorological Disasters (CIC-FEMD), Nanjing University of Information Science and Technology, Nanjing, 210044, China. </a:t>
            </a:r>
            <a:r>
              <a:rPr lang="en-US" altLang="ko-KR" sz="1200" baseline="-25000" dirty="0"/>
              <a:t> </a:t>
            </a:r>
            <a:r>
              <a:rPr lang="en-US" altLang="ko-KR" sz="1200" baseline="30000" dirty="0"/>
              <a:t> 9</a:t>
            </a:r>
            <a:r>
              <a:rPr lang="en-US" altLang="ko-KR" sz="1200" dirty="0"/>
              <a:t>Department of Earth and Environmental Science, </a:t>
            </a:r>
            <a:r>
              <a:rPr lang="en-US" altLang="ko-KR" sz="1200" dirty="0" err="1"/>
              <a:t>Jeonbuk</a:t>
            </a:r>
            <a:r>
              <a:rPr lang="en-US" altLang="ko-KR" sz="1200" dirty="0"/>
              <a:t> National University, </a:t>
            </a:r>
            <a:r>
              <a:rPr lang="en-US" altLang="ko-KR" sz="1200" dirty="0" err="1"/>
              <a:t>Jeonju</a:t>
            </a:r>
            <a:r>
              <a:rPr lang="en-US" altLang="ko-KR" sz="1200" dirty="0"/>
              <a:t> 54896, Korea. * indicates a corresponding author;  e-mail: </a:t>
            </a:r>
            <a:r>
              <a:rPr lang="en-US" altLang="ko-KR" sz="1200" u="sng" dirty="0">
                <a:hlinkClick r:id="rId2"/>
              </a:rPr>
              <a:t>ymyang@hawaii.edu</a:t>
            </a:r>
            <a:endParaRPr lang="ko-KR" altLang="ko-KR" sz="1200" dirty="0"/>
          </a:p>
          <a:p>
            <a:pPr algn="ctr"/>
            <a:endParaRPr lang="en-US" altLang="ko-KR" sz="1200" dirty="0" smtClean="0"/>
          </a:p>
        </p:txBody>
      </p:sp>
    </p:spTree>
    <p:extLst>
      <p:ext uri="{BB962C8B-B14F-4D97-AF65-F5344CB8AC3E}">
        <p14:creationId xmlns:p14="http://schemas.microsoft.com/office/powerpoint/2010/main" val="3566247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7429005"/>
              </p:ext>
            </p:extLst>
          </p:nvPr>
        </p:nvGraphicFramePr>
        <p:xfrm>
          <a:off x="2127499" y="639987"/>
          <a:ext cx="6733775" cy="2652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1980000" y="3429000"/>
            <a:ext cx="77930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 S1 </a:t>
            </a:r>
            <a:r>
              <a:rPr lang="en-US" altLang="ko-K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Trends in spring Siberian </a:t>
            </a:r>
            <a:r>
              <a:rPr lang="en-US" altLang="ko-K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Terrestrial GPP.  </a:t>
            </a:r>
            <a:r>
              <a:rPr lang="en-US" altLang="ko-K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Interannual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variability (solid line) and trends (dotted line) in 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March-April terrestrial productivity in eastern Siberia (55</a:t>
            </a:r>
            <a:r>
              <a:rPr lang="en-US" altLang="ko-KR" sz="16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°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N-70</a:t>
            </a:r>
            <a:r>
              <a:rPr lang="en-US" altLang="ko-KR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°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N, 100</a:t>
            </a:r>
            <a:r>
              <a:rPr lang="en-US" altLang="ko-KR" sz="16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°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E-130</a:t>
            </a:r>
            <a:r>
              <a:rPr lang="en-US" altLang="ko-KR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°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E). </a:t>
            </a: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linear slopes and </a:t>
            </a:r>
            <a:r>
              <a:rPr lang="en-US" altLang="ko-K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-value (two-sided </a:t>
            </a:r>
            <a:r>
              <a:rPr lang="en-US" altLang="ko-K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-test) are indicated. 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493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33832" y="4222437"/>
            <a:ext cx="77930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 S2 </a:t>
            </a:r>
            <a:r>
              <a:rPr lang="en-US" altLang="ko-K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Trends in spring Siberian </a:t>
            </a:r>
            <a:r>
              <a:rPr lang="en-US" altLang="ko-K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 shortwave radiation </a:t>
            </a:r>
            <a:r>
              <a:rPr lang="en-US" altLang="ko-K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Interannual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variability (solid line) and trends (dotted line) in spring 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 shortwave radiation in eastern Siberia (55</a:t>
            </a:r>
            <a:r>
              <a:rPr lang="en-US" altLang="ko-KR" sz="16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°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N-70</a:t>
            </a:r>
            <a:r>
              <a:rPr lang="en-US" altLang="ko-KR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°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N, 100</a:t>
            </a:r>
            <a:r>
              <a:rPr lang="en-US" altLang="ko-KR" sz="16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°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E-130</a:t>
            </a:r>
            <a:r>
              <a:rPr lang="en-US" altLang="ko-KR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°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E) </a:t>
            </a: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linear slopes and </a:t>
            </a:r>
            <a:r>
              <a:rPr lang="en-US" altLang="ko-K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-value (two-sided </a:t>
            </a:r>
            <a:r>
              <a:rPr lang="en-US" altLang="ko-K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-test) are indicated. 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267" y="657225"/>
            <a:ext cx="5127180" cy="362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839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855" y="-49197"/>
            <a:ext cx="8699237" cy="507290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68304" y="5280445"/>
            <a:ext cx="112346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 S3 Seasonal Changes in Siberia and Northern Pacific Climate. a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Horizontal map of spring surface warming (difference in surface temperature between May and April) during the years 2003-2021. </a:t>
            </a:r>
            <a:r>
              <a:rPr lang="en-US" altLang="ko-K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March sea-level pressure (SLP) climatology. </a:t>
            </a:r>
            <a:r>
              <a:rPr lang="en-US" altLang="ko-K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Seasonal evolution of SLP (differences in SLP between May and April). </a:t>
            </a:r>
            <a:r>
              <a:rPr lang="en-US" altLang="ko-K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Early summer (June) climatology of SLP. </a:t>
            </a:r>
            <a:r>
              <a:rPr lang="en-US" altLang="ko-K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March geopotential height climatology at 500 </a:t>
            </a:r>
            <a:r>
              <a:rPr lang="en-US" altLang="ko-K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hPa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ko-K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Seasonal evolution of geopotential height at 500 </a:t>
            </a:r>
            <a:r>
              <a:rPr lang="en-US" altLang="ko-K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hPa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(differences in geopotential height between May and April). </a:t>
            </a:r>
            <a:r>
              <a:rPr lang="en-US" altLang="ko-K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Early summer (June) climatology of geopotential height at 500 </a:t>
            </a:r>
            <a:r>
              <a:rPr lang="en-US" altLang="ko-K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hPa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The data from 2003 to 2021 are utilized.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26138" y="26887"/>
            <a:ext cx="414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a.</a:t>
            </a:r>
            <a:endParaRPr lang="ko-KR" alt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486479" y="1880496"/>
            <a:ext cx="414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b.</a:t>
            </a:r>
            <a:endParaRPr lang="ko-KR" alt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486479" y="3369422"/>
            <a:ext cx="414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e.</a:t>
            </a:r>
            <a:endParaRPr lang="ko-KR" alt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215502" y="1880496"/>
            <a:ext cx="414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c</a:t>
            </a:r>
            <a:r>
              <a:rPr lang="en-US" altLang="ko-KR" b="1" dirty="0" smtClean="0"/>
              <a:t>.</a:t>
            </a:r>
            <a:endParaRPr lang="ko-KR" alt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824024" y="1891129"/>
            <a:ext cx="414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d</a:t>
            </a:r>
            <a:r>
              <a:rPr lang="en-US" altLang="ko-KR" b="1" dirty="0" smtClean="0"/>
              <a:t>.</a:t>
            </a:r>
            <a:endParaRPr lang="ko-KR" alt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880725" y="3330068"/>
            <a:ext cx="414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g</a:t>
            </a:r>
            <a:r>
              <a:rPr lang="en-US" altLang="ko-KR" b="1" dirty="0" smtClean="0"/>
              <a:t>.</a:t>
            </a:r>
            <a:endParaRPr lang="ko-KR" alt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261576" y="3364773"/>
            <a:ext cx="414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f.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527064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7406" y="933580"/>
            <a:ext cx="284071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a</a:t>
            </a:r>
            <a:r>
              <a:rPr lang="en-US" altLang="ko-KR" sz="1400" dirty="0" smtClean="0"/>
              <a:t> Ocean vertical velocity </a:t>
            </a:r>
            <a:endParaRPr lang="ko-KR" alt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3"/>
          <a:stretch/>
        </p:blipFill>
        <p:spPr>
          <a:xfrm>
            <a:off x="2766257" y="1192022"/>
            <a:ext cx="2584466" cy="275185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886173" y="909498"/>
            <a:ext cx="2424592" cy="282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886173" y="927799"/>
            <a:ext cx="239624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b</a:t>
            </a:r>
            <a:r>
              <a:rPr lang="en-US" altLang="ko-KR" sz="1400" dirty="0" smtClean="0"/>
              <a:t> Ocean Nutrients </a:t>
            </a:r>
            <a:endParaRPr lang="ko-KR" alt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1749618" y="4358530"/>
            <a:ext cx="77354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</a:t>
            </a:r>
            <a:r>
              <a:rPr lang="en-US" altLang="ko-K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ko-K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Trends in atmospheric circulation and ocean ecosystem. a 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Vertical structure of trends in zonally averaged (120</a:t>
            </a:r>
            <a:r>
              <a:rPr lang="en-US" altLang="ko-KR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°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W-130</a:t>
            </a:r>
            <a:r>
              <a:rPr lang="en-US" altLang="ko-KR" sz="16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°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W)</a:t>
            </a:r>
            <a:r>
              <a:rPr lang="ko-KR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ocean vertical velocity (cm day</a:t>
            </a:r>
            <a:r>
              <a:rPr lang="en-US" altLang="ko-KR" sz="16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yr</a:t>
            </a:r>
            <a:r>
              <a:rPr lang="en-US" altLang="ko-KR" sz="16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in coastal California. </a:t>
            </a:r>
            <a:r>
              <a:rPr lang="en-US" altLang="ko-K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Interannual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variability (solid line) and trends (dotted line) of nitrate nutrients (NO3) in  </a:t>
            </a: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coastal California 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(35</a:t>
            </a:r>
            <a:r>
              <a:rPr lang="en-US" altLang="ko-KR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°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-45</a:t>
            </a:r>
            <a:r>
              <a:rPr lang="en-US" altLang="ko-KR" sz="16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°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N,125</a:t>
            </a:r>
            <a:r>
              <a:rPr lang="en-US" altLang="ko-KR" sz="16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°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W-130</a:t>
            </a:r>
            <a:r>
              <a:rPr lang="en-US" altLang="ko-KR" sz="16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°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W) from </a:t>
            </a:r>
            <a:r>
              <a:rPr lang="en-US" altLang="ko-K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CalCOFi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sampling data (see Methods). Linear slopes and </a:t>
            </a:r>
            <a:r>
              <a:rPr lang="en-US" altLang="ko-KR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-value (two-tailed </a:t>
            </a:r>
            <a:r>
              <a:rPr lang="en-US" altLang="ko-KR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-test) are shown. Bars shows maximum and minimum of each year’s data among the </a:t>
            </a:r>
            <a:r>
              <a:rPr lang="en-US" altLang="ko-K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CalCOFi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sampling data. The bars show the maximum and minimum of the data for each year of the </a:t>
            </a:r>
            <a:r>
              <a:rPr lang="en-US" altLang="ko-K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CalCOFi</a:t>
            </a: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sampling data.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41917" y="1337527"/>
            <a:ext cx="173476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200" b="0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en-US" altLang="ko-KR" sz="1100" dirty="0">
                <a:solidFill>
                  <a:srgbClr val="C00000"/>
                </a:solidFill>
              </a:rPr>
              <a:t>+</a:t>
            </a:r>
            <a:r>
              <a:rPr lang="en-US" altLang="ko-KR" sz="1100" dirty="0" smtClean="0">
                <a:solidFill>
                  <a:srgbClr val="C00000"/>
                </a:solidFill>
              </a:rPr>
              <a:t>0.157 </a:t>
            </a:r>
            <a:r>
              <a:rPr lang="en-US" altLang="ko-KR" sz="1100" dirty="0">
                <a:solidFill>
                  <a:srgbClr val="C00000"/>
                </a:solidFill>
              </a:rPr>
              <a:t>mg m</a:t>
            </a:r>
            <a:r>
              <a:rPr lang="en-US" altLang="ko-KR" sz="1100" baseline="30000" dirty="0">
                <a:solidFill>
                  <a:srgbClr val="C00000"/>
                </a:solidFill>
              </a:rPr>
              <a:t>-3</a:t>
            </a:r>
            <a:r>
              <a:rPr lang="en-US" altLang="ko-KR" sz="1100" dirty="0">
                <a:solidFill>
                  <a:srgbClr val="C00000"/>
                </a:solidFill>
              </a:rPr>
              <a:t> yr</a:t>
            </a:r>
            <a:r>
              <a:rPr lang="en-US" altLang="ko-KR" sz="1100" baseline="30000" dirty="0">
                <a:solidFill>
                  <a:srgbClr val="C00000"/>
                </a:solidFill>
              </a:rPr>
              <a:t>-1 </a:t>
            </a:r>
            <a:r>
              <a:rPr lang="en-US" altLang="ko-KR" sz="1100" dirty="0">
                <a:solidFill>
                  <a:srgbClr val="C00000"/>
                </a:solidFill>
              </a:rPr>
              <a:t>(</a:t>
            </a:r>
            <a:r>
              <a:rPr lang="en-US" altLang="ko-KR" sz="1100" i="1" dirty="0">
                <a:solidFill>
                  <a:srgbClr val="C00000"/>
                </a:solidFill>
              </a:rPr>
              <a:t>P</a:t>
            </a:r>
            <a:r>
              <a:rPr lang="en-US" altLang="ko-KR" sz="1100" dirty="0">
                <a:solidFill>
                  <a:srgbClr val="C00000"/>
                </a:solidFill>
              </a:rPr>
              <a:t>=0.01)</a:t>
            </a:r>
            <a:endParaRPr lang="ko-KR" altLang="ko-KR" sz="1100" dirty="0">
              <a:solidFill>
                <a:srgbClr val="C00000"/>
              </a:solidFill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0564077"/>
              </p:ext>
            </p:extLst>
          </p:nvPr>
        </p:nvGraphicFramePr>
        <p:xfrm>
          <a:off x="5282843" y="1137482"/>
          <a:ext cx="3268570" cy="2717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 rot="10800000">
            <a:off x="2502235" y="1337527"/>
            <a:ext cx="369332" cy="178988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ko-KR" sz="1200" dirty="0" smtClean="0"/>
              <a:t>Depth (m)</a:t>
            </a:r>
            <a:endParaRPr lang="ko-KR" altLang="en-US" sz="1200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4314808" y="2627093"/>
            <a:ext cx="338554" cy="252464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sz="1000" dirty="0" smtClean="0"/>
              <a:t>Ocean vertical velocity  (cm</a:t>
            </a:r>
            <a:r>
              <a:rPr lang="en-US" altLang="ko-KR" sz="1000" baseline="30000" dirty="0" smtClean="0"/>
              <a:t> </a:t>
            </a:r>
            <a:r>
              <a:rPr lang="en-US" altLang="ko-KR" sz="1000" dirty="0" smtClean="0"/>
              <a:t>day</a:t>
            </a:r>
            <a:r>
              <a:rPr lang="en-US" altLang="ko-KR" sz="1000" baseline="30000" dirty="0" smtClean="0"/>
              <a:t>-1 </a:t>
            </a:r>
            <a:r>
              <a:rPr lang="en-US" altLang="ko-KR" sz="1000" dirty="0" smtClean="0"/>
              <a:t>yr</a:t>
            </a:r>
            <a:r>
              <a:rPr lang="en-US" altLang="ko-KR" sz="1000" baseline="30000" dirty="0" smtClean="0"/>
              <a:t>-1 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610541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67" b="34933"/>
          <a:stretch/>
        </p:blipFill>
        <p:spPr>
          <a:xfrm>
            <a:off x="2318147" y="1228830"/>
            <a:ext cx="6322328" cy="220017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41177" y="4140420"/>
            <a:ext cx="79185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 S5 Sensitivity of Californian chlorophyll to Siberian GPP. a 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Horizontal map of differences of geopotential height and wind at 500 </a:t>
            </a:r>
            <a:r>
              <a:rPr lang="en-US" altLang="ko-K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hPa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between SIGPPx1.5 and SIGPPx0.5 experiment. Only 95% significant area are shown. 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869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94290" y="266383"/>
            <a:ext cx="263226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600" b="1" dirty="0"/>
              <a:t>a</a:t>
            </a:r>
            <a:r>
              <a:rPr lang="en-US" altLang="ko-KR" sz="1600" dirty="0" smtClean="0"/>
              <a:t>  </a:t>
            </a:r>
            <a:r>
              <a:rPr lang="en-US" altLang="ko-KR" sz="1600" dirty="0"/>
              <a:t>ocean vertical velocity</a:t>
            </a:r>
            <a:endParaRPr lang="ko-KR" altLang="en-US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829" y="624471"/>
            <a:ext cx="3239151" cy="32391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30745" y="4177026"/>
            <a:ext cx="77917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400" b="1" dirty="0" smtClean="0"/>
              <a:t>Supplementary Figure. 6 </a:t>
            </a:r>
            <a:r>
              <a:rPr lang="en-US" altLang="ko-KR" sz="1400" b="1" dirty="0"/>
              <a:t>Sensitivity of Californian chlorophyll to Siberian GPP. a</a:t>
            </a:r>
            <a:r>
              <a:rPr lang="en-US" altLang="ko-KR" sz="1400" dirty="0" smtClean="0"/>
              <a:t> </a:t>
            </a:r>
            <a:r>
              <a:rPr lang="en-US" altLang="ko-KR" sz="1400" dirty="0"/>
              <a:t>Vertical structure of differences in zonally averaged (120°W-130°W) chlorophyll between the </a:t>
            </a:r>
            <a:r>
              <a:rPr lang="en-US" altLang="ko-KR" sz="1400" dirty="0" smtClean="0"/>
              <a:t>SIGPPx1.5 </a:t>
            </a:r>
            <a:r>
              <a:rPr lang="en-US" altLang="ko-KR" sz="1400" dirty="0"/>
              <a:t>and </a:t>
            </a:r>
            <a:r>
              <a:rPr lang="en-US" altLang="ko-KR" sz="1400" dirty="0" smtClean="0"/>
              <a:t>SIGPPx0.5 </a:t>
            </a:r>
            <a:r>
              <a:rPr lang="en-US" altLang="ko-KR" sz="1400" dirty="0"/>
              <a:t>experiments. Only 95% significant areas are shown. </a:t>
            </a:r>
            <a:r>
              <a:rPr lang="en-US" altLang="ko-KR" sz="1400" b="1" dirty="0" smtClean="0"/>
              <a:t> </a:t>
            </a:r>
            <a:r>
              <a:rPr lang="en-US" altLang="ko-KR" sz="1400" dirty="0"/>
              <a:t>Vertical structure of differences of nitrate nutrients (NO3, 40-50N, 120°W-130°W) between </a:t>
            </a:r>
            <a:r>
              <a:rPr lang="en-US" altLang="ko-KR" sz="1400" dirty="0" smtClean="0"/>
              <a:t>SIGPPx1.5 </a:t>
            </a:r>
            <a:r>
              <a:rPr lang="en-US" altLang="ko-KR" sz="1400" dirty="0"/>
              <a:t>and </a:t>
            </a:r>
            <a:r>
              <a:rPr lang="en-US" altLang="ko-KR" sz="1400" dirty="0" smtClean="0"/>
              <a:t>SIGPPx0.5 </a:t>
            </a:r>
            <a:r>
              <a:rPr lang="en-US" altLang="ko-KR" sz="1400" dirty="0"/>
              <a:t>experiment. The horizontal bar represents the ensemble spread. 30 years of averaged data are used for all figures.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4089669" y="2509092"/>
            <a:ext cx="346249" cy="252464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sz="1050" dirty="0" smtClean="0"/>
              <a:t>Ocean vertical velocity  (cm</a:t>
            </a:r>
            <a:r>
              <a:rPr lang="en-US" altLang="ko-KR" sz="1050" baseline="30000" dirty="0" smtClean="0"/>
              <a:t> </a:t>
            </a:r>
            <a:r>
              <a:rPr lang="en-US" altLang="ko-KR" sz="1050" dirty="0" smtClean="0"/>
              <a:t>day</a:t>
            </a:r>
            <a:r>
              <a:rPr lang="en-US" altLang="ko-KR" sz="1050" baseline="30000" dirty="0" smtClean="0"/>
              <a:t>-1 </a:t>
            </a:r>
            <a:r>
              <a:rPr lang="en-US" altLang="ko-KR" sz="1050" dirty="0" smtClean="0"/>
              <a:t>)</a:t>
            </a:r>
            <a:endParaRPr lang="ko-KR" altLang="en-US" sz="1050" dirty="0"/>
          </a:p>
        </p:txBody>
      </p:sp>
      <p:sp>
        <p:nvSpPr>
          <p:cNvPr id="10" name="TextBox 9"/>
          <p:cNvSpPr txBox="1"/>
          <p:nvPr/>
        </p:nvSpPr>
        <p:spPr>
          <a:xfrm>
            <a:off x="6372458" y="266383"/>
            <a:ext cx="263226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600" b="1" dirty="0"/>
              <a:t>b</a:t>
            </a:r>
            <a:r>
              <a:rPr lang="en-US" altLang="ko-KR" sz="1600" dirty="0" smtClean="0"/>
              <a:t>  </a:t>
            </a:r>
            <a:r>
              <a:rPr lang="en-US" altLang="ko-KR" sz="1600" dirty="0"/>
              <a:t>ocean nutrients</a:t>
            </a:r>
            <a:endParaRPr lang="ko-KR" altLang="en-US" sz="1600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0038846"/>
              </p:ext>
            </p:extLst>
          </p:nvPr>
        </p:nvGraphicFramePr>
        <p:xfrm>
          <a:off x="5525115" y="621"/>
          <a:ext cx="3662428" cy="3597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16126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012541"/>
              </p:ext>
            </p:extLst>
          </p:nvPr>
        </p:nvGraphicFramePr>
        <p:xfrm>
          <a:off x="4908065" y="2374939"/>
          <a:ext cx="2896697" cy="2528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2712461" y="0"/>
            <a:ext cx="7033406" cy="5250612"/>
            <a:chOff x="1604511" y="1225256"/>
            <a:chExt cx="7033406" cy="525061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20" t="18364" r="6478" b="17657"/>
            <a:stretch/>
          </p:blipFill>
          <p:spPr>
            <a:xfrm>
              <a:off x="1604511" y="1225256"/>
              <a:ext cx="7033406" cy="5250612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6076097" y="2979826"/>
              <a:ext cx="793631" cy="75912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6217070" y="3850561"/>
              <a:ext cx="517286" cy="488315"/>
            </a:xfrm>
            <a:prstGeom prst="ellipse">
              <a:avLst/>
            </a:prstGeom>
            <a:solidFill>
              <a:srgbClr val="C7A1E3"/>
            </a:solidFill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dirty="0"/>
            </a:p>
          </p:txBody>
        </p:sp>
        <p:graphicFrame>
          <p:nvGraphicFramePr>
            <p:cNvPr id="14" name="Chart 1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38981770"/>
                </p:ext>
              </p:extLst>
            </p:nvPr>
          </p:nvGraphicFramePr>
          <p:xfrm>
            <a:off x="2511648" y="2396582"/>
            <a:ext cx="3189737" cy="18152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5" name="Oval 14"/>
            <p:cNvSpPr/>
            <p:nvPr/>
          </p:nvSpPr>
          <p:spPr>
            <a:xfrm>
              <a:off x="6274579" y="4518038"/>
              <a:ext cx="396668" cy="370164"/>
            </a:xfrm>
            <a:prstGeom prst="ellipse">
              <a:avLst/>
            </a:prstGeom>
            <a:solidFill>
              <a:srgbClr val="F8A39A"/>
            </a:solidFill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257328" y="4577750"/>
              <a:ext cx="52303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solidFill>
                    <a:schemeClr val="bg1"/>
                  </a:solidFill>
                </a:rPr>
                <a:t>3.8%</a:t>
              </a:r>
              <a:endParaRPr lang="ko-KR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122105" y="3165706"/>
              <a:ext cx="7476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bg1"/>
                  </a:solidFill>
                </a:rPr>
                <a:t>16.8%</a:t>
              </a:r>
              <a:endParaRPr lang="ko-KR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240074" y="3954196"/>
              <a:ext cx="6066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bg1"/>
                  </a:solidFill>
                </a:rPr>
                <a:t>6.5%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19" name="Chart 1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82751834"/>
                </p:ext>
              </p:extLst>
            </p:nvPr>
          </p:nvGraphicFramePr>
          <p:xfrm>
            <a:off x="2470035" y="4410974"/>
            <a:ext cx="3231350" cy="15353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78577" y="4073943"/>
              <a:ext cx="1176904" cy="38270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1" name="TextBox 20"/>
            <p:cNvSpPr txBox="1"/>
            <p:nvPr/>
          </p:nvSpPr>
          <p:spPr>
            <a:xfrm>
              <a:off x="6928745" y="3766166"/>
              <a:ext cx="10765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Albcore</a:t>
              </a:r>
              <a:endParaRPr lang="ko-KR" alt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348413" y="2704040"/>
              <a:ext cx="19952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Pacific cupped oyster</a:t>
              </a:r>
              <a:endParaRPr lang="ko-KR" altLang="en-US" sz="1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974974" y="3076701"/>
              <a:ext cx="1030339" cy="61670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24" name="Rectangle 23"/>
          <p:cNvSpPr/>
          <p:nvPr/>
        </p:nvSpPr>
        <p:spPr>
          <a:xfrm>
            <a:off x="2312546" y="5673461"/>
            <a:ext cx="90142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 S7 </a:t>
            </a:r>
            <a:r>
              <a:rPr lang="en-US" altLang="ko-K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Trends in </a:t>
            </a:r>
            <a:r>
              <a:rPr lang="en-US" altLang="ko-K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 west fishery. </a:t>
            </a:r>
            <a:r>
              <a:rPr lang="en-US" altLang="ko-K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Interannual</a:t>
            </a: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variability 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major fish catch </a:t>
            </a: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spring 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US west coast (upper) and dissolved oxygen. </a:t>
            </a: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ircle </a:t>
            </a: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 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portion of total fish catch. The dotted slopes </a:t>
            </a: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 </a:t>
            </a:r>
            <a:r>
              <a:rPr lang="en-US" altLang="ko-K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-value (two-sided </a:t>
            </a:r>
            <a:r>
              <a:rPr lang="en-US" altLang="ko-K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-test) are indicated. 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950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14609</TotalTime>
  <Words>723</Words>
  <Application>Microsoft Office PowerPoint</Application>
  <PresentationFormat>Widescreen</PresentationFormat>
  <Paragraphs>50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맑은 고딕</vt:lpstr>
      <vt:lpstr>微软雅黑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ymyang</dc:creator>
  <cp:lastModifiedBy>ymyang</cp:lastModifiedBy>
  <cp:revision>39</cp:revision>
  <dcterms:created xsi:type="dcterms:W3CDTF">2024-01-24T01:21:07Z</dcterms:created>
  <dcterms:modified xsi:type="dcterms:W3CDTF">2024-07-27T05:13:58Z</dcterms:modified>
</cp:coreProperties>
</file>