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5" Type="http://schemas.openxmlformats.org/officeDocument/2006/relationships/image" Target="../media/image5.emf"/><Relationship Id="rId4" Type="http://schemas.openxmlformats.org/officeDocument/2006/relationships/image" Target="../media/image4.emf"/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4.bin"/><Relationship Id="rId8" Type="http://schemas.openxmlformats.org/officeDocument/2006/relationships/image" Target="../media/image3.emf"/><Relationship Id="rId7" Type="http://schemas.openxmlformats.org/officeDocument/2006/relationships/oleObject" Target="../embeddings/oleObject3.bin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emf"/><Relationship Id="rId3" Type="http://schemas.openxmlformats.org/officeDocument/2006/relationships/oleObject" Target="../embeddings/oleObject1.bin"/><Relationship Id="rId2" Type="http://schemas.openxmlformats.org/officeDocument/2006/relationships/hyperlink" Target="#SupplementaryFigureS5" TargetMode="External"/><Relationship Id="rId14" Type="http://schemas.openxmlformats.org/officeDocument/2006/relationships/vmlDrawing" Target="../drawings/vmlDrawing1.vml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5.emf"/><Relationship Id="rId11" Type="http://schemas.openxmlformats.org/officeDocument/2006/relationships/oleObject" Target="../embeddings/oleObject5.bin"/><Relationship Id="rId10" Type="http://schemas.openxmlformats.org/officeDocument/2006/relationships/image" Target="../media/image4.emf"/><Relationship Id="rId1" Type="http://schemas.openxmlformats.org/officeDocument/2006/relationships/hyperlink" Target="#SupplementaryFigureS6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" name="文本框 23"/>
          <p:cNvSpPr txBox="1"/>
          <p:nvPr/>
        </p:nvSpPr>
        <p:spPr>
          <a:xfrm>
            <a:off x="204470" y="6090285"/>
            <a:ext cx="8735060" cy="6140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en-US" sz="1000" b="1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hlinkClick r:id="rId1"/>
              </a:rPr>
              <a:t>Supplementary </a:t>
            </a:r>
            <a:r>
              <a:rPr lang="en-US" sz="1000" b="1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hlinkClick r:id="rId2"/>
              </a:rPr>
              <a:t>Figure 2 </a:t>
            </a:r>
            <a:r>
              <a:rPr lang="en-US" sz="1000" b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Forest plots of the single nucleotide polymorphism (SNP) ratio estimates and Mendelian randomization estimates (using Egger and inverse-variance weighted (IVW) models) for the instrument variable set for analysis of smoking exposure (exposure) on ARDS (outcome).</a:t>
            </a:r>
            <a:r>
              <a:rPr lang="en-US" sz="1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(A)</a:t>
            </a:r>
            <a:r>
              <a:rPr lang="en-US" sz="1000" b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A</a:t>
            </a:r>
            <a:r>
              <a:rPr lang="en-US" sz="1000" b="0">
                <a:latin typeface="Times New Roman" panose="02020603050405020304" charset="0"/>
                <a:ea typeface="黑体" panose="02010609060101010101" charset="-122"/>
              </a:rPr>
              <a:t>ge of initiation of regular smoking</a:t>
            </a:r>
            <a:r>
              <a:rPr lang="en-US" sz="1000" b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; </a:t>
            </a:r>
            <a:r>
              <a:rPr lang="en-US" sz="1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(B)</a:t>
            </a:r>
            <a:r>
              <a:rPr lang="en-US" sz="1000" b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A</a:t>
            </a:r>
            <a:r>
              <a:rPr lang="en-US" sz="1000" b="0">
                <a:latin typeface="Times New Roman" panose="02020603050405020304" charset="0"/>
                <a:ea typeface="黑体" panose="02010609060101010101" charset="-122"/>
              </a:rPr>
              <a:t>verage number of cigarettes</a:t>
            </a:r>
            <a:r>
              <a:rPr lang="en-US" sz="1000" b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1000" b="0">
                <a:latin typeface="Times New Roman" panose="02020603050405020304" charset="0"/>
                <a:ea typeface="黑体" panose="02010609060101010101" charset="-122"/>
              </a:rPr>
              <a:t>smoked per day</a:t>
            </a:r>
            <a:r>
              <a:rPr lang="en-US" sz="1000" b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;</a:t>
            </a:r>
            <a:r>
              <a:rPr lang="en-US" sz="1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(C)</a:t>
            </a:r>
            <a:r>
              <a:rPr lang="en-US" sz="1000" b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S</a:t>
            </a:r>
            <a:r>
              <a:rPr lang="en-US" sz="1000" b="0">
                <a:latin typeface="Times New Roman" panose="02020603050405020304" charset="0"/>
                <a:ea typeface="黑体" panose="02010609060101010101" charset="-122"/>
              </a:rPr>
              <a:t>moking</a:t>
            </a:r>
            <a:r>
              <a:rPr lang="en-US" sz="1000" b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1000" b="0">
                <a:latin typeface="Times New Roman" panose="02020603050405020304" charset="0"/>
                <a:ea typeface="黑体" panose="02010609060101010101" charset="-122"/>
              </a:rPr>
              <a:t>cessation</a:t>
            </a:r>
            <a:r>
              <a:rPr lang="en-US" sz="1000" b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; </a:t>
            </a:r>
            <a:r>
              <a:rPr lang="en-US" sz="1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(D)</a:t>
            </a:r>
            <a:r>
              <a:rPr lang="en-US" sz="1000" b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Smoking index; </a:t>
            </a:r>
            <a:r>
              <a:rPr lang="en-US" sz="1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(E)</a:t>
            </a:r>
            <a:r>
              <a:rPr lang="en-US" sz="1000" b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1000" b="0">
                <a:latin typeface="Times New Roman" panose="02020603050405020304" charset="0"/>
                <a:ea typeface="黑体" panose="02010609060101010101" charset="-122"/>
              </a:rPr>
              <a:t>smoking initiation </a:t>
            </a:r>
            <a:r>
              <a:rPr lang="en-US" sz="1000" b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(</a:t>
            </a:r>
            <a:r>
              <a:rPr lang="en-US" sz="1000" b="0">
                <a:latin typeface="Times New Roman" panose="02020603050405020304" charset="0"/>
                <a:ea typeface="黑体" panose="02010609060101010101" charset="-122"/>
              </a:rPr>
              <a:t>yes or no</a:t>
            </a:r>
            <a:r>
              <a:rPr lang="en-US" sz="1000" b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).</a:t>
            </a:r>
            <a:endParaRPr lang="zh-CN" altLang="en-US"/>
          </a:p>
        </p:txBody>
      </p:sp>
      <p:graphicFrame>
        <p:nvGraphicFramePr>
          <p:cNvPr id="1073742860" name="对象 1073742859"/>
          <p:cNvGraphicFramePr>
            <a:graphicFrameLocks noChangeAspect="1"/>
          </p:cNvGraphicFramePr>
          <p:nvPr/>
        </p:nvGraphicFramePr>
        <p:xfrm>
          <a:off x="1061720" y="230505"/>
          <a:ext cx="2348401" cy="29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3" imgW="4572000" imgH="3435350" progId="PowerPoint.Show.12">
                  <p:embed/>
                </p:oleObj>
              </mc:Choice>
              <mc:Fallback>
                <p:oleObj name="" r:id="rId3" imgW="4572000" imgH="3435350" progId="PowerPoint.Show.12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4"/>
                      <a:srcRect l="20070" t="9473" r="29869" b="7774"/>
                      <a:stretch>
                        <a:fillRect/>
                      </a:stretch>
                    </p:blipFill>
                    <p:spPr>
                      <a:xfrm>
                        <a:off x="1061720" y="230505"/>
                        <a:ext cx="2348401" cy="29160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73742856" name="对象 1073742855"/>
          <p:cNvGraphicFramePr>
            <a:graphicFrameLocks noChangeAspect="1"/>
          </p:cNvGraphicFramePr>
          <p:nvPr/>
        </p:nvGraphicFramePr>
        <p:xfrm>
          <a:off x="3610928" y="230188"/>
          <a:ext cx="2333294" cy="29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" name="" r:id="rId5" imgW="4581525" imgH="3438525" progId="PowerPoint.Show.12">
                  <p:embed/>
                </p:oleObj>
              </mc:Choice>
              <mc:Fallback>
                <p:oleObj name="" r:id="rId5" imgW="4581525" imgH="3438525" progId="PowerPoint.Show.12">
                  <p:embed/>
                  <p:pic>
                    <p:nvPicPr>
                      <p:cNvPr id="0" name="图片 24"/>
                      <p:cNvPicPr/>
                      <p:nvPr/>
                    </p:nvPicPr>
                    <p:blipFill>
                      <a:blip r:embed="rId6"/>
                      <a:srcRect l="19861" t="9454" r="30450" b="7793"/>
                      <a:stretch>
                        <a:fillRect/>
                      </a:stretch>
                    </p:blipFill>
                    <p:spPr>
                      <a:xfrm>
                        <a:off x="3610928" y="230188"/>
                        <a:ext cx="2333294" cy="29160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73742857" name="对象 1073742856"/>
          <p:cNvGraphicFramePr>
            <a:graphicFrameLocks noChangeAspect="1"/>
          </p:cNvGraphicFramePr>
          <p:nvPr/>
        </p:nvGraphicFramePr>
        <p:xfrm>
          <a:off x="6143943" y="230505"/>
          <a:ext cx="2330006" cy="29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" name="" r:id="rId7" imgW="4581525" imgH="3438525" progId="PowerPoint.Show.12">
                  <p:embed/>
                </p:oleObj>
              </mc:Choice>
              <mc:Fallback>
                <p:oleObj name="" r:id="rId7" imgW="4581525" imgH="3438525" progId="PowerPoint.Show.12">
                  <p:embed/>
                  <p:pic>
                    <p:nvPicPr>
                      <p:cNvPr id="0" name="图片 25"/>
                      <p:cNvPicPr/>
                      <p:nvPr/>
                    </p:nvPicPr>
                    <p:blipFill>
                      <a:blip r:embed="rId8"/>
                      <a:srcRect l="19958" t="9584" r="30382" b="7608"/>
                      <a:stretch>
                        <a:fillRect/>
                      </a:stretch>
                    </p:blipFill>
                    <p:spPr>
                      <a:xfrm>
                        <a:off x="6143943" y="230505"/>
                        <a:ext cx="2330006" cy="29160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73742858" name="对象 1073742857"/>
          <p:cNvGraphicFramePr>
            <a:graphicFrameLocks noChangeAspect="1"/>
          </p:cNvGraphicFramePr>
          <p:nvPr/>
        </p:nvGraphicFramePr>
        <p:xfrm>
          <a:off x="2298383" y="3160395"/>
          <a:ext cx="2328693" cy="29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" name="" r:id="rId9" imgW="4581525" imgH="3438525" progId="PowerPoint.Show.12">
                  <p:embed/>
                </p:oleObj>
              </mc:Choice>
              <mc:Fallback>
                <p:oleObj name="" r:id="rId9" imgW="4581525" imgH="3438525" progId="PowerPoint.Show.12">
                  <p:embed/>
                  <p:pic>
                    <p:nvPicPr>
                      <p:cNvPr id="0" name="图片 26"/>
                      <p:cNvPicPr/>
                      <p:nvPr/>
                    </p:nvPicPr>
                    <p:blipFill>
                      <a:blip r:embed="rId10"/>
                      <a:srcRect l="20070" t="9604" r="30534" b="7996"/>
                      <a:stretch>
                        <a:fillRect/>
                      </a:stretch>
                    </p:blipFill>
                    <p:spPr>
                      <a:xfrm>
                        <a:off x="2298383" y="3160395"/>
                        <a:ext cx="2328693" cy="29160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-2147482623" name="对象 -2147482624"/>
          <p:cNvGraphicFramePr>
            <a:graphicFrameLocks noChangeAspect="1"/>
          </p:cNvGraphicFramePr>
          <p:nvPr/>
        </p:nvGraphicFramePr>
        <p:xfrm>
          <a:off x="4947603" y="3160395"/>
          <a:ext cx="2347206" cy="29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" name="" r:id="rId11" imgW="4581525" imgH="3438525" progId="PowerPoint.Show.12">
                  <p:embed/>
                </p:oleObj>
              </mc:Choice>
              <mc:Fallback>
                <p:oleObj name="" r:id="rId11" imgW="4581525" imgH="3438525" progId="PowerPoint.Show.12">
                  <p:embed/>
                  <p:pic>
                    <p:nvPicPr>
                      <p:cNvPr id="0" name="图片 27"/>
                      <p:cNvPicPr/>
                      <p:nvPr/>
                    </p:nvPicPr>
                    <p:blipFill>
                      <a:blip r:embed="rId12"/>
                      <a:srcRect l="20166" t="16325" r="29938" b="1089"/>
                      <a:stretch>
                        <a:fillRect/>
                      </a:stretch>
                    </p:blipFill>
                    <p:spPr>
                      <a:xfrm>
                        <a:off x="4947603" y="3160395"/>
                        <a:ext cx="2347206" cy="29160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454</Words>
  <Application>WPS 演示</Application>
  <PresentationFormat>宽屏</PresentationFormat>
  <Paragraphs>2</Paragraphs>
  <Slides>1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5</vt:i4>
      </vt:variant>
      <vt:variant>
        <vt:lpstr>幻灯片标题</vt:lpstr>
      </vt:variant>
      <vt:variant>
        <vt:i4>1</vt:i4>
      </vt:variant>
    </vt:vector>
  </HeadingPairs>
  <TitlesOfParts>
    <vt:vector size="15" baseType="lpstr">
      <vt:lpstr>Arial</vt:lpstr>
      <vt:lpstr>宋体</vt:lpstr>
      <vt:lpstr>Wingdings</vt:lpstr>
      <vt:lpstr>Arial Unicode MS</vt:lpstr>
      <vt:lpstr>Calibri</vt:lpstr>
      <vt:lpstr>微软雅黑</vt:lpstr>
      <vt:lpstr>Times New Roman</vt:lpstr>
      <vt:lpstr>黑体</vt:lpstr>
      <vt:lpstr>Office 主题</vt:lpstr>
      <vt:lpstr>PowerPoint.Show.12</vt:lpstr>
      <vt:lpstr>PowerPoint.Show.12</vt:lpstr>
      <vt:lpstr>PowerPoint.Show.12</vt:lpstr>
      <vt:lpstr>PowerPoint.Show.12</vt:lpstr>
      <vt:lpstr>PowerPoint.Show.12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小狼</cp:lastModifiedBy>
  <cp:revision>2</cp:revision>
  <dcterms:created xsi:type="dcterms:W3CDTF">2024-06-09T13:33:37Z</dcterms:created>
  <dcterms:modified xsi:type="dcterms:W3CDTF">2024-06-09T13:39:57Z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2052-11.8.6.8810</vt:lpwstr>
  </property>
</Properties>
</file>