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hyperlink" Target="#SupplementaryFigureS5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/>
        </p:nvGraphicFramePr>
        <p:xfrm>
          <a:off x="204788" y="124460"/>
          <a:ext cx="8734425" cy="5410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11475"/>
                <a:gridCol w="1456055"/>
                <a:gridCol w="1455420"/>
                <a:gridCol w="2911475"/>
              </a:tblGrid>
              <a:tr h="2628900"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cap="flat">
                      <a:noFill/>
                    </a:lnT>
                    <a:lnB cap="flat">
                      <a:noFill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1300"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cap="flat">
                      <a:noFill/>
                    </a:lnT>
                    <a:lnB cap="flat"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1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" name="图片 4"/>
          <p:cNvPicPr/>
          <p:nvPr/>
        </p:nvPicPr>
        <p:blipFill>
          <a:blip r:embed="rId1"/>
          <a:stretch>
            <a:fillRect/>
          </a:stretch>
        </p:blipFill>
        <p:spPr>
          <a:xfrm>
            <a:off x="204788" y="124460"/>
            <a:ext cx="2736850" cy="2673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3116263" y="124460"/>
            <a:ext cx="2755900" cy="266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6027738" y="124460"/>
            <a:ext cx="2736850" cy="267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1606233" y="2740660"/>
            <a:ext cx="2749550" cy="2686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4731068" y="2753360"/>
            <a:ext cx="2736850" cy="2673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52095" y="5534660"/>
            <a:ext cx="851344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11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Supplementary </a:t>
            </a:r>
            <a:r>
              <a:rPr lang="en-US" sz="11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hlinkClick r:id="rId6"/>
              </a:rPr>
              <a:t>Figure 1 </a:t>
            </a:r>
            <a:r>
              <a:rPr lang="en-US" sz="1200" b="0">
                <a:latin typeface="Times New Roman" panose="02020603050405020304" charset="0"/>
                <a:ea typeface="黑体" panose="02010609060101010101" charset="-122"/>
              </a:rPr>
              <a:t>Funnel plots to show symmetrical distribution of individual variant estimates around the point estimate. The x-axis </a:t>
            </a:r>
            <a:r>
              <a:rPr lang="en-US" sz="12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represents the MR estimate of individual variants; the y-axis represents the inverse of their standard error. </a:t>
            </a:r>
            <a:r>
              <a:rPr lang="en-US" sz="1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(A)</a:t>
            </a:r>
            <a:r>
              <a:rPr lang="en-US" sz="12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A</a:t>
            </a:r>
            <a:r>
              <a:rPr lang="en-US" sz="1200" b="0">
                <a:latin typeface="Times New Roman" panose="02020603050405020304" charset="0"/>
                <a:ea typeface="黑体" panose="02010609060101010101" charset="-122"/>
              </a:rPr>
              <a:t>ge of initiation of regular smoking</a:t>
            </a:r>
            <a:r>
              <a:rPr lang="en-US" sz="12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;</a:t>
            </a:r>
            <a:r>
              <a:rPr lang="en-US" sz="1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(B)</a:t>
            </a:r>
            <a:r>
              <a:rPr lang="en-US" sz="12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A</a:t>
            </a:r>
            <a:r>
              <a:rPr lang="en-US" sz="1200" b="0">
                <a:latin typeface="Times New Roman" panose="02020603050405020304" charset="0"/>
                <a:ea typeface="黑体" panose="02010609060101010101" charset="-122"/>
              </a:rPr>
              <a:t>verage number of cigarettes</a:t>
            </a:r>
            <a:r>
              <a:rPr lang="en-US" sz="12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1200" b="0">
                <a:latin typeface="Times New Roman" panose="02020603050405020304" charset="0"/>
                <a:ea typeface="黑体" panose="02010609060101010101" charset="-122"/>
              </a:rPr>
              <a:t>smoked per day</a:t>
            </a:r>
            <a:r>
              <a:rPr lang="en-US" sz="12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; </a:t>
            </a:r>
            <a:r>
              <a:rPr lang="en-US" sz="1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(C)</a:t>
            </a:r>
            <a:r>
              <a:rPr lang="en-US" sz="12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S</a:t>
            </a:r>
            <a:r>
              <a:rPr lang="en-US" sz="1200" b="0">
                <a:latin typeface="Times New Roman" panose="02020603050405020304" charset="0"/>
                <a:ea typeface="黑体" panose="02010609060101010101" charset="-122"/>
              </a:rPr>
              <a:t>moking</a:t>
            </a:r>
            <a:r>
              <a:rPr lang="en-US" sz="12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1200" b="0">
                <a:latin typeface="Times New Roman" panose="02020603050405020304" charset="0"/>
                <a:ea typeface="黑体" panose="02010609060101010101" charset="-122"/>
              </a:rPr>
              <a:t>cessation</a:t>
            </a:r>
            <a:r>
              <a:rPr lang="en-US" sz="12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; </a:t>
            </a:r>
            <a:r>
              <a:rPr lang="en-US" sz="1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(D)</a:t>
            </a:r>
            <a:r>
              <a:rPr lang="en-US" sz="12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Smoking index; </a:t>
            </a:r>
            <a:r>
              <a:rPr lang="en-US" sz="1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(E) </a:t>
            </a:r>
            <a:r>
              <a:rPr lang="en-US" sz="1200" b="0">
                <a:latin typeface="Times New Roman" panose="02020603050405020304" charset="0"/>
                <a:ea typeface="黑体" panose="02010609060101010101" charset="-122"/>
              </a:rPr>
              <a:t>smoking initiation </a:t>
            </a:r>
            <a:r>
              <a:rPr lang="en-US" sz="12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</a:t>
            </a:r>
            <a:r>
              <a:rPr lang="en-US" sz="1200" b="0">
                <a:latin typeface="Times New Roman" panose="02020603050405020304" charset="0"/>
                <a:ea typeface="黑体" panose="02010609060101010101" charset="-122"/>
              </a:rPr>
              <a:t>yes or no</a:t>
            </a:r>
            <a:r>
              <a:rPr lang="en-US" sz="1200" b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).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424</Words>
  <Application>WPS 演示</Application>
  <PresentationFormat>宽屏</PresentationFormat>
  <Paragraphs>16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Arial Unicode MS</vt:lpstr>
      <vt:lpstr>Calibri</vt:lpstr>
      <vt:lpstr>微软雅黑</vt:lpstr>
      <vt:lpstr>Times New Roman</vt:lpstr>
      <vt:lpstr>黑体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小狼</cp:lastModifiedBy>
  <cp:revision>2</cp:revision>
  <dcterms:created xsi:type="dcterms:W3CDTF">2024-06-09T13:31:37Z</dcterms:created>
  <dcterms:modified xsi:type="dcterms:W3CDTF">2024-06-09T13:32:55Z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2052-11.8.6.8810</vt:lpwstr>
  </property>
</Properties>
</file>