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5C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36870B-A7E2-442A-AE80-AE8B8DCD25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005BA6-19FF-4380-BB32-18EEA7752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7BB6F9-AEF9-4E77-9BF1-3F47371F1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AD20DF-FDC2-43D9-AD09-E55D20895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76ECE8-A42E-423E-81A0-392DB006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417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267FB-E739-48EC-9DDD-068812A38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119A241-EF05-43E5-818D-0EA32FC22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8C1760-0DA7-4158-A67C-F9A410AAA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72AD49-E305-4C8E-87FB-0B74BAD7E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8505B7-F22C-4524-ACC7-7AD08D24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691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E4A84E7-DF0C-424E-A98F-8C7703E045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3970FD3-AB4A-4D89-91FC-1CD779AE0C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A9A667-F0F0-4F1F-8EBC-F2BBBD678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0157A5-5225-48A3-9260-D2653FD8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E58696-73DF-4219-997B-E586C1FDF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771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C42B2-0216-4501-BA46-6503C46CA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A20619-D0CB-4D22-ABF6-680F737AB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E197F5-2891-4CAC-9076-C9706D15F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052AD3-6D36-43B8-AF81-B7F0C6521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69E2F0-65EB-4E79-A8AF-0A90841E0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9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75D33A-9E27-4446-BC03-055CFFB20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95D8D6-1457-4328-BB97-50917CA1E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95EE7B-55D5-47B0-946E-712B153EF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C30AB5-52B7-4129-A055-E5F432F30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DA24FC-11E2-4D59-AB48-84DBE5D7F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561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913F8C-30DD-4549-8270-33F167190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6C4D0E-3EA4-4496-82AA-FA5BFB7B7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CD070C-5DDB-4217-8894-3E1D9433FD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F1A821-93D8-4FE1-A7BD-19CB75134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5D4703-E52B-4019-BB46-AFBAA7CE9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558908-77E1-41C6-86A8-839BE9459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4284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96147-BE74-41CD-8B3B-357EC21D3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0AAAED-AF58-44D5-ADB2-A6944CD61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C3527F2-6547-4ED6-8BB6-7ACE13797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62D5000-51B0-4FDF-85AE-5FC11F271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49B9A31-6A88-404E-8794-C71FA9C480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0D01EC5-0E4F-457E-B23B-FDE1FDFE0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5A093EE-9583-453C-A094-4E3E28E45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98BFD53-7951-462F-BC6F-CD645CA2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92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71A963-9015-4AC3-BF3A-5F66FC552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92890DD-5F03-4F9F-99C9-61B10AA03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3C7E016-F0DD-4311-BCB7-A46A74A0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475068F-8530-46C1-940A-89CDD8F5D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61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A911472-221A-48E5-BB04-A47CBC355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4C72BA2-126A-450F-BF5F-83ADF62A1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0104C3-DC5D-4C10-B2C5-CF09A8C4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55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C85B41-0DBB-44A9-8A12-EF0738A2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609B99-A7CE-41A0-86FF-A01159BE5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DBBC89-37E9-4921-9CE8-A37F50768D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FAB6DD-E14F-49FF-A64C-47EF846CE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C20B97-B77F-4055-8596-AC6102E46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9691C4-BD68-4E86-A913-7D96CCE52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71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2DEC01-1EFB-4FB4-B136-C665C6322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0693538-9FD5-4CE8-B700-D276E14212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34807A-E34D-42A4-A096-CF6B89561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E6E003D-980E-4EFB-8A95-83A02C8C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768914-25FA-4522-B41E-B6B0E909E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319049F-64E3-4E35-8E9B-52FC8745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21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72EDE41-53E3-4779-9C2B-1278AED0A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F3BC17-45DB-42D8-8931-A0C61B9A6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326EED-464F-4936-9A0E-BDA106CEBA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4D2E9-9630-4F41-A9F4-4E431AEF364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4FD0C0-350B-4323-A25B-4B0C2C966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AE3AEA-F363-4694-834D-4602C5BF3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9DE37-9296-47C3-91FE-62A3341AC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480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FACBC2-DE96-466F-9C13-F71E77E4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97" y="365125"/>
            <a:ext cx="1142508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Digging deeper into the impacts of different soil water systems on the date palm root architecture and associated fungal communities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8CF77C-6E8C-493F-BD77-0C6FF582D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0801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fr-FR" sz="3600" b="1" dirty="0" err="1"/>
              <a:t>Symbiosis</a:t>
            </a:r>
            <a:endParaRPr lang="fr-FR" b="1" dirty="0"/>
          </a:p>
          <a:p>
            <a:pPr marL="0" indent="0">
              <a:buNone/>
            </a:pPr>
            <a:r>
              <a:rPr lang="fr-FR" b="1" dirty="0" err="1"/>
              <a:t>Authors</a:t>
            </a:r>
            <a:r>
              <a:rPr lang="fr-FR" b="1" dirty="0"/>
              <a:t>: </a:t>
            </a:r>
            <a:r>
              <a:rPr lang="fr-FR" dirty="0"/>
              <a:t>Alexandre Robin-Soriano</a:t>
            </a:r>
            <a:r>
              <a:rPr lang="fr-FR" baseline="30000" dirty="0"/>
              <a:t>1</a:t>
            </a:r>
            <a:r>
              <a:rPr lang="fr-FR" dirty="0"/>
              <a:t>, Bryan Vincent</a:t>
            </a:r>
            <a:r>
              <a:rPr lang="fr-FR" baseline="30000" dirty="0"/>
              <a:t>1</a:t>
            </a:r>
            <a:r>
              <a:rPr lang="fr-FR" dirty="0"/>
              <a:t>, Kenji Maurice</a:t>
            </a:r>
            <a:r>
              <a:rPr lang="fr-FR" baseline="30000" dirty="0"/>
              <a:t>1</a:t>
            </a:r>
            <a:r>
              <a:rPr lang="fr-FR" dirty="0"/>
              <a:t>, Stéphane Boivin</a:t>
            </a:r>
            <a:r>
              <a:rPr lang="fr-FR" baseline="30000" dirty="0"/>
              <a:t>2</a:t>
            </a:r>
            <a:r>
              <a:rPr lang="fr-FR" dirty="0"/>
              <a:t>, Vincent Battesti</a:t>
            </a:r>
            <a:r>
              <a:rPr lang="fr-FR" baseline="30000" dirty="0"/>
              <a:t>4</a:t>
            </a:r>
            <a:r>
              <a:rPr lang="fr-FR" dirty="0"/>
              <a:t>, Hassan Boukcim</a:t>
            </a:r>
            <a:r>
              <a:rPr lang="fr-FR" baseline="30000" dirty="0"/>
              <a:t>2,3</a:t>
            </a:r>
            <a:r>
              <a:rPr lang="fr-FR" dirty="0"/>
              <a:t>, Marc Ducousso</a:t>
            </a:r>
            <a:r>
              <a:rPr lang="fr-FR" baseline="30000" dirty="0"/>
              <a:t>1</a:t>
            </a:r>
            <a:r>
              <a:rPr lang="fr-FR" dirty="0"/>
              <a:t>, Muriel Gros-Balthazard</a:t>
            </a:r>
            <a:r>
              <a:rPr lang="fr-FR" baseline="30000" dirty="0"/>
              <a:t>5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pPr marL="0" indent="0">
              <a:buNone/>
            </a:pPr>
            <a:r>
              <a:rPr lang="fr-FR" b="1" dirty="0"/>
              <a:t>Affiliations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en-US" baseline="30000" dirty="0"/>
              <a:t>1</a:t>
            </a:r>
            <a:r>
              <a:rPr lang="en-US" dirty="0"/>
              <a:t> LSTM, Univ Montpellier, CIRAD, INRAE, IRD, </a:t>
            </a:r>
            <a:r>
              <a:rPr lang="en-US" dirty="0" err="1"/>
              <a:t>SupAgro</a:t>
            </a:r>
            <a:r>
              <a:rPr lang="en-US" dirty="0"/>
              <a:t>, Montpellier, France</a:t>
            </a:r>
            <a:endParaRPr lang="fr-FR" dirty="0"/>
          </a:p>
          <a:p>
            <a:pPr marL="0" indent="0">
              <a:buNone/>
            </a:pPr>
            <a:r>
              <a:rPr lang="en-GB" baseline="30000" dirty="0"/>
              <a:t>2</a:t>
            </a:r>
            <a:r>
              <a:rPr lang="en-GB" dirty="0"/>
              <a:t> Department of Research and Development, VALORHIZ, </a:t>
            </a:r>
            <a:r>
              <a:rPr lang="en-GB" dirty="0" err="1"/>
              <a:t>Montferrier</a:t>
            </a:r>
            <a:r>
              <a:rPr lang="en-GB" dirty="0"/>
              <a:t> sur Lez, France</a:t>
            </a:r>
            <a:endParaRPr lang="fr-FR" dirty="0"/>
          </a:p>
          <a:p>
            <a:pPr marL="0" indent="0">
              <a:buNone/>
            </a:pPr>
            <a:r>
              <a:rPr lang="en-GB" baseline="30000" dirty="0"/>
              <a:t>3 </a:t>
            </a:r>
            <a:r>
              <a:rPr lang="en-GB" dirty="0"/>
              <a:t>ASARI, Mohammed VI Polytechnic University, </a:t>
            </a:r>
            <a:r>
              <a:rPr lang="en-GB" dirty="0" err="1"/>
              <a:t>Laâyoune</a:t>
            </a:r>
            <a:r>
              <a:rPr lang="en-GB" dirty="0"/>
              <a:t>, Morocco</a:t>
            </a:r>
            <a:endParaRPr lang="fr-FR" dirty="0"/>
          </a:p>
          <a:p>
            <a:pPr marL="0" indent="0">
              <a:buNone/>
            </a:pPr>
            <a:r>
              <a:rPr lang="fr-FR" baseline="30000" dirty="0"/>
              <a:t>4</a:t>
            </a:r>
            <a:r>
              <a:rPr lang="fr-FR" dirty="0"/>
              <a:t> Éco-anthropologie, CNRS, MNHN, </a:t>
            </a:r>
            <a:r>
              <a:rPr lang="fr-FR" dirty="0" err="1"/>
              <a:t>University</a:t>
            </a:r>
            <a:r>
              <a:rPr lang="fr-FR" dirty="0"/>
              <a:t> Paris Cité, Paris, France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en-US" baseline="30000" dirty="0"/>
              <a:t>5 </a:t>
            </a:r>
            <a:r>
              <a:rPr lang="en-US" dirty="0"/>
              <a:t>DIADE, Univ Montpellier, CIRAD, IRD, Montpellier, France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en-US" b="1" dirty="0"/>
              <a:t>Corresponding author: </a:t>
            </a:r>
            <a:r>
              <a:rPr lang="en-US" dirty="0"/>
              <a:t>Alexandre Robin-Soriano: alexandrerobinsoriano@gmail.com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9599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02D6906-B2DC-4ABE-94F2-8FD0D4170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637082"/>
              </p:ext>
            </p:extLst>
          </p:nvPr>
        </p:nvGraphicFramePr>
        <p:xfrm>
          <a:off x="188388" y="49247"/>
          <a:ext cx="11917889" cy="6421622"/>
        </p:xfrm>
        <a:graphic>
          <a:graphicData uri="http://schemas.openxmlformats.org/drawingml/2006/table">
            <a:tbl>
              <a:tblPr/>
              <a:tblGrid>
                <a:gridCol w="1249456">
                  <a:extLst>
                    <a:ext uri="{9D8B030D-6E8A-4147-A177-3AD203B41FA5}">
                      <a16:colId xmlns:a16="http://schemas.microsoft.com/office/drawing/2014/main" val="3832771799"/>
                    </a:ext>
                  </a:extLst>
                </a:gridCol>
                <a:gridCol w="805315">
                  <a:extLst>
                    <a:ext uri="{9D8B030D-6E8A-4147-A177-3AD203B41FA5}">
                      <a16:colId xmlns:a16="http://schemas.microsoft.com/office/drawing/2014/main" val="1583250779"/>
                    </a:ext>
                  </a:extLst>
                </a:gridCol>
                <a:gridCol w="847811">
                  <a:extLst>
                    <a:ext uri="{9D8B030D-6E8A-4147-A177-3AD203B41FA5}">
                      <a16:colId xmlns:a16="http://schemas.microsoft.com/office/drawing/2014/main" val="1556473538"/>
                    </a:ext>
                  </a:extLst>
                </a:gridCol>
                <a:gridCol w="1345568">
                  <a:extLst>
                    <a:ext uri="{9D8B030D-6E8A-4147-A177-3AD203B41FA5}">
                      <a16:colId xmlns:a16="http://schemas.microsoft.com/office/drawing/2014/main" val="1398561504"/>
                    </a:ext>
                  </a:extLst>
                </a:gridCol>
                <a:gridCol w="1666102">
                  <a:extLst>
                    <a:ext uri="{9D8B030D-6E8A-4147-A177-3AD203B41FA5}">
                      <a16:colId xmlns:a16="http://schemas.microsoft.com/office/drawing/2014/main" val="3938346522"/>
                    </a:ext>
                  </a:extLst>
                </a:gridCol>
                <a:gridCol w="6003637">
                  <a:extLst>
                    <a:ext uri="{9D8B030D-6E8A-4147-A177-3AD203B41FA5}">
                      <a16:colId xmlns:a16="http://schemas.microsoft.com/office/drawing/2014/main" val="461443568"/>
                    </a:ext>
                  </a:extLst>
                </a:gridCol>
              </a:tblGrid>
              <a:tr h="10014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Flooding</a:t>
                      </a:r>
                      <a:r>
                        <a:rPr lang="fr-F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5C6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Trophic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</a:t>
                      </a: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Guild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Detailed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bibliography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8667958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Kraurogymnocarpa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20.725</a:t>
                      </a: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Undefined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Nguyen et al. 2011. In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roots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Larrea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tridentata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the Mojave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desert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De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castro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et al. 2008 in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soils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of a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savanna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like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region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brazil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Al-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Mazraoui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: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detected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Organic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compost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from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Oman</a:t>
                      </a: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214197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Rhizophagus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20.28125</a:t>
                      </a: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Symbiotroph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Arbuscular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Mycorrhizal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5110997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Calvatia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16.71875</a:t>
                      </a: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Soil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Edible mushrooms</a:t>
                      </a: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341483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Cladosporium</a:t>
                      </a: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8.85</a:t>
                      </a: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 data</a:t>
                      </a: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 data </a:t>
                      </a: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Several species referenced as Plant growth promoting agent.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Răut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et al. 2021.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Hamayun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et al. 2009. Chen et al. 2022</a:t>
                      </a: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7558527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Burgoa</a:t>
                      </a: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5.09375</a:t>
                      </a: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Lichen Parasite</a:t>
                      </a: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 on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Burgoa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angulosa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Parasite of lichen</a:t>
                      </a: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6787702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4143712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Drip</a:t>
                      </a:r>
                      <a:endParaRPr lang="fr-F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5C6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8851757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Rhizophagus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31.183333</a:t>
                      </a: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Symbiotroph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Arbuscular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Mycorrhizal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5137343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Glomus</a:t>
                      </a: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22.541666</a:t>
                      </a: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Symbiotroph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Arbuscular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Mycorrhizal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55761288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Burgoa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11.083333</a:t>
                      </a: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Lichen Parasite</a:t>
                      </a: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 on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Burgoa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angulosa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Parasite of lichen</a:t>
                      </a: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1972398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Calvatia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10.658333</a:t>
                      </a: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Soil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Calvatia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gigantea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medicianal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edible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mushroom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saprotrophic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0894574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Melampsora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8.5833333</a:t>
                      </a: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melampsora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larici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populina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poplar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90038538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Pseudocolus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8.0083333</a:t>
                      </a: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Undefined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415" marR="4415" marT="441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7906528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7629321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Natural</a:t>
                      </a:r>
                      <a:endParaRPr lang="fr-FR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5C6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8653964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Ophiosphaerella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31.6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Undefined Saprotroph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Ophiospharella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herpotricha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bermudagrass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7525020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Glomus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9.247368421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Symbiotroph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Arbuscular Mycorrhizal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083463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Sclerocystis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8.589473684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Symbiotroph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Arbuscular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Mycorrhizal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6686339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Nowakowskiella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7.563157895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 data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0624467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Melampsora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6.247368421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melampsora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larici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populina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poplar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7164481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Burgoa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5.652631579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Lichen Parasite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 on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Burgoa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angulosa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Parasite of lichen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6115213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Rhizophagus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5.626315789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Symbiotroph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Arbuscular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Mycorrhizal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768965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Septoglomus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5.605263158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Symbiotroph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Arbuscular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Mycorrhizal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80404391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09" marR="3709" marT="3709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09" marR="3709" marT="3709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672058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Abandoned</a:t>
                      </a:r>
                      <a:endParaRPr lang="fr-F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5C6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6088355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Ophiosphaerella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18.61428571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Undefined Saprotroph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Ophiospharella herpotricha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bermudagrass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103827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Trichocladium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14.85714286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Undefined Saprotroph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Trichocladium achrasporum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marine fungi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9221396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Exophiala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11.57142857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Pathotroph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Animal Pathogen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 on Exophiala angulospora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animal (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fish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7435744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Funneliformis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11.12857143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Symbiotroph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Arbuscular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Mycorrhizal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5951130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Cladosporium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9.28571429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 data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 data 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Several species referenced as Plant growth promoting agent.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Răut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et al. 2021.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Hamayun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et al. 2009. Chen et al. 2022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997050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Pseudospiromastix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8.58571429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 data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 data 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 data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9080500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Kraurogymnocarpa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7.81428571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Saprotroph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Undefined Saprotroph 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Nguyen et al. 2011. In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roots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Larrea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tridentata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the Mojave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desert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De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castro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et al. 2008 in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soils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of a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savanna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like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region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brazil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Al-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Mazraoui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: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detected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Organic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compost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from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Oman</a:t>
                      </a: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0724549"/>
                  </a:ext>
                </a:extLst>
              </a:tr>
              <a:tr h="9273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Scopulariopsis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Pathotroph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 Pathogen</a:t>
                      </a:r>
                    </a:p>
                  </a:txBody>
                  <a:tcPr marL="6078" marR="6078" marT="6078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 on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Scopulariopsis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brevicaulis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human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plant </a:t>
                      </a:r>
                      <a:r>
                        <a:rPr lang="fr-F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pathogen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78" marR="6078" marT="6078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66165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F267B0F-F244-4588-8071-51ACF4427C0F}"/>
              </a:ext>
            </a:extLst>
          </p:cNvPr>
          <p:cNvSpPr/>
          <p:nvPr/>
        </p:nvSpPr>
        <p:spPr>
          <a:xfrm>
            <a:off x="109091" y="6427327"/>
            <a:ext cx="11533238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S1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Dominant genus (&gt; 5% of reads) found in each Soil water system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633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B825624C-96F4-4DBB-A2DD-08E89B704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104956" cy="501445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6276CD5-C714-4D6E-9B50-F8A0E7C9CC06}"/>
              </a:ext>
            </a:extLst>
          </p:cNvPr>
          <p:cNvSpPr txBox="1"/>
          <p:nvPr/>
        </p:nvSpPr>
        <p:spPr>
          <a:xfrm>
            <a:off x="294968" y="5191432"/>
            <a:ext cx="1084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Fig. S1 </a:t>
            </a:r>
            <a:r>
              <a:rPr lang="fr-FR" dirty="0"/>
              <a:t>PCA of the </a:t>
            </a:r>
            <a:r>
              <a:rPr lang="fr-FR" dirty="0" err="1"/>
              <a:t>soil</a:t>
            </a:r>
            <a:r>
              <a:rPr lang="fr-FR" dirty="0"/>
              <a:t> </a:t>
            </a:r>
            <a:r>
              <a:rPr lang="fr-FR" dirty="0" err="1"/>
              <a:t>parameters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the </a:t>
            </a:r>
            <a:r>
              <a:rPr lang="fr-FR" dirty="0" err="1"/>
              <a:t>hydric</a:t>
            </a:r>
            <a:r>
              <a:rPr lang="fr-FR" dirty="0"/>
              <a:t> </a:t>
            </a:r>
            <a:r>
              <a:rPr lang="fr-FR" dirty="0" err="1"/>
              <a:t>regime</a:t>
            </a:r>
            <a:r>
              <a:rPr lang="fr-FR" dirty="0"/>
              <a:t> group </a:t>
            </a:r>
            <a:r>
              <a:rPr lang="fr-FR" dirty="0" err="1"/>
              <a:t>samples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0745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8222A20-C55F-44F1-B479-964BA102B3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106563"/>
              </p:ext>
            </p:extLst>
          </p:nvPr>
        </p:nvGraphicFramePr>
        <p:xfrm>
          <a:off x="218767" y="201457"/>
          <a:ext cx="5356125" cy="4377690"/>
        </p:xfrm>
        <a:graphic>
          <a:graphicData uri="http://schemas.openxmlformats.org/drawingml/2006/table">
            <a:tbl>
              <a:tblPr firstRow="1" firstCol="1" bandRow="1"/>
              <a:tblGrid>
                <a:gridCol w="1785375">
                  <a:extLst>
                    <a:ext uri="{9D8B030D-6E8A-4147-A177-3AD203B41FA5}">
                      <a16:colId xmlns:a16="http://schemas.microsoft.com/office/drawing/2014/main" val="1660543856"/>
                    </a:ext>
                  </a:extLst>
                </a:gridCol>
                <a:gridCol w="1785375">
                  <a:extLst>
                    <a:ext uri="{9D8B030D-6E8A-4147-A177-3AD203B41FA5}">
                      <a16:colId xmlns:a16="http://schemas.microsoft.com/office/drawing/2014/main" val="669676591"/>
                    </a:ext>
                  </a:extLst>
                </a:gridCol>
                <a:gridCol w="1785375">
                  <a:extLst>
                    <a:ext uri="{9D8B030D-6E8A-4147-A177-3AD203B41FA5}">
                      <a16:colId xmlns:a16="http://schemas.microsoft.com/office/drawing/2014/main" val="3711981538"/>
                    </a:ext>
                  </a:extLst>
                </a:gridCol>
              </a:tblGrid>
              <a:tr h="6238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Flooding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= 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Drip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= 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942420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pH_H2O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8.82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0.38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8.00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0.63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799891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pH_KCl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8.77 </a:t>
                      </a: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0.18 </a:t>
                      </a: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8.01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0.20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778803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-0.05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0.29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0.29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414566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 (%)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3.59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1.64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3.35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1.24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2045041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 (%)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7.23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3.34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9.46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3.53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739905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 (%)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82.56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10.07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77.73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10.11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339895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 (%)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0.070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0.050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0.071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0.057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472014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 (%)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1.03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0.77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1.34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0.84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056240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 (%)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3.13 ± 2.96</a:t>
                      </a: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4.91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4.71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442466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 (%)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1.84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1.14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2.41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1.68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82843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(%)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0.036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0.048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0.107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0.159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702435"/>
                  </a:ext>
                </a:extLst>
              </a:tr>
              <a:tr h="304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Mn (%)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0.025 </a:t>
                      </a: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0.023 </a:t>
                      </a: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0.025 </a:t>
                      </a: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± 0.019</a:t>
                      </a: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242903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6BD4165-15A3-4D7C-BE91-39B5256EC7F2}"/>
              </a:ext>
            </a:extLst>
          </p:cNvPr>
          <p:cNvSpPr/>
          <p:nvPr/>
        </p:nvSpPr>
        <p:spPr>
          <a:xfrm>
            <a:off x="329381" y="4940090"/>
            <a:ext cx="11533238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S2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pH and atomic abundances in soils of flooding and drip pits. Results are expressed as: mean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± standard deviation. Significant groups are measured with ANOVAs for each parameter. For the atomic abundances, values were centered log ratio before the ANOVAs. AP is the acidification potential.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941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549A6FE-503A-4ADB-BE3C-E056F7C09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646"/>
            <a:ext cx="10880857" cy="542973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221D267-A610-41E6-94D6-FD49649E3262}"/>
              </a:ext>
            </a:extLst>
          </p:cNvPr>
          <p:cNvSpPr txBox="1"/>
          <p:nvPr/>
        </p:nvSpPr>
        <p:spPr>
          <a:xfrm>
            <a:off x="285136" y="5663376"/>
            <a:ext cx="1084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Fig. S2 </a:t>
            </a:r>
            <a:r>
              <a:rPr lang="fr-FR" dirty="0" err="1"/>
              <a:t>Rarefaction</a:t>
            </a:r>
            <a:r>
              <a:rPr lang="fr-FR" dirty="0"/>
              <a:t> plots for the date palm </a:t>
            </a:r>
            <a:r>
              <a:rPr lang="fr-FR" dirty="0" err="1"/>
              <a:t>dataset</a:t>
            </a:r>
            <a:r>
              <a:rPr lang="fr-FR" dirty="0"/>
              <a:t>. </a:t>
            </a:r>
            <a:r>
              <a:rPr lang="fr-FR" dirty="0" err="1"/>
              <a:t>Obtained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mrlyn</a:t>
            </a:r>
            <a:r>
              <a:rPr lang="fr-FR"/>
              <a:t> package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12068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722</Words>
  <Application>Microsoft Office PowerPoint</Application>
  <PresentationFormat>Grand écran</PresentationFormat>
  <Paragraphs>201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Segoe UI</vt:lpstr>
      <vt:lpstr>Times New Roman</vt:lpstr>
      <vt:lpstr>Thème Office</vt:lpstr>
      <vt:lpstr>Digging deeper into the impacts of different soil water systems on the date palm root architecture and associated fungal communities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Alexandre ROBIN-SORIANO</dc:creator>
  <cp:lastModifiedBy>Alexandre ROBIN-SORIANO</cp:lastModifiedBy>
  <cp:revision>18</cp:revision>
  <dcterms:created xsi:type="dcterms:W3CDTF">2024-03-19T12:03:06Z</dcterms:created>
  <dcterms:modified xsi:type="dcterms:W3CDTF">2024-07-09T11:29:54Z</dcterms:modified>
</cp:coreProperties>
</file>