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7F7F7"/>
    <a:srgbClr val="E4E4E4"/>
    <a:srgbClr val="F5F5F5"/>
    <a:srgbClr val="BBE0E3"/>
    <a:srgbClr val="E6B9B8"/>
    <a:srgbClr val="C0504D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CAD34-5ABD-7DAE-3150-145B931C2A00}" v="36" dt="2020-04-24T17:30:48.172"/>
    <p1510:client id="{85478805-58DA-9841-92DD-F15DDE515F3D}" v="2" dt="2020-04-11T02:03:11.438"/>
    <p1510:client id="{CFEA1DF6-FBC1-4643-8959-920A761BEC77}" v="23" dt="2020-04-11T02:25:54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3" autoAdjust="0"/>
    <p:restoredTop sz="93107" autoAdjust="0"/>
  </p:normalViewPr>
  <p:slideViewPr>
    <p:cSldViewPr>
      <p:cViewPr varScale="1">
        <p:scale>
          <a:sx n="109" d="100"/>
          <a:sy n="109" d="100"/>
        </p:scale>
        <p:origin x="-19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D26CBDE-4AB7-46AD-AA42-635E087212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B3ADF84-DF08-4B50-ABBA-94D1633F1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455EAB9-11C7-4198-B80F-8EFBE7E7C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84D3D-B04A-422C-9847-BA0E10CE7AB4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301548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3CC2223B-DBA0-4FDD-B368-85F6672774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8C9A5E5-3682-49C2-9ACE-6552DDF5D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A9EEDD51-11B5-4B4F-969F-A292BC2136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AC410-1A59-485E-9CAE-FC06C3581B0B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97591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2DB5AC0-FF91-464B-AD5D-72B0B456B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97BE9E7-F948-4A6A-B517-37EBD4C45F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0E9D2E9A-7058-451A-ACE1-A7EC2053A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7C6D6-965A-40BD-AC62-AB89E1D0F431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9765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CB0B04C-8EB7-443A-B200-20866D17E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E8E60D3-2E3D-40D8-AC71-484AFA8AB8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A17DC90-B1A4-4ED9-A75B-9B58F9132E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BCD23-B052-4D1C-856A-D304AD8A4F45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74733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23B58B6-901A-43F7-A5DC-C383658C5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FE2D9865-D9AB-4463-A57A-1DA65CBB59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11969D1-ADD7-4D5F-9BCE-5B38ACA93F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5249B-6470-42AB-AB49-43BDC7066D60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69554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1D8805DE-0A0F-4F78-BF31-962AEB7462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CA37C0A2-5208-4893-9C83-AD96BD778E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EABA5750-9B76-42E5-8011-9CF39ED28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3BE81-8595-427D-A4B4-DDA79C4010F4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18297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609B489B-9E4D-4E24-A162-AD157BE65C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53C21BA6-E150-4C9F-A0D2-5628B492C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C14402A0-9C75-48BB-ADC6-9B2EC37A3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BF1DA-EB73-4156-BB1D-CF730E6211DC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78578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4B64EA2-DFAD-47B8-91B5-131C2EE259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7C133F4-F1C9-4E49-89CD-2A032014D5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52E98AA-B103-421A-8A9F-5D68B9663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EBB1C-2235-40BF-8B09-7ACFF7F157A8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07088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EE61026-4549-4186-ABC7-218F04FC28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108B68-3181-4B3C-85D0-E8A246B9D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5C31C8A-BF3B-4B97-A73B-63913CFA1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FF89D-87C5-4A0A-B304-1ADBEEC0F7DA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83592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7F048FC-12D4-483A-852A-8CF7768D04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2A7FAC1-D872-40EA-A9F3-E260F361B9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30A5C569-A8BE-4B59-81D6-C5E7156824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A6C7E-58CE-4515-A7A5-57D55057A8D1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14710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549A228-8443-493E-AA5B-619B4F2480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7A3CDEE-B6BD-40FF-BD09-4C4A74BCF5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2F337E5-FAF8-4E09-8783-2C20DED814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B12AB-5825-45FE-A521-8CF646D4E51A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14276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0433E1B0-2988-438A-AC33-42F1F90C49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FE842AF9-5BAF-4B3C-9D80-03F69DD54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/>
              <a:t>Haga clic para modificar el estilo de texto del patrón</a:t>
            </a:r>
          </a:p>
          <a:p>
            <a:pPr lvl="1"/>
            <a:r>
              <a:rPr lang="es-ES_tradnl" altLang="ca-ES"/>
              <a:t>Segundo nivel</a:t>
            </a:r>
          </a:p>
          <a:p>
            <a:pPr lvl="2"/>
            <a:r>
              <a:rPr lang="es-ES_tradnl" altLang="ca-ES"/>
              <a:t>Tercer nivel</a:t>
            </a:r>
          </a:p>
          <a:p>
            <a:pPr lvl="3"/>
            <a:r>
              <a:rPr lang="es-ES_tradnl" altLang="ca-ES"/>
              <a:t>Cuarto nivel</a:t>
            </a:r>
          </a:p>
          <a:p>
            <a:pPr lvl="4"/>
            <a:r>
              <a:rPr lang="es-ES_tradnl" altLang="ca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E659019F-A1DE-47BD-AE5D-B9E840928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E353666E-C074-4A82-B257-47B9D038AAC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CF34AD88-66C9-4493-83AB-D1EC44BD3A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F21FEED-695E-49FD-9E37-B302BA591A07}" type="slidenum">
              <a:rPr lang="es-ES_tradnl" altLang="ca-ES"/>
              <a:pPr>
                <a:defRPr/>
              </a:pPr>
              <a:t>‹Nº›</a:t>
            </a:fld>
            <a:endParaRPr lang="es-ES_tradnl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82 Grupo"/>
          <p:cNvGrpSpPr/>
          <p:nvPr/>
        </p:nvGrpSpPr>
        <p:grpSpPr>
          <a:xfrm>
            <a:off x="395536" y="44624"/>
            <a:ext cx="8545148" cy="6707038"/>
            <a:chOff x="395536" y="44624"/>
            <a:chExt cx="8545148" cy="6707038"/>
          </a:xfrm>
        </p:grpSpPr>
        <p:grpSp>
          <p:nvGrpSpPr>
            <p:cNvPr id="80" name="79 Grupo"/>
            <p:cNvGrpSpPr/>
            <p:nvPr/>
          </p:nvGrpSpPr>
          <p:grpSpPr>
            <a:xfrm>
              <a:off x="539553" y="44624"/>
              <a:ext cx="8401131" cy="6707038"/>
              <a:chOff x="539553" y="44624"/>
              <a:chExt cx="8401131" cy="6707038"/>
            </a:xfrm>
          </p:grpSpPr>
          <p:sp>
            <p:nvSpPr>
              <p:cNvPr id="70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0072" y="4869159"/>
                <a:ext cx="0" cy="2880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3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32240" y="4869160"/>
                <a:ext cx="0" cy="2880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5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25358" y="4869160"/>
                <a:ext cx="0" cy="2880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6" name="Line 1723">
                <a:extLst>
                  <a:ext uri="{FF2B5EF4-FFF2-40B4-BE49-F238E27FC236}">
                    <a16:creationId xmlns:a16="http://schemas.microsoft.com/office/drawing/2014/main" xmlns="" id="{E07866E3-F591-4D4B-9303-9FA0C27E28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0072" y="5949280"/>
                <a:ext cx="3034311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7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69604" y="4869160"/>
                <a:ext cx="0" cy="2880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8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07904" y="4869160"/>
                <a:ext cx="0" cy="2880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9" name="Line 1780">
                <a:extLst>
                  <a:ext uri="{FF2B5EF4-FFF2-40B4-BE49-F238E27FC236}">
                    <a16:creationId xmlns:a16="http://schemas.microsoft.com/office/drawing/2014/main" xmlns="" id="{E5B44AA0-B280-449B-8554-D9C1A66B8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35696" y="5733256"/>
                <a:ext cx="0" cy="5040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19" name="AutoShape 1728">
                <a:extLst>
                  <a:ext uri="{FF2B5EF4-FFF2-40B4-BE49-F238E27FC236}">
                    <a16:creationId xmlns:a16="http://schemas.microsoft.com/office/drawing/2014/main" xmlns="" id="{56D565FB-4E2A-47F2-BBF4-D119877A3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0" y="5157192"/>
                <a:ext cx="1800074" cy="5825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1</a:t>
                </a:r>
                <a:r>
                  <a:rPr lang="ca-ES" sz="900" dirty="0" smtClean="0">
                    <a:latin typeface="Calibri" pitchFamily="34" charset="0"/>
                  </a:rPr>
                  <a:t>) No </a:t>
                </a:r>
                <a:r>
                  <a:rPr lang="ca-ES" sz="900" dirty="0" err="1" smtClean="0">
                    <a:latin typeface="Calibri" pitchFamily="34" charset="0"/>
                  </a:rPr>
                  <a:t>endoscopic</a:t>
                </a:r>
                <a:r>
                  <a:rPr lang="ca-ES" sz="900" dirty="0" smtClean="0">
                    <a:latin typeface="Calibri" pitchFamily="34" charset="0"/>
                  </a:rPr>
                  <a:t> </a:t>
                </a:r>
                <a:r>
                  <a:rPr lang="ca-ES" sz="900" dirty="0" err="1" smtClean="0">
                    <a:latin typeface="Calibri" pitchFamily="34" charset="0"/>
                  </a:rPr>
                  <a:t>abnormality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;</a:t>
                </a:r>
                <a:endParaRPr lang="en-GB" altLang="ca-ES" sz="900" dirty="0">
                  <a:solidFill>
                    <a:srgbClr val="000000"/>
                  </a:solidFill>
                  <a:latin typeface="Calibri" pitchFamily="34" charset="0"/>
                  <a:cs typeface="Arial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2) Low-risk adenomas;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3) Hyperplastic polyps &lt; 10 mm (located at sigma or rectum)†</a:t>
                </a:r>
                <a:endParaRPr lang="en-GB" altLang="ca-ES" sz="900" dirty="0">
                  <a:latin typeface="Calibri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Elipse 85">
                <a:extLst>
                  <a:ext uri="{FF2B5EF4-FFF2-40B4-BE49-F238E27FC236}">
                    <a16:creationId xmlns:a16="http://schemas.microsoft.com/office/drawing/2014/main" xmlns="" id="{2ECAE422-A8E0-46D7-B33F-395400650C27}"/>
                  </a:ext>
                </a:extLst>
              </p:cNvPr>
              <p:cNvSpPr/>
              <p:nvPr/>
            </p:nvSpPr>
            <p:spPr bwMode="auto">
              <a:xfrm>
                <a:off x="683568" y="1467439"/>
                <a:ext cx="3968750" cy="1414463"/>
              </a:xfrm>
              <a:prstGeom prst="ellipse">
                <a:avLst/>
              </a:prstGeom>
              <a:pattFill prst="diagBrick">
                <a:fgClr>
                  <a:srgbClr val="FFFFFF"/>
                </a:fgClr>
                <a:bgClr>
                  <a:srgbClr val="F7F7F7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083" name="AutoShape 1706">
                <a:extLst>
                  <a:ext uri="{FF2B5EF4-FFF2-40B4-BE49-F238E27FC236}">
                    <a16:creationId xmlns:a16="http://schemas.microsoft.com/office/drawing/2014/main" xmlns="" id="{01AC76C8-43A7-4BC1-BB60-2EAED7A02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6640" y="45798"/>
                <a:ext cx="2285808" cy="604493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Screening Invitation</a:t>
                </a:r>
                <a:b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</a:b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Men and women aged 50-69 years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084" name="CuadroTexto 32">
                <a:extLst>
                  <a:ext uri="{FF2B5EF4-FFF2-40B4-BE49-F238E27FC236}">
                    <a16:creationId xmlns:a16="http://schemas.microsoft.com/office/drawing/2014/main" xmlns="" id="{DFAAB0AF-DBE8-4984-8EF5-CB33CF72B4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5602" y="44624"/>
                <a:ext cx="1874952" cy="646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s-ES" altLang="ca-ES" sz="900" dirty="0" err="1">
                    <a:latin typeface="Calibri" pitchFamily="34" charset="0"/>
                  </a:rPr>
                  <a:t>Invitation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letter</a:t>
                </a:r>
                <a:endParaRPr lang="es-ES" altLang="ca-ES" sz="900" dirty="0">
                  <a:latin typeface="Calibri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s-ES" altLang="ca-ES" sz="900" dirty="0">
                    <a:latin typeface="Calibri" pitchFamily="34" charset="0"/>
                  </a:rPr>
                  <a:t>            +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s-ES" altLang="ca-ES" sz="900" dirty="0" err="1">
                    <a:latin typeface="Calibri" pitchFamily="34" charset="0"/>
                  </a:rPr>
                  <a:t>Reminder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letter</a:t>
                </a:r>
                <a:r>
                  <a:rPr lang="es-ES" altLang="ca-ES" sz="900" dirty="0">
                    <a:latin typeface="Calibri" pitchFamily="34" charset="0"/>
                  </a:rPr>
                  <a:t> (</a:t>
                </a:r>
                <a:r>
                  <a:rPr lang="es-ES" altLang="ca-ES" sz="900" dirty="0" err="1">
                    <a:latin typeface="Calibri" pitchFamily="34" charset="0"/>
                  </a:rPr>
                  <a:t>for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those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who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haven’t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participated</a:t>
                </a:r>
                <a:r>
                  <a:rPr lang="es-ES" altLang="ca-ES" sz="900" dirty="0">
                    <a:latin typeface="Calibri" pitchFamily="34" charset="0"/>
                  </a:rPr>
                  <a:t> </a:t>
                </a:r>
                <a:r>
                  <a:rPr lang="es-ES" altLang="ca-ES" sz="900" dirty="0" err="1">
                    <a:latin typeface="Calibri" pitchFamily="34" charset="0"/>
                  </a:rPr>
                  <a:t>within</a:t>
                </a:r>
                <a:r>
                  <a:rPr lang="es-ES" altLang="ca-ES" sz="900" dirty="0">
                    <a:latin typeface="Calibri" pitchFamily="34" charset="0"/>
                  </a:rPr>
                  <a:t> 6 </a:t>
                </a:r>
                <a:r>
                  <a:rPr lang="es-ES" altLang="ca-ES" sz="900" dirty="0" err="1">
                    <a:latin typeface="Calibri" pitchFamily="34" charset="0"/>
                  </a:rPr>
                  <a:t>wks</a:t>
                </a:r>
                <a:r>
                  <a:rPr lang="es-ES" altLang="ca-ES" sz="900" dirty="0">
                    <a:latin typeface="Calibri" pitchFamily="34" charset="0"/>
                  </a:rPr>
                  <a:t>)</a:t>
                </a:r>
                <a:endParaRPr lang="ca-ES" altLang="ca-ES" sz="900" dirty="0">
                  <a:latin typeface="Calibri" pitchFamily="34" charset="0"/>
                </a:endParaRPr>
              </a:p>
            </p:txBody>
          </p:sp>
          <p:sp>
            <p:nvSpPr>
              <p:cNvPr id="4" name="AutoShape 1709">
                <a:extLst>
                  <a:ext uri="{FF2B5EF4-FFF2-40B4-BE49-F238E27FC236}">
                    <a16:creationId xmlns:a16="http://schemas.microsoft.com/office/drawing/2014/main" xmlns="" id="{103C2AC8-66FB-4FA0-B8E3-05DC69EF35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41456" y="3856211"/>
                <a:ext cx="1801812" cy="42862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Screening in two years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(if </a:t>
                </a: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inclusion criteria are met)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087" name="AutoShape 1710">
                <a:extLst>
                  <a:ext uri="{FF2B5EF4-FFF2-40B4-BE49-F238E27FC236}">
                    <a16:creationId xmlns:a16="http://schemas.microsoft.com/office/drawing/2014/main" xmlns="" id="{37B693F6-F55D-43D9-ABD8-A748E702F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481" y="2102690"/>
                <a:ext cx="1152428" cy="428611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latin typeface="Calibri" pitchFamily="34" charset="0"/>
                  </a:rPr>
                  <a:t>FIT Result</a:t>
                </a:r>
              </a:p>
            </p:txBody>
          </p:sp>
          <p:sp>
            <p:nvSpPr>
              <p:cNvPr id="6" name="AutoShape 1711">
                <a:extLst>
                  <a:ext uri="{FF2B5EF4-FFF2-40B4-BE49-F238E27FC236}">
                    <a16:creationId xmlns:a16="http://schemas.microsoft.com/office/drawing/2014/main" xmlns="" id="{5EB4F202-82A8-4C62-86A7-BBF3EDA5A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553" y="2852936"/>
                <a:ext cx="1800200" cy="44234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Screening in two years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(if inclusion </a:t>
                </a: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criteria are met)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089" name="AutoShape 1712">
                <a:extLst>
                  <a:ext uri="{FF2B5EF4-FFF2-40B4-BE49-F238E27FC236}">
                    <a16:creationId xmlns:a16="http://schemas.microsoft.com/office/drawing/2014/main" xmlns="" id="{65959329-7465-44B7-AFE5-1F5EB2B68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899" y="2847139"/>
                <a:ext cx="1800074" cy="428611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Colonoscopy</a:t>
                </a:r>
                <a:endParaRPr lang="en-GB" altLang="ca-ES" sz="900">
                  <a:latin typeface="Calibri" pitchFamily="34" charset="0"/>
                </a:endParaRPr>
              </a:p>
            </p:txBody>
          </p:sp>
          <p:sp>
            <p:nvSpPr>
              <p:cNvPr id="3090" name="Line 1713">
                <a:extLst>
                  <a:ext uri="{FF2B5EF4-FFF2-40B4-BE49-F238E27FC236}">
                    <a16:creationId xmlns:a16="http://schemas.microsoft.com/office/drawing/2014/main" xmlns="" id="{499F76B7-22A8-4771-9B82-CF955A226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20844" y="1145949"/>
                <a:ext cx="808368" cy="476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091" name="Line 1715">
                <a:extLst>
                  <a:ext uri="{FF2B5EF4-FFF2-40B4-BE49-F238E27FC236}">
                    <a16:creationId xmlns:a16="http://schemas.microsoft.com/office/drawing/2014/main" xmlns="" id="{4E7E589A-A8C8-4FCC-8793-51A1BC8717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65856" y="1175424"/>
                <a:ext cx="2190566" cy="95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cxnSp>
            <p:nvCxnSpPr>
              <p:cNvPr id="3092" name="AutoShape 1716">
                <a:extLst>
                  <a:ext uri="{FF2B5EF4-FFF2-40B4-BE49-F238E27FC236}">
                    <a16:creationId xmlns:a16="http://schemas.microsoft.com/office/drawing/2014/main" xmlns="" id="{FB3CC02A-F615-42B1-AA6C-A5DB8CDE51A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862296" y="1173660"/>
                <a:ext cx="0" cy="265928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93" name="Line 1717">
                <a:extLst>
                  <a:ext uri="{FF2B5EF4-FFF2-40B4-BE49-F238E27FC236}">
                    <a16:creationId xmlns:a16="http://schemas.microsoft.com/office/drawing/2014/main" xmlns="" id="{1A2AA123-E755-4DD9-B9FA-4FE54DCFB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909" y="2312234"/>
                <a:ext cx="65717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cxnSp>
            <p:nvCxnSpPr>
              <p:cNvPr id="3094" name="AutoShape 1718">
                <a:extLst>
                  <a:ext uri="{FF2B5EF4-FFF2-40B4-BE49-F238E27FC236}">
                    <a16:creationId xmlns:a16="http://schemas.microsoft.com/office/drawing/2014/main" xmlns="" id="{AF628139-38F1-4AC1-9223-E0B2ABDBB2F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863190" y="2303768"/>
                <a:ext cx="0" cy="50480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95" name="AutoShape 1719">
                <a:extLst>
                  <a:ext uri="{FF2B5EF4-FFF2-40B4-BE49-F238E27FC236}">
                    <a16:creationId xmlns:a16="http://schemas.microsoft.com/office/drawing/2014/main" xmlns="" id="{73E505D5-EDCF-4239-989F-79800EFED8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16669" y="2302744"/>
                <a:ext cx="0" cy="50480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96" name="Line 1720">
                <a:extLst>
                  <a:ext uri="{FF2B5EF4-FFF2-40B4-BE49-F238E27FC236}">
                    <a16:creationId xmlns:a16="http://schemas.microsoft.com/office/drawing/2014/main" xmlns="" id="{DF939553-07FE-4FEB-8924-003890E54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14835" y="2312234"/>
                <a:ext cx="647646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097" name="Line 1722">
                <a:extLst>
                  <a:ext uri="{FF2B5EF4-FFF2-40B4-BE49-F238E27FC236}">
                    <a16:creationId xmlns:a16="http://schemas.microsoft.com/office/drawing/2014/main" xmlns="" id="{367AF3C2-BBF3-4E67-8D13-62D994BB0D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3897" y="3282100"/>
                <a:ext cx="1" cy="2889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098" name="Line 1723">
                <a:extLst>
                  <a:ext uri="{FF2B5EF4-FFF2-40B4-BE49-F238E27FC236}">
                    <a16:creationId xmlns:a16="http://schemas.microsoft.com/office/drawing/2014/main" xmlns="" id="{E07866E3-F591-4D4B-9303-9FA0C27E28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7767" y="3571015"/>
                <a:ext cx="1738167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099" name="Text Box 1745">
                <a:extLst>
                  <a:ext uri="{FF2B5EF4-FFF2-40B4-BE49-F238E27FC236}">
                    <a16:creationId xmlns:a16="http://schemas.microsoft.com/office/drawing/2014/main" xmlns="" id="{D6AA78CB-AE64-4410-AE6E-84FD1565F3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5791" y="1078590"/>
                <a:ext cx="322236" cy="155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No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0" name="Text Box 1746">
                <a:extLst>
                  <a:ext uri="{FF2B5EF4-FFF2-40B4-BE49-F238E27FC236}">
                    <a16:creationId xmlns:a16="http://schemas.microsoft.com/office/drawing/2014/main" xmlns="" id="{27635886-B9B8-4B3D-B395-C752170F63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8267" y="1053877"/>
                <a:ext cx="328585" cy="220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Yes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1" name="Text Box 1747">
                <a:extLst>
                  <a:ext uri="{FF2B5EF4-FFF2-40B4-BE49-F238E27FC236}">
                    <a16:creationId xmlns:a16="http://schemas.microsoft.com/office/drawing/2014/main" xmlns="" id="{CD3FF513-EC87-4D02-AA15-2818A0CC6F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05409" y="2293184"/>
                <a:ext cx="646059" cy="419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27432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Positive Result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2" name="Rectangle 1748">
                <a:extLst>
                  <a:ext uri="{FF2B5EF4-FFF2-40B4-BE49-F238E27FC236}">
                    <a16:creationId xmlns:a16="http://schemas.microsoft.com/office/drawing/2014/main" xmlns="" id="{D11E4357-4229-427F-B1BE-BB30B664B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8308" y="3410683"/>
                <a:ext cx="647646" cy="285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27432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Yes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3" name="Text Box 1749">
                <a:extLst>
                  <a:ext uri="{FF2B5EF4-FFF2-40B4-BE49-F238E27FC236}">
                    <a16:creationId xmlns:a16="http://schemas.microsoft.com/office/drawing/2014/main" xmlns="" id="{1EF824C6-388F-45E8-A76A-790EED9B7B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5017" y="2289834"/>
                <a:ext cx="731777" cy="419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27432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Negative Result 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4" name="Text Box 1750">
                <a:extLst>
                  <a:ext uri="{FF2B5EF4-FFF2-40B4-BE49-F238E27FC236}">
                    <a16:creationId xmlns:a16="http://schemas.microsoft.com/office/drawing/2014/main" xmlns="" id="{6308DACE-EFEA-4ECD-A8B2-0D03C3B04C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4891" y="3410683"/>
                <a:ext cx="503196" cy="2476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27432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No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05" name="AutoShape 1757">
                <a:extLst>
                  <a:ext uri="{FF2B5EF4-FFF2-40B4-BE49-F238E27FC236}">
                    <a16:creationId xmlns:a16="http://schemas.microsoft.com/office/drawing/2014/main" xmlns="" id="{622A898B-67CE-4091-A3A9-760DDF0E9F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9814" y="4028847"/>
                <a:ext cx="1242681" cy="33767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Medical criteria</a:t>
                </a:r>
                <a:endParaRPr lang="en-GB" altLang="ca-ES" sz="900">
                  <a:latin typeface="Calibri" pitchFamily="34" charset="0"/>
                </a:endParaRPr>
              </a:p>
            </p:txBody>
          </p:sp>
          <p:sp>
            <p:nvSpPr>
              <p:cNvPr id="3106" name="Line 1766">
                <a:extLst>
                  <a:ext uri="{FF2B5EF4-FFF2-40B4-BE49-F238E27FC236}">
                    <a16:creationId xmlns:a16="http://schemas.microsoft.com/office/drawing/2014/main" xmlns="" id="{0E40074B-4256-4910-87A8-7FEA846C6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4592" y="3563078"/>
                <a:ext cx="12699" cy="4524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07" name="Line 1767">
                <a:extLst>
                  <a:ext uri="{FF2B5EF4-FFF2-40B4-BE49-F238E27FC236}">
                    <a16:creationId xmlns:a16="http://schemas.microsoft.com/office/drawing/2014/main" xmlns="" id="{E75539CE-944E-4131-ADD0-02BA36453C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25090" y="1137711"/>
                <a:ext cx="0" cy="360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cxnSp>
            <p:nvCxnSpPr>
              <p:cNvPr id="3108" name="AutoShape 1776">
                <a:extLst>
                  <a:ext uri="{FF2B5EF4-FFF2-40B4-BE49-F238E27FC236}">
                    <a16:creationId xmlns:a16="http://schemas.microsoft.com/office/drawing/2014/main" xmlns="" id="{679FCD2C-2D13-474F-9A6F-D2BAECEDD49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050421" y="674102"/>
                <a:ext cx="7937" cy="25875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09" name="AutoShape 1707">
                <a:extLst>
                  <a:ext uri="{FF2B5EF4-FFF2-40B4-BE49-F238E27FC236}">
                    <a16:creationId xmlns:a16="http://schemas.microsoft.com/office/drawing/2014/main" xmlns="" id="{022548FF-11D6-4DAD-B354-6C6CF29C7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0078" y="958969"/>
                <a:ext cx="1236559" cy="428611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Pick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up </a:t>
                </a:r>
                <a:r>
                  <a:rPr lang="en-GB" altLang="ca-ES" sz="900" dirty="0" err="1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fecal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 </a:t>
                </a: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immunochemical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kit(FIT</a:t>
                </a: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)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at </a:t>
                </a: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pharmacy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110" name="AutoShape 1707">
                <a:extLst>
                  <a:ext uri="{FF2B5EF4-FFF2-40B4-BE49-F238E27FC236}">
                    <a16:creationId xmlns:a16="http://schemas.microsoft.com/office/drawing/2014/main" xmlns="" id="{4CE62903-1AB6-4E90-B3FD-B43BC2346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316" y="1523467"/>
                <a:ext cx="1236559" cy="428611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Return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FIT kit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111" name="Line 1720">
                <a:extLst>
                  <a:ext uri="{FF2B5EF4-FFF2-40B4-BE49-F238E27FC236}">
                    <a16:creationId xmlns:a16="http://schemas.microsoft.com/office/drawing/2014/main" xmlns="" id="{ADE8829F-DE4E-45BD-83E5-718582BA01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2869" y="1737772"/>
                <a:ext cx="60279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12" name="Line 1767">
                <a:extLst>
                  <a:ext uri="{FF2B5EF4-FFF2-40B4-BE49-F238E27FC236}">
                    <a16:creationId xmlns:a16="http://schemas.microsoft.com/office/drawing/2014/main" xmlns="" id="{5F3D6145-96B9-4AC1-9AF4-33F83E16AB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6295" y="1731154"/>
                <a:ext cx="0" cy="360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13" name="Text Box 1746">
                <a:extLst>
                  <a:ext uri="{FF2B5EF4-FFF2-40B4-BE49-F238E27FC236}">
                    <a16:creationId xmlns:a16="http://schemas.microsoft.com/office/drawing/2014/main" xmlns="" id="{AEF81C74-DE6B-4117-85A5-FDEE2A95F8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6405" y="1619237"/>
                <a:ext cx="344422" cy="256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Yes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3114" name="Line 1720">
                <a:extLst>
                  <a:ext uri="{FF2B5EF4-FFF2-40B4-BE49-F238E27FC236}">
                    <a16:creationId xmlns:a16="http://schemas.microsoft.com/office/drawing/2014/main" xmlns="" id="{67561348-6FB7-4C85-BAB9-85310103EF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7346" y="1735229"/>
                <a:ext cx="2630980" cy="952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15" name="Line 1767">
                <a:extLst>
                  <a:ext uri="{FF2B5EF4-FFF2-40B4-BE49-F238E27FC236}">
                    <a16:creationId xmlns:a16="http://schemas.microsoft.com/office/drawing/2014/main" xmlns="" id="{1F62DA9B-231F-4DAB-998A-FBBDA5D440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12473" y="1738405"/>
                <a:ext cx="8235" cy="20990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16" name="Text Box 1750">
                <a:extLst>
                  <a:ext uri="{FF2B5EF4-FFF2-40B4-BE49-F238E27FC236}">
                    <a16:creationId xmlns:a16="http://schemas.microsoft.com/office/drawing/2014/main" xmlns="" id="{3F748544-31C5-4D94-A52C-F5FD1028EC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64709" y="1629922"/>
                <a:ext cx="503196" cy="206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7432" tIns="22860" rIns="27432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b="1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No</a:t>
                </a:r>
                <a:endParaRPr lang="en-GB" altLang="ca-ES" sz="900" b="1" dirty="0">
                  <a:latin typeface="Calibri" pitchFamily="34" charset="0"/>
                </a:endParaRPr>
              </a:p>
            </p:txBody>
          </p:sp>
          <p:sp>
            <p:nvSpPr>
              <p:cNvPr id="49" name="AutoShape 1721">
                <a:extLst>
                  <a:ext uri="{FF2B5EF4-FFF2-40B4-BE49-F238E27FC236}">
                    <a16:creationId xmlns:a16="http://schemas.microsoft.com/office/drawing/2014/main" xmlns="" id="{FD4F0966-ECEB-434F-A03B-BBC12622A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2875" y="6237312"/>
                <a:ext cx="1542901" cy="514350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FIT OR Colonoscopy according to individuals’ age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118" name="Line 1727">
                <a:extLst>
                  <a:ext uri="{FF2B5EF4-FFF2-40B4-BE49-F238E27FC236}">
                    <a16:creationId xmlns:a16="http://schemas.microsoft.com/office/drawing/2014/main" xmlns="" id="{F93712BD-31AF-4BA1-B650-B167EA363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54746" y="4869160"/>
                <a:ext cx="638013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20" name="AutoShape 1729">
                <a:extLst>
                  <a:ext uri="{FF2B5EF4-FFF2-40B4-BE49-F238E27FC236}">
                    <a16:creationId xmlns:a16="http://schemas.microsoft.com/office/drawing/2014/main" xmlns="" id="{9DFB9873-5260-4443-B4CF-CC5C196A1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9288" y="5153254"/>
                <a:ext cx="1279416" cy="511158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Intermediate-risk and high-risk adenoma/s ‡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121" name="AutoShape 1730">
                <a:extLst>
                  <a:ext uri="{FF2B5EF4-FFF2-40B4-BE49-F238E27FC236}">
                    <a16:creationId xmlns:a16="http://schemas.microsoft.com/office/drawing/2014/main" xmlns="" id="{9DFAFADE-7980-4D7B-AD29-FC3FBE2AD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7762" y="5153254"/>
                <a:ext cx="1228622" cy="511158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Inflammatory bowel disease</a:t>
                </a:r>
              </a:p>
            </p:txBody>
          </p:sp>
          <p:sp>
            <p:nvSpPr>
              <p:cNvPr id="3122" name="AutoShape 1731">
                <a:extLst>
                  <a:ext uri="{FF2B5EF4-FFF2-40B4-BE49-F238E27FC236}">
                    <a16:creationId xmlns:a16="http://schemas.microsoft.com/office/drawing/2014/main" xmlns="" id="{DCE55B36-FD2E-4BF4-AC76-47D128AE6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4168" y="5162779"/>
                <a:ext cx="1368310" cy="503222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Familial adenomatous polyposis </a:t>
                </a:r>
              </a:p>
            </p:txBody>
          </p:sp>
          <p:sp>
            <p:nvSpPr>
              <p:cNvPr id="3123" name="AutoShape 1732">
                <a:extLst>
                  <a:ext uri="{FF2B5EF4-FFF2-40B4-BE49-F238E27FC236}">
                    <a16:creationId xmlns:a16="http://schemas.microsoft.com/office/drawing/2014/main" xmlns="" id="{C04E59C5-D628-427D-A6AC-B7692AA54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8344" y="5161191"/>
                <a:ext cx="1082584" cy="520683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Colorectal Cancer (CRC)</a:t>
                </a:r>
              </a:p>
            </p:txBody>
          </p:sp>
          <p:sp>
            <p:nvSpPr>
              <p:cNvPr id="3130" name="Line 1740">
                <a:extLst>
                  <a:ext uri="{FF2B5EF4-FFF2-40B4-BE49-F238E27FC236}">
                    <a16:creationId xmlns:a16="http://schemas.microsoft.com/office/drawing/2014/main" xmlns="" id="{50F17CF8-9C2B-4C00-B1F2-F62230F76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7309" y="5670773"/>
                <a:ext cx="0" cy="2952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31" name="Line 1741">
                <a:extLst>
                  <a:ext uri="{FF2B5EF4-FFF2-40B4-BE49-F238E27FC236}">
                    <a16:creationId xmlns:a16="http://schemas.microsoft.com/office/drawing/2014/main" xmlns="" id="{0F38B61F-72AC-4E9A-903F-FBD7D60389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1290" y="5685048"/>
                <a:ext cx="0" cy="2952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3132" name="Line 1742">
                <a:extLst>
                  <a:ext uri="{FF2B5EF4-FFF2-40B4-BE49-F238E27FC236}">
                    <a16:creationId xmlns:a16="http://schemas.microsoft.com/office/drawing/2014/main" xmlns="" id="{D88A4A75-6D67-4C3F-A16D-A3F11B09F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44408" y="5672349"/>
                <a:ext cx="0" cy="2952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65" name="AutoShape 1744">
                <a:extLst>
                  <a:ext uri="{FF2B5EF4-FFF2-40B4-BE49-F238E27FC236}">
                    <a16:creationId xmlns:a16="http://schemas.microsoft.com/office/drawing/2014/main" xmlns="" id="{ACF6AB5F-11B5-4579-836D-E2E8CEB57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3209" y="6287483"/>
                <a:ext cx="1439862" cy="431800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Referral to specialized healthcare</a:t>
                </a:r>
              </a:p>
            </p:txBody>
          </p:sp>
          <p:sp>
            <p:nvSpPr>
              <p:cNvPr id="66" name="AutoShape 1751">
                <a:extLst>
                  <a:ext uri="{FF2B5EF4-FFF2-40B4-BE49-F238E27FC236}">
                    <a16:creationId xmlns:a16="http://schemas.microsoft.com/office/drawing/2014/main" xmlns="" id="{560C3436-22C5-4027-89C8-F6499DD2B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3" y="6237312"/>
                <a:ext cx="2016223" cy="50482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Surveillance Colonoscopy according with European Guidelines for CRC </a:t>
                </a:r>
                <a:r>
                  <a:rPr lang="en-GB" altLang="ca-ES" sz="900" dirty="0" smtClean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Screening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sp>
            <p:nvSpPr>
              <p:cNvPr id="3136" name="Line 1780">
                <a:extLst>
                  <a:ext uri="{FF2B5EF4-FFF2-40B4-BE49-F238E27FC236}">
                    <a16:creationId xmlns:a16="http://schemas.microsoft.com/office/drawing/2014/main" xmlns="" id="{E5B44AA0-B280-449B-8554-D9C1A66B8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07904" y="5673937"/>
                <a:ext cx="297" cy="5633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cxnSp>
            <p:nvCxnSpPr>
              <p:cNvPr id="3137" name="AutoShape 1734">
                <a:extLst>
                  <a:ext uri="{FF2B5EF4-FFF2-40B4-BE49-F238E27FC236}">
                    <a16:creationId xmlns:a16="http://schemas.microsoft.com/office/drawing/2014/main" xmlns="" id="{B15B10D7-8212-44A4-832B-AABA5E75FA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51290" y="5979028"/>
                <a:ext cx="0" cy="28574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38" name="AutoShape 1712">
                <a:extLst>
                  <a:ext uri="{FF2B5EF4-FFF2-40B4-BE49-F238E27FC236}">
                    <a16:creationId xmlns:a16="http://schemas.microsoft.com/office/drawing/2014/main" xmlns="" id="{E260E401-8E73-4DBA-ACA8-98983C7FE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6685" y="4014310"/>
                <a:ext cx="1469902" cy="40078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7432" tIns="22860" rIns="27432" bIns="2286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ca-ES" sz="90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Colonoscopy Results</a:t>
                </a:r>
                <a:endParaRPr lang="en-GB" altLang="ca-ES" sz="900">
                  <a:latin typeface="Calibri" pitchFamily="34" charset="0"/>
                </a:endParaRPr>
              </a:p>
            </p:txBody>
          </p:sp>
          <p:sp>
            <p:nvSpPr>
              <p:cNvPr id="3139" name="Line 1766">
                <a:extLst>
                  <a:ext uri="{FF2B5EF4-FFF2-40B4-BE49-F238E27FC236}">
                    <a16:creationId xmlns:a16="http://schemas.microsoft.com/office/drawing/2014/main" xmlns="" id="{C790D182-55C7-4D96-AF02-C9E39687F9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30570" y="3567206"/>
                <a:ext cx="12699" cy="4524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cxnSp>
            <p:nvCxnSpPr>
              <p:cNvPr id="3140" name="AutoShape 1735">
                <a:extLst>
                  <a:ext uri="{FF2B5EF4-FFF2-40B4-BE49-F238E27FC236}">
                    <a16:creationId xmlns:a16="http://schemas.microsoft.com/office/drawing/2014/main" xmlns="" id="{1E5FEEE7-5850-42B4-9F7E-199B5CE7F9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928449" y="4407536"/>
                <a:ext cx="0" cy="459977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" name="AutoShape 1757">
                <a:extLst>
                  <a:ext uri="{FF2B5EF4-FFF2-40B4-BE49-F238E27FC236}">
                    <a16:creationId xmlns:a16="http://schemas.microsoft.com/office/drawing/2014/main" xmlns="" id="{58FB0627-370D-4D00-B082-089B06B6C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8557" y="4445174"/>
                <a:ext cx="1229986" cy="336550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95000"/>
                </a:schemeClr>
              </a:solid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latin typeface="Calibri" pitchFamily="34" charset="0"/>
                  </a:rPr>
                  <a:t>No colonoscopy adherence</a:t>
                </a:r>
              </a:p>
            </p:txBody>
          </p:sp>
          <p:sp>
            <p:nvSpPr>
              <p:cNvPr id="87" name="Rectángulo 86">
                <a:extLst>
                  <a:ext uri="{FF2B5EF4-FFF2-40B4-BE49-F238E27FC236}">
                    <a16:creationId xmlns:a16="http://schemas.microsoft.com/office/drawing/2014/main" xmlns="" id="{CBC4DB3A-C99D-4264-B2EB-3DF62C46FCD9}"/>
                  </a:ext>
                </a:extLst>
              </p:cNvPr>
              <p:cNvSpPr/>
              <p:nvPr/>
            </p:nvSpPr>
            <p:spPr bwMode="auto">
              <a:xfrm>
                <a:off x="977256" y="1562689"/>
                <a:ext cx="1236662" cy="37623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s-ES" sz="1100" b="1" dirty="0">
                    <a:solidFill>
                      <a:schemeClr val="bg1"/>
                    </a:solidFill>
                    <a:latin typeface="Calibri" pitchFamily="34" charset="0"/>
                  </a:rPr>
                  <a:t>SCREENING PARTICIPANTS</a:t>
                </a:r>
                <a:endParaRPr lang="ca-ES" sz="11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9" name="AutoShape 1757">
                <a:extLst>
                  <a:ext uri="{FF2B5EF4-FFF2-40B4-BE49-F238E27FC236}">
                    <a16:creationId xmlns:a16="http://schemas.microsoft.com/office/drawing/2014/main" xmlns="" id="{71A428E2-64FD-4A92-BDAA-EA318A49A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3590" y="4027582"/>
                <a:ext cx="1209235" cy="306361"/>
              </a:xfrm>
              <a:prstGeom prst="roundRect">
                <a:avLst>
                  <a:gd name="adj" fmla="val 16667"/>
                </a:avLst>
              </a:prstGeom>
              <a:pattFill prst="wdDnDiag">
                <a:fgClr>
                  <a:schemeClr val="accent3">
                    <a:lumMod val="95000"/>
                  </a:schemeClr>
                </a:fgClr>
                <a:bgClr>
                  <a:schemeClr val="bg1"/>
                </a:bgClr>
              </a:patt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/>
                  </a:rPr>
                  <a:t>Temporary/ Definitive </a:t>
                </a:r>
              </a:p>
              <a:p>
                <a:pPr algn="ctr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/>
                  </a:rPr>
                  <a:t>Exclusion</a:t>
                </a:r>
                <a:endParaRPr lang="en-GB" altLang="ca-ES" sz="900" dirty="0">
                  <a:latin typeface="Calibri" pitchFamily="34" charset="0"/>
                  <a:cs typeface="Arial"/>
                </a:endParaRPr>
              </a:p>
            </p:txBody>
          </p:sp>
          <p:cxnSp>
            <p:nvCxnSpPr>
              <p:cNvPr id="93" name="Conector recto de flecha 92">
                <a:extLst>
                  <a:ext uri="{FF2B5EF4-FFF2-40B4-BE49-F238E27FC236}">
                    <a16:creationId xmlns:a16="http://schemas.microsoft.com/office/drawing/2014/main" xmlns="" id="{3AD44823-52C1-4065-BE7D-EB6DCDE094DB}"/>
                  </a:ext>
                </a:extLst>
              </p:cNvPr>
              <p:cNvCxnSpPr>
                <a:cxnSpLocks/>
                <a:stCxn id="3105" idx="1"/>
              </p:cNvCxnSpPr>
              <p:nvPr/>
            </p:nvCxnSpPr>
            <p:spPr bwMode="auto">
              <a:xfrm flipH="1" flipV="1">
                <a:off x="2131611" y="4187542"/>
                <a:ext cx="304837" cy="998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1" name="Line 1765">
                <a:extLst>
                  <a:ext uri="{FF2B5EF4-FFF2-40B4-BE49-F238E27FC236}">
                    <a16:creationId xmlns:a16="http://schemas.microsoft.com/office/drawing/2014/main" xmlns="" id="{91476DBC-761E-41C0-8721-31524AD9B2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5027" y="4639867"/>
                <a:ext cx="1535472" cy="90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 dirty="0">
                  <a:latin typeface="Calibri" pitchFamily="34" charset="0"/>
                </a:endParaRPr>
              </a:p>
            </p:txBody>
          </p:sp>
          <p:sp>
            <p:nvSpPr>
              <p:cNvPr id="3082" name="Line 1764">
                <a:extLst>
                  <a:ext uri="{FF2B5EF4-FFF2-40B4-BE49-F238E27FC236}">
                    <a16:creationId xmlns:a16="http://schemas.microsoft.com/office/drawing/2014/main" xmlns="" id="{E4602CB1-2DB1-4B02-AB87-AD58B65529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95596" y="3356993"/>
                <a:ext cx="3995" cy="12850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a-ES">
                  <a:latin typeface="Calibri" pitchFamily="34" charset="0"/>
                </a:endParaRPr>
              </a:p>
            </p:txBody>
          </p:sp>
          <p:sp>
            <p:nvSpPr>
              <p:cNvPr id="71" name="AutoShape 1757">
                <a:extLst>
                  <a:ext uri="{FF2B5EF4-FFF2-40B4-BE49-F238E27FC236}">
                    <a16:creationId xmlns:a16="http://schemas.microsoft.com/office/drawing/2014/main" xmlns="" id="{97E795F6-8478-4D7B-AF51-0FA1FC94B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4997" y="6321616"/>
                <a:ext cx="1055687" cy="338138"/>
              </a:xfrm>
              <a:prstGeom prst="roundRect">
                <a:avLst>
                  <a:gd name="adj" fmla="val 16667"/>
                </a:avLst>
              </a:prstGeom>
              <a:pattFill prst="wdDnDiag">
                <a:fgClr>
                  <a:schemeClr val="accent3">
                    <a:lumMod val="95000"/>
                  </a:schemeClr>
                </a:fgClr>
                <a:bgClr>
                  <a:schemeClr val="bg1"/>
                </a:bgClr>
              </a:pattFill>
              <a:ln w="25400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 lIns="27432" tIns="22860" rIns="27432" bIns="2286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GB" altLang="ca-ES" sz="900" dirty="0">
                    <a:solidFill>
                      <a:srgbClr val="000000"/>
                    </a:solidFill>
                    <a:latin typeface="Calibri" pitchFamily="34" charset="0"/>
                    <a:cs typeface="Arial" panose="020B0604020202020204" pitchFamily="34" charset="0"/>
                  </a:rPr>
                  <a:t>Definitive Exclusion</a:t>
                </a:r>
                <a:endParaRPr lang="en-GB" altLang="ca-ES" sz="900" dirty="0">
                  <a:latin typeface="Calibri" pitchFamily="34" charset="0"/>
                </a:endParaRPr>
              </a:p>
            </p:txBody>
          </p:sp>
          <p:cxnSp>
            <p:nvCxnSpPr>
              <p:cNvPr id="72" name="Conector recto de flecha 71">
                <a:extLst>
                  <a:ext uri="{FF2B5EF4-FFF2-40B4-BE49-F238E27FC236}">
                    <a16:creationId xmlns:a16="http://schemas.microsoft.com/office/drawing/2014/main" xmlns="" id="{5D3BBDD2-5C9D-46B9-A8A1-C48F364438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482596" y="6490685"/>
                <a:ext cx="402401" cy="1269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80 Elipse"/>
            <p:cNvSpPr/>
            <p:nvPr/>
          </p:nvSpPr>
          <p:spPr>
            <a:xfrm>
              <a:off x="395536" y="1340768"/>
              <a:ext cx="4464496" cy="14401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140</Words>
  <Application>Microsoft Office PowerPoint</Application>
  <PresentationFormat>Presentación en pantalla 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ICO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Montse Garcia Martinez</dc:creator>
  <cp:lastModifiedBy>Nuria Vives</cp:lastModifiedBy>
  <cp:revision>106</cp:revision>
  <dcterms:created xsi:type="dcterms:W3CDTF">2014-11-17T13:49:10Z</dcterms:created>
  <dcterms:modified xsi:type="dcterms:W3CDTF">2020-07-23T09:43:42Z</dcterms:modified>
</cp:coreProperties>
</file>