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o" initials="k" lastIdx="1" clrIdx="0">
    <p:extLst>
      <p:ext uri="{19B8F6BF-5375-455C-9EA6-DF929625EA0E}">
        <p15:presenceInfo xmlns:p15="http://schemas.microsoft.com/office/powerpoint/2012/main" userId="ka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98" d="100"/>
          <a:sy n="98" d="100"/>
        </p:scale>
        <p:origin x="84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8C0B8DC-CFD5-467D-8273-FBC6D62002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A81414B7-2E17-42C1-9217-7DD8DB3F67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B0DBCF5-A368-4B47-86CC-7C1B83553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A69F4-86F1-402A-9D9C-B5E06C82B3F3}" type="datetimeFigureOut">
              <a:rPr lang="zh-TW" altLang="en-US" smtClean="0"/>
              <a:t>2021/4/28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FBE9B7B-EB47-4EA4-87CC-1FFF0AD7B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87528F5-2358-4B26-898D-690D207A6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E6546-E2CB-400A-8FCA-E0A48E40287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9744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82F1411-2719-47F0-99A6-1E10D7385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5BD9773-11E9-44B6-BC08-60801F3206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CD162A6-4C27-4E37-944F-6854D9BBF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A69F4-86F1-402A-9D9C-B5E06C82B3F3}" type="datetimeFigureOut">
              <a:rPr lang="zh-TW" altLang="en-US" smtClean="0"/>
              <a:t>2021/4/28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CC9E4A0-2733-4D68-A0EB-9D0E1C3B5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85A80CB-E3E1-4301-9A42-30BC94D59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E6546-E2CB-400A-8FCA-E0A48E40287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54464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23422F6-4498-42F3-8B23-56CBFC856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9FE8EEBD-74D3-4453-A5E3-D64C05C261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F1848DC-C7D5-4562-9945-204BBFBD0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A69F4-86F1-402A-9D9C-B5E06C82B3F3}" type="datetimeFigureOut">
              <a:rPr lang="zh-TW" altLang="en-US" smtClean="0"/>
              <a:t>2021/4/28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114C452-2FBA-4C41-AA41-2A4453F73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06F7328-EF07-4E0B-9B80-3BCE24513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E6546-E2CB-400A-8FCA-E0A48E40287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06561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339BD88-3F34-4016-A6F1-F50366C5E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B621ABC-0031-4E14-BCAE-D142F2BB56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C6B2EDBC-5E50-4CFD-BD7F-CC4DDAFAA4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73BDB0C2-7E54-4962-8130-859246E39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A69F4-86F1-402A-9D9C-B5E06C82B3F3}" type="datetimeFigureOut">
              <a:rPr lang="zh-TW" altLang="en-US" smtClean="0"/>
              <a:t>2021/4/28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B1D97CBD-D703-4938-A7B1-2C9B1BF55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82C0CF2B-29E5-4350-A47D-92C5F9FF7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E6546-E2CB-400A-8FCA-E0A48E40287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09480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D0D7D4A-CA29-4DDC-A4F7-697CEBE8D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1D8A225-79A6-4029-9121-CC87851765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BF34647F-ED5B-4E31-A72B-28596E1D87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8CEB40A4-6361-4C27-B2D2-5CA15DA307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D30BC46A-BAF4-424F-9D17-B5958B8ED3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09DB957C-5D33-44BD-B572-5E04EA883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A69F4-86F1-402A-9D9C-B5E06C82B3F3}" type="datetimeFigureOut">
              <a:rPr lang="zh-TW" altLang="en-US" smtClean="0"/>
              <a:t>2021/4/28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570FCB13-F604-43E1-9AA1-8EF8A78AD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11750932-32F4-4851-8D2C-C796D56FB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E6546-E2CB-400A-8FCA-E0A48E40287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40909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BA65603-406C-49C6-8515-D274D495E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762E43B6-BDF5-46FD-A254-641146912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A69F4-86F1-402A-9D9C-B5E06C82B3F3}" type="datetimeFigureOut">
              <a:rPr lang="zh-TW" altLang="en-US" smtClean="0"/>
              <a:t>2021/4/28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E97415A1-AAA8-4C01-A5FF-046A90136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77D3FC75-3600-495F-A61A-7B249CAB3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E6546-E2CB-400A-8FCA-E0A48E40287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3180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FA4FC547-6F73-4D76-A9B9-993EC7388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A69F4-86F1-402A-9D9C-B5E06C82B3F3}" type="datetimeFigureOut">
              <a:rPr lang="zh-TW" altLang="en-US" smtClean="0"/>
              <a:t>2021/4/28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3A76A457-BEF8-4F06-9B7A-74DEDAC37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7144988-58E6-44D9-8327-EA0C8A97C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E6546-E2CB-400A-8FCA-E0A48E40287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83778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E3C17EC-6BA7-41C1-A8C0-B36CDF5B5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47626DC-F6C0-4063-AA5A-3154DE391E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789A98DD-6EDA-4F8A-A3FC-1A39CEDFC8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D9852EAB-2E08-428B-953D-DE8AA0AB3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A69F4-86F1-402A-9D9C-B5E06C82B3F3}" type="datetimeFigureOut">
              <a:rPr lang="zh-TW" altLang="en-US" smtClean="0"/>
              <a:t>2021/4/28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71779814-BE74-4785-9A74-CE817A32B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A38CCC40-ABD6-4312-BBD1-6468C7767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E6546-E2CB-400A-8FCA-E0A48E40287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3420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6E4595D-620A-40D6-B2E8-A36B91E5E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B3928129-653D-4D70-A28B-456DB1B80A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7324CC63-15DF-4F3A-8398-25AA68E974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A8FD98FC-10FB-42C6-AE0C-2545A05DF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A69F4-86F1-402A-9D9C-B5E06C82B3F3}" type="datetimeFigureOut">
              <a:rPr lang="zh-TW" altLang="en-US" smtClean="0"/>
              <a:t>2021/4/28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CA245E5A-9C4F-496C-9C7D-874F51686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C97FEE2C-4F20-45DA-9071-E59652C93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E6546-E2CB-400A-8FCA-E0A48E40287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88147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46AF335-BAEA-4B8A-A655-E2D5B6C4E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7EBEC886-7075-407E-97CD-365C686201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9420DDD-71C0-49F8-8941-D6E5798BB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A69F4-86F1-402A-9D9C-B5E06C82B3F3}" type="datetimeFigureOut">
              <a:rPr lang="zh-TW" altLang="en-US" smtClean="0"/>
              <a:t>2021/4/28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A4B38FC-F7D7-4FB8-A5CD-4412C77F3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94857B9-8866-4E6A-B340-D3CBFADCA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E6546-E2CB-400A-8FCA-E0A48E40287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9740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1D3DE764-2C48-4BEE-97DF-E74329931F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226BEC2E-679A-4CB1-B631-1A3E312A75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38BCE5A-747C-4D47-A280-DEAB174FB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A69F4-86F1-402A-9D9C-B5E06C82B3F3}" type="datetimeFigureOut">
              <a:rPr lang="zh-TW" altLang="en-US" smtClean="0"/>
              <a:t>2021/4/28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600C85E-E707-49E1-B44C-BE35CCA89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5D3C552-65D3-47EE-9D80-8B91B65EA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E6546-E2CB-400A-8FCA-E0A48E40287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27781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A5365CD6-C492-4A3B-8293-0B29BBE0D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F93AB17-B5C3-4935-8951-BCDD0A07A6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860BEFC-2819-49B7-842A-9A5D77069F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BA69F4-86F1-402A-9D9C-B5E06C82B3F3}" type="datetimeFigureOut">
              <a:rPr lang="zh-TW" altLang="en-US" smtClean="0"/>
              <a:t>2021/4/28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8464B73-BC49-48AA-AEA9-1DC232CD4C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440FA4A-5E73-4519-91A2-C9D1C0F9E5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E6546-E2CB-400A-8FCA-E0A48E40287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28613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tif"/><Relationship Id="rId4" Type="http://schemas.openxmlformats.org/officeDocument/2006/relationships/image" Target="../media/image3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526EA217-F725-4050-A806-10510391B2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25" y="3600348"/>
            <a:ext cx="3389023" cy="3315594"/>
          </a:xfrm>
          <a:prstGeom prst="rect">
            <a:avLst/>
          </a:prstGeom>
        </p:spPr>
      </p:pic>
      <p:pic>
        <p:nvPicPr>
          <p:cNvPr id="19" name="圖片 18">
            <a:extLst>
              <a:ext uri="{FF2B5EF4-FFF2-40B4-BE49-F238E27FC236}">
                <a16:creationId xmlns:a16="http://schemas.microsoft.com/office/drawing/2014/main" id="{8ACDE91B-581C-40E6-B59F-C5A9B259A0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51" y="628981"/>
            <a:ext cx="3100455" cy="3100455"/>
          </a:xfrm>
          <a:prstGeom prst="rect">
            <a:avLst/>
          </a:prstGeom>
        </p:spPr>
      </p:pic>
      <p:pic>
        <p:nvPicPr>
          <p:cNvPr id="34" name="圖片 33">
            <a:extLst>
              <a:ext uri="{FF2B5EF4-FFF2-40B4-BE49-F238E27FC236}">
                <a16:creationId xmlns:a16="http://schemas.microsoft.com/office/drawing/2014/main" id="{E3E8BD2C-8550-4897-AA86-9E37FE3D6D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1070" y="3699660"/>
            <a:ext cx="4352192" cy="3264144"/>
          </a:xfrm>
          <a:prstGeom prst="rect">
            <a:avLst/>
          </a:prstGeom>
        </p:spPr>
      </p:pic>
      <p:sp>
        <p:nvSpPr>
          <p:cNvPr id="7" name="矩形: 圓角 6">
            <a:extLst>
              <a:ext uri="{FF2B5EF4-FFF2-40B4-BE49-F238E27FC236}">
                <a16:creationId xmlns:a16="http://schemas.microsoft.com/office/drawing/2014/main" id="{90D25ED6-C03B-48C3-9247-5B18068C71B4}"/>
              </a:ext>
            </a:extLst>
          </p:cNvPr>
          <p:cNvSpPr/>
          <p:nvPr/>
        </p:nvSpPr>
        <p:spPr>
          <a:xfrm>
            <a:off x="228600" y="111792"/>
            <a:ext cx="11633200" cy="56546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8C790E86-3663-4F3D-99C2-E80B03512269}"/>
              </a:ext>
            </a:extLst>
          </p:cNvPr>
          <p:cNvSpPr txBox="1"/>
          <p:nvPr/>
        </p:nvSpPr>
        <p:spPr>
          <a:xfrm>
            <a:off x="3297921" y="233411"/>
            <a:ext cx="5900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retrospective , multi center study on ICU CRAB VAP patients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7" name="圖片 26">
            <a:extLst>
              <a:ext uri="{FF2B5EF4-FFF2-40B4-BE49-F238E27FC236}">
                <a16:creationId xmlns:a16="http://schemas.microsoft.com/office/drawing/2014/main" id="{58493D92-BD59-438D-8E44-DEA7756952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9040" y="693330"/>
            <a:ext cx="4252770" cy="3189578"/>
          </a:xfrm>
          <a:prstGeom prst="rect">
            <a:avLst/>
          </a:prstGeom>
        </p:spPr>
      </p:pic>
      <p:grpSp>
        <p:nvGrpSpPr>
          <p:cNvPr id="4" name="群組 3">
            <a:extLst>
              <a:ext uri="{FF2B5EF4-FFF2-40B4-BE49-F238E27FC236}">
                <a16:creationId xmlns:a16="http://schemas.microsoft.com/office/drawing/2014/main" id="{CBD43904-4335-402E-B5A8-A1C01C4B2BF3}"/>
              </a:ext>
            </a:extLst>
          </p:cNvPr>
          <p:cNvGrpSpPr/>
          <p:nvPr/>
        </p:nvGrpSpPr>
        <p:grpSpPr>
          <a:xfrm>
            <a:off x="3274869" y="786596"/>
            <a:ext cx="4621858" cy="5947330"/>
            <a:chOff x="3274869" y="786596"/>
            <a:chExt cx="4621858" cy="5947330"/>
          </a:xfrm>
        </p:grpSpPr>
        <p:grpSp>
          <p:nvGrpSpPr>
            <p:cNvPr id="30" name="群組 29">
              <a:extLst>
                <a:ext uri="{FF2B5EF4-FFF2-40B4-BE49-F238E27FC236}">
                  <a16:creationId xmlns:a16="http://schemas.microsoft.com/office/drawing/2014/main" id="{0C065012-EEB9-4C85-B6C8-CB15085CD895}"/>
                </a:ext>
              </a:extLst>
            </p:cNvPr>
            <p:cNvGrpSpPr/>
            <p:nvPr/>
          </p:nvGrpSpPr>
          <p:grpSpPr>
            <a:xfrm>
              <a:off x="3274869" y="786596"/>
              <a:ext cx="4621858" cy="5947330"/>
              <a:chOff x="3488945" y="798878"/>
              <a:chExt cx="4621858" cy="5947330"/>
            </a:xfrm>
          </p:grpSpPr>
          <p:sp>
            <p:nvSpPr>
              <p:cNvPr id="8" name="矩形: 圓角 7">
                <a:extLst>
                  <a:ext uri="{FF2B5EF4-FFF2-40B4-BE49-F238E27FC236}">
                    <a16:creationId xmlns:a16="http://schemas.microsoft.com/office/drawing/2014/main" id="{6103EC1F-A559-44F5-B634-983C2C632C49}"/>
                  </a:ext>
                </a:extLst>
              </p:cNvPr>
              <p:cNvSpPr/>
              <p:nvPr/>
            </p:nvSpPr>
            <p:spPr>
              <a:xfrm>
                <a:off x="3488945" y="798878"/>
                <a:ext cx="4487638" cy="5947330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sp>
            <p:nvSpPr>
              <p:cNvPr id="10" name="文字方塊 9">
                <a:extLst>
                  <a:ext uri="{FF2B5EF4-FFF2-40B4-BE49-F238E27FC236}">
                    <a16:creationId xmlns:a16="http://schemas.microsoft.com/office/drawing/2014/main" id="{07B31120-66A2-45E6-8C35-B473423FBE02}"/>
                  </a:ext>
                </a:extLst>
              </p:cNvPr>
              <p:cNvSpPr txBox="1"/>
              <p:nvPr/>
            </p:nvSpPr>
            <p:spPr>
              <a:xfrm>
                <a:off x="3669312" y="1319109"/>
                <a:ext cx="426112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l"/>
                </a:pPr>
                <a:r>
                  <a:rPr lang="en-US" altLang="zh-TW" sz="1600" b="1" dirty="0">
                    <a:cs typeface="Times New Roman" panose="02020603050405020304" pitchFamily="18" charset="0"/>
                  </a:rPr>
                  <a:t>274</a:t>
                </a:r>
                <a:r>
                  <a:rPr lang="en-US" altLang="zh-TW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CRAB VAP patients (ICU) from 5 centers  </a:t>
                </a:r>
                <a:endParaRPr lang="zh-TW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" name="文字方塊 13">
                <a:extLst>
                  <a:ext uri="{FF2B5EF4-FFF2-40B4-BE49-F238E27FC236}">
                    <a16:creationId xmlns:a16="http://schemas.microsoft.com/office/drawing/2014/main" id="{F0A11E6B-E593-4EB0-8A52-AB4FBB0371AE}"/>
                  </a:ext>
                </a:extLst>
              </p:cNvPr>
              <p:cNvSpPr txBox="1"/>
              <p:nvPr/>
            </p:nvSpPr>
            <p:spPr>
              <a:xfrm>
                <a:off x="3948956" y="1672238"/>
                <a:ext cx="402762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1600" b="1" dirty="0"/>
                  <a:t>174 (63.5%) </a:t>
                </a:r>
                <a:r>
                  <a:rPr lang="en-US" altLang="zh-TW" sz="1600" dirty="0"/>
                  <a:t>ventilator dependence on day 21</a:t>
                </a:r>
                <a:endParaRPr lang="zh-TW" altLang="en-US" sz="1600" dirty="0"/>
              </a:p>
            </p:txBody>
          </p:sp>
          <p:sp>
            <p:nvSpPr>
              <p:cNvPr id="23" name="文字方塊 22">
                <a:extLst>
                  <a:ext uri="{FF2B5EF4-FFF2-40B4-BE49-F238E27FC236}">
                    <a16:creationId xmlns:a16="http://schemas.microsoft.com/office/drawing/2014/main" id="{2CAE877D-49A7-46F2-8DEE-0FB2AB00154F}"/>
                  </a:ext>
                </a:extLst>
              </p:cNvPr>
              <p:cNvSpPr txBox="1"/>
              <p:nvPr/>
            </p:nvSpPr>
            <p:spPr>
              <a:xfrm>
                <a:off x="3687582" y="2172105"/>
                <a:ext cx="4049959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l"/>
                </a:pPr>
                <a:r>
                  <a:rPr lang="en-US" altLang="zh-TW" sz="1600" dirty="0"/>
                  <a:t>Independent risk factors</a:t>
                </a:r>
              </a:p>
              <a:p>
                <a:r>
                  <a:rPr lang="en-US" altLang="zh-TW" sz="1600" dirty="0"/>
                  <a:t>           - Advanced age</a:t>
                </a:r>
              </a:p>
              <a:p>
                <a:r>
                  <a:rPr lang="en-US" altLang="zh-TW" sz="1600" dirty="0"/>
                  <a:t>           - Higher APACHE II score</a:t>
                </a:r>
              </a:p>
              <a:p>
                <a:r>
                  <a:rPr lang="en-US" altLang="zh-TW" sz="1600" dirty="0"/>
                  <a:t>           - Late onset VAP</a:t>
                </a:r>
              </a:p>
              <a:p>
                <a:r>
                  <a:rPr lang="en-US" altLang="zh-TW" sz="1600" dirty="0"/>
                  <a:t>           - </a:t>
                </a:r>
                <a:r>
                  <a:rPr lang="en-US" altLang="zh-TW" sz="1600" kern="100" dirty="0">
                    <a:effectLst/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PF ratio &lt; 200</a:t>
                </a:r>
                <a:endParaRPr lang="zh-TW" altLang="en-US" sz="1600" dirty="0"/>
              </a:p>
            </p:txBody>
          </p:sp>
          <p:sp>
            <p:nvSpPr>
              <p:cNvPr id="25" name="文字方塊 24">
                <a:extLst>
                  <a:ext uri="{FF2B5EF4-FFF2-40B4-BE49-F238E27FC236}">
                    <a16:creationId xmlns:a16="http://schemas.microsoft.com/office/drawing/2014/main" id="{FB2E33FB-215A-4B99-B00B-2C725ACDB4D0}"/>
                  </a:ext>
                </a:extLst>
              </p:cNvPr>
              <p:cNvSpPr txBox="1"/>
              <p:nvPr/>
            </p:nvSpPr>
            <p:spPr>
              <a:xfrm>
                <a:off x="3687582" y="3603266"/>
                <a:ext cx="442322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l"/>
                </a:pPr>
                <a:r>
                  <a:rPr lang="en-US" altLang="zh-TW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Ventilator dependence associated with worse outcomes</a:t>
                </a:r>
                <a:endParaRPr lang="zh-TW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" name="文字方塊 25">
                <a:extLst>
                  <a:ext uri="{FF2B5EF4-FFF2-40B4-BE49-F238E27FC236}">
                    <a16:creationId xmlns:a16="http://schemas.microsoft.com/office/drawing/2014/main" id="{FD153DB2-7819-4A74-8FC3-DE9625BC236E}"/>
                  </a:ext>
                </a:extLst>
              </p:cNvPr>
              <p:cNvSpPr txBox="1"/>
              <p:nvPr/>
            </p:nvSpPr>
            <p:spPr>
              <a:xfrm>
                <a:off x="4252008" y="4197497"/>
                <a:ext cx="248923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Longer hospital stay</a:t>
                </a:r>
              </a:p>
              <a:p>
                <a:r>
                  <a:rPr lang="en-US" altLang="zh-TW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Longer ICU stay</a:t>
                </a:r>
              </a:p>
              <a:p>
                <a:r>
                  <a:rPr lang="en-US" altLang="zh-TW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Higher all-cause mortality </a:t>
                </a:r>
                <a:endParaRPr lang="zh-TW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5" name="文字方塊 34">
              <a:extLst>
                <a:ext uri="{FF2B5EF4-FFF2-40B4-BE49-F238E27FC236}">
                  <a16:creationId xmlns:a16="http://schemas.microsoft.com/office/drawing/2014/main" id="{D8BB1767-58F7-42AA-B82A-4EDCB7BF02C7}"/>
                </a:ext>
              </a:extLst>
            </p:cNvPr>
            <p:cNvSpPr txBox="1"/>
            <p:nvPr/>
          </p:nvSpPr>
          <p:spPr>
            <a:xfrm>
              <a:off x="3455236" y="5194128"/>
              <a:ext cx="442322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l"/>
              </a:pPr>
              <a:r>
                <a:rPr lang="en-US" altLang="zh-TW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Patients with longer VAP-onset times were more likely to be ventilator dependent and</a:t>
              </a:r>
            </a:p>
            <a:p>
              <a:r>
                <a:rPr lang="en-US" altLang="zh-TW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had higher mortality. </a:t>
              </a:r>
              <a:endParaRPr lang="zh-TW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57690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89</Words>
  <Application>Microsoft Office PowerPoint</Application>
  <PresentationFormat>寬螢幕</PresentationFormat>
  <Paragraphs>14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Wingdings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kao</dc:creator>
  <cp:lastModifiedBy>kao</cp:lastModifiedBy>
  <cp:revision>16</cp:revision>
  <dcterms:created xsi:type="dcterms:W3CDTF">2021-04-14T08:37:47Z</dcterms:created>
  <dcterms:modified xsi:type="dcterms:W3CDTF">2021-04-28T14:07:28Z</dcterms:modified>
</cp:coreProperties>
</file>