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0" d="100"/>
          <a:sy n="80" d="100"/>
        </p:scale>
        <p:origin x="754" y="53"/>
      </p:cViewPr>
      <p:guideLst>
        <p:guide orient="horz" pos="2183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A8FBA0-D312-48AB-8DE0-9CBAA9D7BC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9BD1573-449F-4BC2-AAB2-05523F66EF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063DF0-55D9-43FA-896F-8225F9C33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E8D2B-EA62-4FE7-92F1-2ED1D84F82A7}" type="datetimeFigureOut">
              <a:rPr kumimoji="1" lang="ja-JP" altLang="en-US" smtClean="0"/>
              <a:t>2024/5/21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DD8FE5E-9024-4206-9F94-87C27D231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D1BCA3E-91D1-4955-BFEE-BA19D639A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1709-9CBC-4793-86B2-B79219278B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8642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CDAA7E-E316-424D-B8BC-B171808EA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625BCFB-2BE0-46A5-AEEC-4CD04BBFA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079FE8-AF01-49C0-A5AE-A980238D5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E8D2B-EA62-4FE7-92F1-2ED1D84F82A7}" type="datetimeFigureOut">
              <a:rPr kumimoji="1" lang="ja-JP" altLang="en-US" smtClean="0"/>
              <a:t>2024/5/21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F01E33E-DCCC-4F40-883B-F1D916F73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C9DACDC-61A7-46AB-BEF3-0AE35BBB8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1709-9CBC-4793-86B2-B79219278B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0057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21E555B-1CFD-446B-BDFE-398D7CBE69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AB218AF-E4A1-4DFC-9823-D82D2331DF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F35E337-0AD1-4317-8167-FB9435790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E8D2B-EA62-4FE7-92F1-2ED1D84F82A7}" type="datetimeFigureOut">
              <a:rPr kumimoji="1" lang="ja-JP" altLang="en-US" smtClean="0"/>
              <a:t>2024/5/21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62EBDC0-4C9F-45DE-A705-1CE0A3BE9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03CDD03-CAB4-4C69-9A50-C2B3866BE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1709-9CBC-4793-86B2-B79219278B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4558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861A3C-EABB-4217-AAA6-C2794B072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01A8645-A804-4241-B7D9-725E411E1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B05707-B3AB-4A15-A81F-66DDDE6FB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E8D2B-EA62-4FE7-92F1-2ED1D84F82A7}" type="datetimeFigureOut">
              <a:rPr kumimoji="1" lang="ja-JP" altLang="en-US" smtClean="0"/>
              <a:t>2024/5/21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72FA6DE-154A-4117-ACB4-B15C504C9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D921FE2-906B-414D-8678-1B6B0A2A7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1709-9CBC-4793-86B2-B79219278B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5836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E21239-650B-4C98-A715-F446A3C6E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293FFAB-347B-456F-BEA5-CA2B7C5BB9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829F65C-CD05-4E01-A134-BB04DFD2E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E8D2B-EA62-4FE7-92F1-2ED1D84F82A7}" type="datetimeFigureOut">
              <a:rPr kumimoji="1" lang="ja-JP" altLang="en-US" smtClean="0"/>
              <a:t>2024/5/21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2FB7533-7CBF-4C66-84D8-F94E18C63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0DD8888-4E7B-4E20-9F2E-5C695E78F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1709-9CBC-4793-86B2-B79219278B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6762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016F31-0EFD-4037-A96E-F9D173AA2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A2A17BE-EE86-454A-A766-21D51588BA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9F7C8AD-192C-444B-ABA6-877A7B807A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9F7BEE2-14D8-4759-9BE1-E8090CB08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E8D2B-EA62-4FE7-92F1-2ED1D84F82A7}" type="datetimeFigureOut">
              <a:rPr kumimoji="1" lang="ja-JP" altLang="en-US" smtClean="0"/>
              <a:t>2024/5/21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9361ACA-09F7-4023-B053-DD538DDBE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CB8E039-DF59-43E6-9D33-4732445D8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1709-9CBC-4793-86B2-B79219278B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3092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F20DA0-5BD0-411F-BF44-044CE6D82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0B56B06-8FF5-4449-B703-1CE334AF2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DD3784A-4309-4897-8C24-A49E5B14B2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6FAA512-58FA-48AB-82FA-67F77E3F56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03B8118-F30C-4CDD-8661-28566FD617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A3515C1-67EC-4DD2-8AA8-EE098535A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E8D2B-EA62-4FE7-92F1-2ED1D84F82A7}" type="datetimeFigureOut">
              <a:rPr kumimoji="1" lang="ja-JP" altLang="en-US" smtClean="0"/>
              <a:t>2024/5/21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92A715C-5773-4E05-A9BB-C144B68C7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E12E347-022C-4804-BDBE-217FFA339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1709-9CBC-4793-86B2-B79219278B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3151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CF29BD-981B-4A38-92CC-6BB35EC63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7BD71EE-253D-41D1-AF1E-5DA6AB049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E8D2B-EA62-4FE7-92F1-2ED1D84F82A7}" type="datetimeFigureOut">
              <a:rPr kumimoji="1" lang="ja-JP" altLang="en-US" smtClean="0"/>
              <a:t>2024/5/21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C5DEC90-40A7-4765-9F59-8833A4635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7459C8B-7D99-48D0-8F78-3E3AB7D18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1709-9CBC-4793-86B2-B79219278B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5548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EED47FE-C2BC-49BB-8301-48FEAAF71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E8D2B-EA62-4FE7-92F1-2ED1D84F82A7}" type="datetimeFigureOut">
              <a:rPr kumimoji="1" lang="ja-JP" altLang="en-US" smtClean="0"/>
              <a:t>2024/5/21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6F28BDE-BAC7-4C2C-B8BF-860BFDA22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62F6B4-B1BC-453B-A90F-FB4339B87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1709-9CBC-4793-86B2-B79219278B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128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80CFCA-6726-4201-8F40-E437AA827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301EB94-BA00-4C3F-ABC9-392A4ED2A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436EDB9-A49A-4947-B9EE-63A5797BE3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BCA0CDE-7A69-4E34-ADDA-1048168EA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E8D2B-EA62-4FE7-92F1-2ED1D84F82A7}" type="datetimeFigureOut">
              <a:rPr kumimoji="1" lang="ja-JP" altLang="en-US" smtClean="0"/>
              <a:t>2024/5/21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7E2DE99-D6F0-4418-91DE-1CBCE5353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B4848A8-400C-45C5-9776-A9D4F28D4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1709-9CBC-4793-86B2-B79219278B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5900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B70C5F-A34B-4F96-98D9-08A4A9E64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319C15F-E036-4F25-A052-258AD1C35E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D63170C-3F21-4A3C-A92F-3B1F30777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D819AAC-6EA0-43F4-A351-7AC76ACB4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E8D2B-EA62-4FE7-92F1-2ED1D84F82A7}" type="datetimeFigureOut">
              <a:rPr kumimoji="1" lang="ja-JP" altLang="en-US" smtClean="0"/>
              <a:t>2024/5/21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47F15D3-6DB6-4682-AB20-D0DCCA813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DD288B1-454C-4B9A-93A3-2B632D239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B1709-9CBC-4793-86B2-B79219278B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4107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D43B3CE-5631-48B6-9AAF-EE308D2E8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0FCCED2-1E42-491C-BB02-F6B133467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E0C2EAE-5DA1-46B5-960A-28C7402B4B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E8D2B-EA62-4FE7-92F1-2ED1D84F82A7}" type="datetimeFigureOut">
              <a:rPr kumimoji="1" lang="ja-JP" altLang="en-US" smtClean="0"/>
              <a:t>2024/5/21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A4FDA88-EE82-4F2A-BB11-9B320C1D0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4B66D1-61B7-4614-A2AC-265EFB178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B1709-9CBC-4793-86B2-B79219278B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6357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5CDAE40-EBE5-98DF-B9F7-0CCF31819CEB}"/>
              </a:ext>
            </a:extLst>
          </p:cNvPr>
          <p:cNvGrpSpPr/>
          <p:nvPr/>
        </p:nvGrpSpPr>
        <p:grpSpPr>
          <a:xfrm>
            <a:off x="2873758" y="1521135"/>
            <a:ext cx="6484041" cy="3301322"/>
            <a:chOff x="39555" y="0"/>
            <a:chExt cx="6484041" cy="3301322"/>
          </a:xfrm>
        </p:grpSpPr>
        <p:cxnSp>
          <p:nvCxnSpPr>
            <p:cNvPr id="5" name="直線矢印コネクタ 4">
              <a:extLst>
                <a:ext uri="{FF2B5EF4-FFF2-40B4-BE49-F238E27FC236}">
                  <a16:creationId xmlns:a16="http://schemas.microsoft.com/office/drawing/2014/main" id="{0F92DFC3-D5B4-3259-0F1B-7F77AF75A0EF}"/>
                </a:ext>
              </a:extLst>
            </p:cNvPr>
            <p:cNvCxnSpPr>
              <a:cxnSpLocks/>
            </p:cNvCxnSpPr>
            <p:nvPr/>
          </p:nvCxnSpPr>
          <p:spPr>
            <a:xfrm>
              <a:off x="659931" y="470060"/>
              <a:ext cx="0" cy="2345099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矢印コネクタ 5">
              <a:extLst>
                <a:ext uri="{FF2B5EF4-FFF2-40B4-BE49-F238E27FC236}">
                  <a16:creationId xmlns:a16="http://schemas.microsoft.com/office/drawing/2014/main" id="{1CD793C8-D0C8-98AC-7CFB-AD730393D29B}"/>
                </a:ext>
              </a:extLst>
            </p:cNvPr>
            <p:cNvCxnSpPr>
              <a:cxnSpLocks/>
            </p:cNvCxnSpPr>
            <p:nvPr/>
          </p:nvCxnSpPr>
          <p:spPr>
            <a:xfrm>
              <a:off x="653345" y="951920"/>
              <a:ext cx="718068" cy="0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1B248B66-D706-BC4A-C760-EA9C0A2C2572}"/>
                </a:ext>
              </a:extLst>
            </p:cNvPr>
            <p:cNvSpPr/>
            <p:nvPr/>
          </p:nvSpPr>
          <p:spPr>
            <a:xfrm>
              <a:off x="39555" y="0"/>
              <a:ext cx="6484041" cy="470060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sz="120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Patients treated with </a:t>
              </a:r>
              <a:r>
                <a:rPr lang="en-US" altLang="ja-JP" sz="1200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abemaciclib</a:t>
              </a:r>
              <a:r>
                <a:rPr lang="en-US" altLang="ja-JP" sz="120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 therapy for breast cancer at </a:t>
              </a:r>
              <a:r>
                <a:rPr lang="en-US" altLang="ja-JP" sz="12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our hospital between November 2018 and March 2023; 147</a:t>
              </a:r>
              <a:endParaRPr lang="ja-JP" altLang="en-US" sz="12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AB027B37-0B54-F30A-8080-A1554F13AE1D}"/>
                </a:ext>
              </a:extLst>
            </p:cNvPr>
            <p:cNvSpPr/>
            <p:nvPr/>
          </p:nvSpPr>
          <p:spPr>
            <a:xfrm>
              <a:off x="1371413" y="716331"/>
              <a:ext cx="5152183" cy="469334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sz="12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Patients without blood sampling data within 2 weeks prior to the start of </a:t>
              </a:r>
              <a:r>
                <a:rPr lang="en-US" altLang="ja-JP" sz="1200" dirty="0" err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abemaciclib</a:t>
              </a:r>
              <a:r>
                <a:rPr lang="en-US" altLang="ja-JP" sz="12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 treatment; 7</a:t>
              </a:r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4BC71816-07AB-D9D3-D8FF-C717966A3F64}"/>
                </a:ext>
              </a:extLst>
            </p:cNvPr>
            <p:cNvSpPr/>
            <p:nvPr/>
          </p:nvSpPr>
          <p:spPr>
            <a:xfrm>
              <a:off x="187188" y="2815159"/>
              <a:ext cx="3023297" cy="486163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sz="120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Patients for analysis;</a:t>
              </a:r>
              <a:r>
                <a:rPr lang="ja-JP" altLang="en-US" sz="120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 </a:t>
              </a:r>
              <a:r>
                <a:rPr lang="en-US" altLang="ja-JP" sz="120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137</a:t>
              </a:r>
              <a:endParaRPr lang="ja-JP" altLang="en-US" sz="1200">
                <a:solidFill>
                  <a:sysClr val="windowText" lastClr="000000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cxnSp>
          <p:nvCxnSpPr>
            <p:cNvPr id="10" name="直線矢印コネクタ 9">
              <a:extLst>
                <a:ext uri="{FF2B5EF4-FFF2-40B4-BE49-F238E27FC236}">
                  <a16:creationId xmlns:a16="http://schemas.microsoft.com/office/drawing/2014/main" id="{F05BC9FF-C49A-7C00-D23B-5E1B5D19B4F6}"/>
                </a:ext>
              </a:extLst>
            </p:cNvPr>
            <p:cNvCxnSpPr>
              <a:cxnSpLocks/>
            </p:cNvCxnSpPr>
            <p:nvPr/>
          </p:nvCxnSpPr>
          <p:spPr>
            <a:xfrm>
              <a:off x="641588" y="2356077"/>
              <a:ext cx="718069" cy="0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279E7E2-E307-C95A-B995-9D67FE9FB5EB}"/>
                </a:ext>
              </a:extLst>
            </p:cNvPr>
            <p:cNvSpPr/>
            <p:nvPr/>
          </p:nvSpPr>
          <p:spPr>
            <a:xfrm>
              <a:off x="1380938" y="2121410"/>
              <a:ext cx="4620834" cy="469334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sz="12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Patients whose </a:t>
              </a:r>
              <a:r>
                <a:rPr lang="en-US" altLang="ja-JP" sz="1200" dirty="0" err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abemaciclib</a:t>
              </a:r>
              <a:r>
                <a:rPr lang="en-US" altLang="ja-JP" sz="12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 therapy was discontinued due to the discovery of other cancers; 1</a:t>
              </a:r>
              <a:r>
                <a:rPr lang="ja-JP" altLang="en-US" sz="12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　</a:t>
              </a:r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7888E228-F326-60D8-F1C6-45AFDB732C74}"/>
                </a:ext>
              </a:extLst>
            </p:cNvPr>
            <p:cNvSpPr/>
            <p:nvPr/>
          </p:nvSpPr>
          <p:spPr>
            <a:xfrm>
              <a:off x="1380937" y="1425944"/>
              <a:ext cx="4376002" cy="469334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sz="12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Patients transferred to a different hospital after starting </a:t>
              </a:r>
              <a:r>
                <a:rPr lang="en-US" altLang="ja-JP" sz="1200" dirty="0" err="1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abemaciclib</a:t>
              </a:r>
              <a:r>
                <a:rPr lang="en-US" altLang="ja-JP" sz="12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 treatment; 2</a:t>
              </a:r>
              <a:r>
                <a:rPr lang="ja-JP" altLang="en-US" sz="12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　</a:t>
              </a:r>
            </a:p>
          </p:txBody>
        </p:sp>
        <p:cxnSp>
          <p:nvCxnSpPr>
            <p:cNvPr id="13" name="直線矢印コネクタ 12">
              <a:extLst>
                <a:ext uri="{FF2B5EF4-FFF2-40B4-BE49-F238E27FC236}">
                  <a16:creationId xmlns:a16="http://schemas.microsoft.com/office/drawing/2014/main" id="{85B0A548-6801-AE65-F98C-8F2EC9F9B582}"/>
                </a:ext>
              </a:extLst>
            </p:cNvPr>
            <p:cNvCxnSpPr>
              <a:cxnSpLocks/>
            </p:cNvCxnSpPr>
            <p:nvPr/>
          </p:nvCxnSpPr>
          <p:spPr>
            <a:xfrm>
              <a:off x="653344" y="1665093"/>
              <a:ext cx="718068" cy="0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D321FA6-CB7C-4B24-AAD6-F93339DDDEB5}"/>
              </a:ext>
            </a:extLst>
          </p:cNvPr>
          <p:cNvSpPr txBox="1"/>
          <p:nvPr/>
        </p:nvSpPr>
        <p:spPr>
          <a:xfrm>
            <a:off x="2873758" y="5030973"/>
            <a:ext cx="31646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S1. Construction of the study population.</a:t>
            </a:r>
          </a:p>
        </p:txBody>
      </p:sp>
    </p:spTree>
    <p:extLst>
      <p:ext uri="{BB962C8B-B14F-4D97-AF65-F5344CB8AC3E}">
        <p14:creationId xmlns:p14="http://schemas.microsoft.com/office/powerpoint/2010/main" val="3879471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1051</TotalTime>
  <Words>77</Words>
  <Application>Microsoft Office PowerPoint</Application>
  <PresentationFormat>ワイド画面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</dc:creator>
  <cp:lastModifiedBy>yakuzaibu</cp:lastModifiedBy>
  <cp:revision>62</cp:revision>
  <dcterms:created xsi:type="dcterms:W3CDTF">2024-03-29T18:00:16Z</dcterms:created>
  <dcterms:modified xsi:type="dcterms:W3CDTF">2024-05-21T11:19:49Z</dcterms:modified>
</cp:coreProperties>
</file>