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69" r:id="rId5"/>
    <p:sldId id="311" r:id="rId6"/>
    <p:sldId id="310" r:id="rId7"/>
    <p:sldId id="315" r:id="rId8"/>
    <p:sldId id="286" r:id="rId9"/>
    <p:sldId id="308" r:id="rId10"/>
    <p:sldId id="314" r:id="rId11"/>
    <p:sldId id="260" r:id="rId12"/>
    <p:sldId id="290" r:id="rId13"/>
    <p:sldId id="313" r:id="rId14"/>
    <p:sldId id="297" r:id="rId15"/>
  </p:sldIdLst>
  <p:sldSz cx="6858000" cy="9906000" type="A4"/>
  <p:notesSz cx="6954838" cy="9240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4E8F8"/>
    <a:srgbClr val="5B9BD5"/>
    <a:srgbClr val="DEEBF7"/>
    <a:srgbClr val="F2F2F2"/>
    <a:srgbClr val="000000"/>
    <a:srgbClr val="3399FF"/>
    <a:srgbClr val="92D050"/>
    <a:srgbClr val="E7E6E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86" autoAdjust="0"/>
    <p:restoredTop sz="94336" autoAdjust="0"/>
  </p:normalViewPr>
  <p:slideViewPr>
    <p:cSldViewPr snapToGrid="0">
      <p:cViewPr>
        <p:scale>
          <a:sx n="150" d="100"/>
          <a:sy n="150" d="100"/>
        </p:scale>
        <p:origin x="774" y="18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162" cy="46345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940038" y="0"/>
            <a:ext cx="3013162" cy="46345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7B85D67-F965-47AB-914A-B5210B79F709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98713" y="1155700"/>
            <a:ext cx="215741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95976" y="4447366"/>
            <a:ext cx="5562887" cy="3637810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777386"/>
            <a:ext cx="3013162" cy="46345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940038" y="8777386"/>
            <a:ext cx="3013162" cy="46345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A2A3F894-57B5-4820-A075-F765ED7FE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9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C4C279-05D6-48AD-90D6-E2899F49AA2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748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89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60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47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90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49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54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583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54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37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782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38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A240D-E8F1-4D09-95DC-C95AEEA2091F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D5BCB-AC9E-484C-8EC7-6A1282DD5B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33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3A1AEADD-8A11-6FE2-3323-2E7C568A7D2C}"/>
              </a:ext>
            </a:extLst>
          </p:cNvPr>
          <p:cNvSpPr txBox="1"/>
          <p:nvPr/>
        </p:nvSpPr>
        <p:spPr>
          <a:xfrm>
            <a:off x="4537166" y="3927"/>
            <a:ext cx="2354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</a:t>
            </a:r>
            <a:r>
              <a:rPr lang="en-US" altLang="zh-TW" dirty="0"/>
              <a:t>S</a:t>
            </a:r>
            <a:r>
              <a:rPr lang="en-US" dirty="0"/>
              <a:t>1</a:t>
            </a:r>
          </a:p>
        </p:txBody>
      </p:sp>
      <p:sp>
        <p:nvSpPr>
          <p:cNvPr id="61" name="文字方塊 2">
            <a:extLst>
              <a:ext uri="{FF2B5EF4-FFF2-40B4-BE49-F238E27FC236}">
                <a16:creationId xmlns:a16="http://schemas.microsoft.com/office/drawing/2014/main" id="{D209EC62-0680-0409-1DCF-64FB22822EE4}"/>
              </a:ext>
            </a:extLst>
          </p:cNvPr>
          <p:cNvSpPr txBox="1"/>
          <p:nvPr/>
        </p:nvSpPr>
        <p:spPr>
          <a:xfrm>
            <a:off x="243394" y="611305"/>
            <a:ext cx="407015" cy="42171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514350"/>
            <a:r>
              <a:rPr lang="en-US" sz="1400" b="1" kern="100" dirty="0">
                <a:solidFill>
                  <a:prstClr val="black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(A)</a:t>
            </a:r>
            <a:endParaRPr lang="zh-TW" altLang="en-US" sz="1400" b="1" kern="100" dirty="0">
              <a:solidFill>
                <a:prstClr val="black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2" name="文字方塊 2">
            <a:extLst>
              <a:ext uri="{FF2B5EF4-FFF2-40B4-BE49-F238E27FC236}">
                <a16:creationId xmlns:a16="http://schemas.microsoft.com/office/drawing/2014/main" id="{702E9843-416E-1963-CD47-CB617C29BCD9}"/>
              </a:ext>
            </a:extLst>
          </p:cNvPr>
          <p:cNvSpPr txBox="1"/>
          <p:nvPr/>
        </p:nvSpPr>
        <p:spPr>
          <a:xfrm>
            <a:off x="243393" y="2725443"/>
            <a:ext cx="407015" cy="42171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514350"/>
            <a:r>
              <a:rPr lang="en-US" altLang="zh-TW" sz="1400" b="1" kern="100" dirty="0">
                <a:solidFill>
                  <a:prstClr val="black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(B)</a:t>
            </a:r>
            <a:endParaRPr lang="zh-TW" altLang="en-US" sz="1400" b="1" kern="100" dirty="0">
              <a:solidFill>
                <a:prstClr val="black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54">
            <a:extLst>
              <a:ext uri="{FF2B5EF4-FFF2-40B4-BE49-F238E27FC236}">
                <a16:creationId xmlns:a16="http://schemas.microsoft.com/office/drawing/2014/main" id="{EF69F1FE-86C8-D600-0614-9CF983832803}"/>
              </a:ext>
            </a:extLst>
          </p:cNvPr>
          <p:cNvSpPr txBox="1"/>
          <p:nvPr/>
        </p:nvSpPr>
        <p:spPr>
          <a:xfrm>
            <a:off x="41624" y="7131148"/>
            <a:ext cx="65502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Supplementary Fig. </a:t>
            </a:r>
            <a:r>
              <a:rPr kumimoji="1"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</a:t>
            </a:r>
            <a:r>
              <a:rPr kumimoji="1"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1. Genes significantly down-regulated in DEX-treated </a:t>
            </a:r>
            <a:r>
              <a:rPr kumimoji="1" lang="en-US" altLang="ja-JP" sz="1000" b="1" i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35S:PmDAM6-GR </a:t>
            </a:r>
            <a:r>
              <a:rPr kumimoji="1"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apple and </a:t>
            </a:r>
            <a:r>
              <a:rPr kumimoji="1" lang="en-US" altLang="ja-JP" sz="1000" b="1" i="1" dirty="0" err="1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35S:PpeDAM6</a:t>
            </a:r>
            <a:r>
              <a:rPr kumimoji="1"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European plum leaves and the associated enriched GO terms</a:t>
            </a:r>
          </a:p>
          <a:p>
            <a:pPr algn="just"/>
            <a:endParaRPr kumimoji="1" lang="en-US" altLang="ja-JP" sz="1000" b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/>
            <a:r>
              <a:rPr kumimoji="1"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Venn diagram 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 the 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down-regulated </a:t>
            </a:r>
            <a:r>
              <a:rPr kumimoji="1" lang="en-US" altLang="zh-TW" sz="1000" dirty="0" err="1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orthogroups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 DEX-treated </a:t>
            </a:r>
            <a:r>
              <a:rPr kumimoji="1" lang="en-US" altLang="zh-TW" sz="1000" i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35S:PmDAM6-GR 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transgenic apple and </a:t>
            </a:r>
            <a:r>
              <a:rPr kumimoji="1" lang="en-US" altLang="zh-TW" sz="1000" i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35S:PpeDAM6 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transgenic European plum leaves. </a:t>
            </a:r>
            <a:r>
              <a:rPr kumimoji="1"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Visualization of the results of the GO enrichment analysis 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 commonly 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down-regulated 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DEGs </a:t>
            </a:r>
            <a:r>
              <a:rPr kumimoji="1" lang="en-US" altLang="ja-JP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by the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kumimoji="1" lang="en-US" altLang="zh-TW" sz="1000" dirty="0" err="1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Revigo</a:t>
            </a:r>
            <a:r>
              <a:rPr kumimoji="1"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platform (http://revigo.irb.hr/).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DAAD342-983C-B857-7186-7769CD44E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10" y="682494"/>
            <a:ext cx="5281589" cy="626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3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字方塊 39">
            <a:extLst>
              <a:ext uri="{FF2B5EF4-FFF2-40B4-BE49-F238E27FC236}">
                <a16:creationId xmlns:a16="http://schemas.microsoft.com/office/drawing/2014/main" id="{7023FA1F-B1DB-53AC-9DF3-AA87833C0E2C}"/>
              </a:ext>
            </a:extLst>
          </p:cNvPr>
          <p:cNvSpPr txBox="1"/>
          <p:nvPr/>
        </p:nvSpPr>
        <p:spPr>
          <a:xfrm>
            <a:off x="195549" y="6959817"/>
            <a:ext cx="64669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Fig.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S9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 Seasonal changes in the expression of ethylene 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signaling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-related genes and </a:t>
            </a:r>
            <a:r>
              <a:rPr kumimoji="0" lang="en-US" altLang="zh-TW" sz="1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PmDAM6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in the leaves of </a:t>
            </a:r>
            <a:r>
              <a:rPr kumimoji="0" lang="en-US" altLang="zh-TW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kumimoji="0" lang="en-US" altLang="zh-TW" sz="1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kumimoji="0" lang="en-US" altLang="zh-TW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‘</a:t>
            </a:r>
            <a:r>
              <a:rPr kumimoji="0" lang="en-US" altLang="zh-TW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 and ‘</a:t>
            </a:r>
            <a:r>
              <a:rPr kumimoji="0" lang="en-US" altLang="zh-TW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Ellching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000" b="1" dirty="0">
              <a:solidFill>
                <a:prstClr val="black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</a:t>
            </a:r>
            <a:r>
              <a:rPr lang="en-US" altLang="zh-TW" sz="1000" b="1" dirty="0">
                <a:solidFill>
                  <a:prstClr val="black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</a:t>
            </a:r>
            <a:r>
              <a:rPr lang="en-US" altLang="zh-TW" sz="1000" i="1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Seasonal expression of two 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ETHYLENE-INSENSITIVE3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(</a:t>
            </a:r>
            <a:r>
              <a:rPr kumimoji="0" lang="en-US" altLang="zh-TW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EIN3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) genes (LOC103331048 and 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LOC103331049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)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. </a:t>
            </a:r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</a:t>
            </a:r>
            <a:r>
              <a:rPr lang="en-US" altLang="zh-TW" sz="1000" b="1" dirty="0">
                <a:solidFill>
                  <a:prstClr val="black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Seasonal expression of two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ETHYLENE RESPONSE FACTOR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(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ERF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) genes (LOC103334491 and LOC103324106).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Data are presented as the mean ± standard error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(n = 3). Left and right Y-axes present the relative expression levels of ethylene signaling-related genes and 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PmDAM6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, respectively. </a:t>
            </a:r>
          </a:p>
        </p:txBody>
      </p:sp>
      <p:sp>
        <p:nvSpPr>
          <p:cNvPr id="4" name="文字方塊 103">
            <a:extLst>
              <a:ext uri="{FF2B5EF4-FFF2-40B4-BE49-F238E27FC236}">
                <a16:creationId xmlns:a16="http://schemas.microsoft.com/office/drawing/2014/main" id="{39E592E2-4413-FD55-7F36-9549DDDF080C}"/>
              </a:ext>
            </a:extLst>
          </p:cNvPr>
          <p:cNvSpPr txBox="1"/>
          <p:nvPr/>
        </p:nvSpPr>
        <p:spPr>
          <a:xfrm>
            <a:off x="4626530" y="3927"/>
            <a:ext cx="2264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</a:t>
            </a:r>
            <a:r>
              <a:rPr lang="en-US" altLang="ja-JP" dirty="0"/>
              <a:t>9</a:t>
            </a:r>
            <a:endParaRPr 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42743AF-3ABC-F276-5C5A-C9988005B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88" y="599948"/>
            <a:ext cx="5407621" cy="6285521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52B16AAD-4B99-870C-9EC1-80A634A0C1A6}"/>
              </a:ext>
            </a:extLst>
          </p:cNvPr>
          <p:cNvSpPr txBox="1"/>
          <p:nvPr/>
        </p:nvSpPr>
        <p:spPr>
          <a:xfrm>
            <a:off x="294317" y="627632"/>
            <a:ext cx="48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(A)</a:t>
            </a:r>
            <a:endParaRPr lang="zh-TW" altLang="en-US" sz="1400" b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28338E7-75F5-395D-9671-17B54E2DB85F}"/>
              </a:ext>
            </a:extLst>
          </p:cNvPr>
          <p:cNvSpPr txBox="1"/>
          <p:nvPr/>
        </p:nvSpPr>
        <p:spPr>
          <a:xfrm>
            <a:off x="313477" y="2157286"/>
            <a:ext cx="48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(B)</a:t>
            </a:r>
            <a:endParaRPr lang="zh-TW" altLang="en-US" sz="1400" b="1" dirty="0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F8E683A-32D6-CB0D-2242-01848B2A27AF}"/>
              </a:ext>
            </a:extLst>
          </p:cNvPr>
          <p:cNvSpPr txBox="1"/>
          <p:nvPr/>
        </p:nvSpPr>
        <p:spPr>
          <a:xfrm>
            <a:off x="321227" y="3625347"/>
            <a:ext cx="48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(C)</a:t>
            </a:r>
            <a:endParaRPr lang="zh-TW" altLang="en-US" sz="1400" b="1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4436DB30-E89B-4690-2D18-06DAEE3552C0}"/>
              </a:ext>
            </a:extLst>
          </p:cNvPr>
          <p:cNvSpPr txBox="1"/>
          <p:nvPr/>
        </p:nvSpPr>
        <p:spPr>
          <a:xfrm>
            <a:off x="321227" y="5029557"/>
            <a:ext cx="48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(D)</a:t>
            </a:r>
            <a:endParaRPr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111317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B2DC265D-6919-B989-098A-0153A5C78B89}"/>
              </a:ext>
            </a:extLst>
          </p:cNvPr>
          <p:cNvSpPr txBox="1"/>
          <p:nvPr/>
        </p:nvSpPr>
        <p:spPr>
          <a:xfrm>
            <a:off x="0" y="465770"/>
            <a:ext cx="529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(A)</a:t>
            </a:r>
            <a:endParaRPr lang="zh-TW" altLang="en-US" sz="1400" b="1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853FC64-272B-14E9-A936-C3C8DD65B979}"/>
              </a:ext>
            </a:extLst>
          </p:cNvPr>
          <p:cNvSpPr txBox="1"/>
          <p:nvPr/>
        </p:nvSpPr>
        <p:spPr>
          <a:xfrm>
            <a:off x="0" y="1757131"/>
            <a:ext cx="529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(B)</a:t>
            </a:r>
            <a:endParaRPr lang="zh-TW" altLang="en-US" sz="1400" b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C57F1A7-9DB1-78DC-5030-433084BDCFA6}"/>
              </a:ext>
            </a:extLst>
          </p:cNvPr>
          <p:cNvSpPr txBox="1"/>
          <p:nvPr/>
        </p:nvSpPr>
        <p:spPr>
          <a:xfrm>
            <a:off x="4484914" y="54825"/>
            <a:ext cx="2654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</a:t>
            </a:r>
            <a:r>
              <a:rPr lang="en-US" altLang="zh-TW" dirty="0"/>
              <a:t>S</a:t>
            </a:r>
            <a:r>
              <a:rPr lang="en-US" altLang="ja-JP" dirty="0"/>
              <a:t>10</a:t>
            </a:r>
            <a:endParaRPr lang="en-US" dirty="0"/>
          </a:p>
        </p:txBody>
      </p:sp>
      <p:sp>
        <p:nvSpPr>
          <p:cNvPr id="49" name="文字方塊 6">
            <a:extLst>
              <a:ext uri="{FF2B5EF4-FFF2-40B4-BE49-F238E27FC236}">
                <a16:creationId xmlns:a16="http://schemas.microsoft.com/office/drawing/2014/main" id="{AC4237DC-5F2C-A395-CC3C-F626D9714277}"/>
              </a:ext>
            </a:extLst>
          </p:cNvPr>
          <p:cNvSpPr txBox="1"/>
          <p:nvPr/>
        </p:nvSpPr>
        <p:spPr>
          <a:xfrm>
            <a:off x="133057" y="6313403"/>
            <a:ext cx="6591883" cy="216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Fig. S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Seasonal changes in leaf senescence, expression of 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ethylene biosynthesis-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related genes,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ethylene emission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in two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kumimoji="0" lang="en-US" sz="1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cultivars with contrasting 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leaf abscission characteristics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ppearance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of the leaves and whole plants of two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cultivars (‘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 and ‘SC’) with contrasting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PmDAM6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 levels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Scale bar = 2 cm. 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PmDAM6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 in the leaves of 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kumimoji="0" lang="en-US" altLang="zh-TW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cultivars ‘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 and ‘SC’. 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Differences in the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 of ethylene biosynthesis-related genes between ‘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‘SC’. The heat map presents 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log</a:t>
            </a:r>
            <a:r>
              <a:rPr kumimoji="0" lang="en-US" altLang="zh-TW" sz="1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fold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change) values [expression levels in 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(high-chill)/SC (low-chill); n = 3]</a:t>
            </a: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 e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Ethylene accumulation in the leaves of the Japanese apricot cultivars ‘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 and ‘SC’. Samples were collected on November 23, 2023 at the Kyoto University 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Kizu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experimental farm. Data are presented as the mean ± standard error (n = 3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7). Asterisks indicate significant differences (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-test, p &lt; 0.01).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4956FE8-CF33-2868-836B-F91365ACD47D}"/>
              </a:ext>
            </a:extLst>
          </p:cNvPr>
          <p:cNvSpPr txBox="1"/>
          <p:nvPr/>
        </p:nvSpPr>
        <p:spPr>
          <a:xfrm>
            <a:off x="0" y="3833886"/>
            <a:ext cx="529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(C)</a:t>
            </a:r>
            <a:endParaRPr lang="zh-TW" altLang="en-US" sz="1400" b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C424F2D-6A2E-0049-043E-826004546ECC}"/>
              </a:ext>
            </a:extLst>
          </p:cNvPr>
          <p:cNvSpPr txBox="1"/>
          <p:nvPr/>
        </p:nvSpPr>
        <p:spPr>
          <a:xfrm>
            <a:off x="2138966" y="3824128"/>
            <a:ext cx="529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(D)</a:t>
            </a:r>
            <a:endParaRPr lang="zh-TW" altLang="en-US" sz="1400" b="1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715F713-CB71-14F3-2B87-17C1A66AD37D}"/>
              </a:ext>
            </a:extLst>
          </p:cNvPr>
          <p:cNvSpPr txBox="1"/>
          <p:nvPr/>
        </p:nvSpPr>
        <p:spPr>
          <a:xfrm>
            <a:off x="4109942" y="3824128"/>
            <a:ext cx="529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(E)</a:t>
            </a:r>
            <a:endParaRPr lang="zh-TW" altLang="en-US" sz="1400" b="1" dirty="0"/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881811B8-4BB2-2F7E-2979-F2F086B17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40" y="239491"/>
            <a:ext cx="6639119" cy="58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99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788535C1-96CC-8B3F-A110-9CA45005FC66}"/>
              </a:ext>
            </a:extLst>
          </p:cNvPr>
          <p:cNvSpPr txBox="1"/>
          <p:nvPr/>
        </p:nvSpPr>
        <p:spPr>
          <a:xfrm>
            <a:off x="617220" y="6291274"/>
            <a:ext cx="5623560" cy="10748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Fig. 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2. Changes in </a:t>
            </a:r>
            <a:r>
              <a:rPr lang="en-US" sz="1000" b="1" i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AQP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in </a:t>
            </a:r>
            <a:r>
              <a:rPr lang="en-US" sz="1000" b="1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lang="en-US" sz="1000" b="1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leaves treated with DEX</a:t>
            </a:r>
          </a:p>
          <a:p>
            <a:pPr algn="just"/>
            <a:endParaRPr 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Expression of </a:t>
            </a:r>
            <a:r>
              <a:rPr lang="en-US" altLang="zh-TW" sz="1000" i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AQP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genes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(MD01G1148400, MD03G1117900, MD01G1108500, MD01G1062800, MD11G1136200, and MD05G1122600)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at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0,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8, and 16 h after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transgenic apple leaves were treated with DEX (control levels are also provided). Data are presented as the mean ± standard error (n = 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3). </a:t>
            </a:r>
            <a:endParaRPr lang="zh-TW" altLang="en-US" sz="1000" b="1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0A303AA-D236-C566-0534-5042F7972336}"/>
              </a:ext>
            </a:extLst>
          </p:cNvPr>
          <p:cNvSpPr txBox="1"/>
          <p:nvPr/>
        </p:nvSpPr>
        <p:spPr>
          <a:xfrm>
            <a:off x="4554584" y="3927"/>
            <a:ext cx="2336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S2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28F5CE2-B9FB-875B-9F43-CAAAEE679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974748"/>
            <a:ext cx="6858000" cy="396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40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2">
            <a:extLst>
              <a:ext uri="{FF2B5EF4-FFF2-40B4-BE49-F238E27FC236}">
                <a16:creationId xmlns:a16="http://schemas.microsoft.com/office/drawing/2014/main" id="{03AB1EFB-16DE-2715-FA3F-8EB353DAA2B3}"/>
              </a:ext>
            </a:extLst>
          </p:cNvPr>
          <p:cNvSpPr txBox="1"/>
          <p:nvPr/>
        </p:nvSpPr>
        <p:spPr>
          <a:xfrm>
            <a:off x="598142" y="679539"/>
            <a:ext cx="351183" cy="2428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400" b="1" kern="100" dirty="0"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(A)</a:t>
            </a:r>
            <a:endParaRPr lang="zh-TW" altLang="en-US" sz="1400" b="1" kern="100" dirty="0"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E856DC8-7AF9-3489-1B66-2B1CFE24FBDB}"/>
              </a:ext>
            </a:extLst>
          </p:cNvPr>
          <p:cNvSpPr txBox="1"/>
          <p:nvPr/>
        </p:nvSpPr>
        <p:spPr>
          <a:xfrm>
            <a:off x="4589418" y="3927"/>
            <a:ext cx="230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S3</a:t>
            </a:r>
          </a:p>
        </p:txBody>
      </p:sp>
      <p:sp>
        <p:nvSpPr>
          <p:cNvPr id="5" name="文字方塊 2">
            <a:extLst>
              <a:ext uri="{FF2B5EF4-FFF2-40B4-BE49-F238E27FC236}">
                <a16:creationId xmlns:a16="http://schemas.microsoft.com/office/drawing/2014/main" id="{C2EA4FF8-8502-C9FA-7CC9-8E825389AD62}"/>
              </a:ext>
            </a:extLst>
          </p:cNvPr>
          <p:cNvSpPr txBox="1"/>
          <p:nvPr/>
        </p:nvSpPr>
        <p:spPr>
          <a:xfrm>
            <a:off x="626717" y="2327364"/>
            <a:ext cx="308097" cy="2428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400" b="1" kern="100" dirty="0"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(B)</a:t>
            </a:r>
            <a:endParaRPr lang="zh-TW" altLang="en-US" sz="1400" b="1" kern="100" dirty="0"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CD15974-7078-E5D3-DF2B-AEABD0ADA211}"/>
              </a:ext>
            </a:extLst>
          </p:cNvPr>
          <p:cNvSpPr txBox="1"/>
          <p:nvPr/>
        </p:nvSpPr>
        <p:spPr>
          <a:xfrm>
            <a:off x="184105" y="8176928"/>
            <a:ext cx="6524739" cy="1273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Supplementary Fig. S3. Accumulation of indole-3-acetic acid (IAA) and change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in IAA signaling-related  gene expression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in </a:t>
            </a:r>
            <a:r>
              <a:rPr lang="en-US" sz="1000" b="1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35S:PmDAM6-GR</a:t>
            </a:r>
            <a:r>
              <a:rPr lang="en-US" sz="1000" b="1" i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transgenic apple leaves treated with DEX</a:t>
            </a:r>
          </a:p>
          <a:p>
            <a:pPr algn="just"/>
            <a:endParaRPr 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just"/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IAA accumulation at 0, 8, 16, and 24 h in control and DEX-treated WT and </a:t>
            </a:r>
            <a:r>
              <a:rPr lang="en-US" altLang="zh-TW" sz="1000" i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35S:PmDAM6-GR 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transgenic apple leaves.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Data are presented as the mean ± standard error (n = 3). </a:t>
            </a:r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</a:t>
            </a:r>
            <a:r>
              <a:rPr lang="zh-TW" altLang="en-US" sz="1000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Expression of auxin-responsive protein-encoding genes (MD04G1225100, MD12G1241800, MD02G1057200, and MD09G1202300) at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0,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8, and 16 h after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35S:PmDAM6-GR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transgenic apple leaves were treated with DEX (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control levels are also provided)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. Data are presented as the mean ± standard error (n = 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3). </a:t>
            </a:r>
            <a:r>
              <a:rPr kumimoji="0" lang="en-US" altLang="zh-TW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</a:t>
            </a:r>
            <a:r>
              <a:rPr lang="zh-TW" altLang="en-US" sz="1000" kern="1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Expression of </a:t>
            </a:r>
            <a:r>
              <a:rPr lang="en-US" altLang="zh-TW" sz="1000" i="1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AUXIN RESPONSE FACTOR 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(</a:t>
            </a:r>
            <a:r>
              <a:rPr lang="en-US" altLang="zh-TW" sz="1000" i="1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ARF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)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genes (</a:t>
            </a:r>
            <a:r>
              <a:rPr kumimoji="0" lang="en-US" altLang="zh-TW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MD00G1103900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and MD10G1192900) at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0,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8, and 16 h after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35S:PmDAM6-GR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transgenic apple leaves were treated with DEX (control levels are also provided). Data are presented as the mean ± standard error (n = 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3). </a:t>
            </a:r>
            <a:endParaRPr lang="zh-TW" alt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2">
            <a:extLst>
              <a:ext uri="{FF2B5EF4-FFF2-40B4-BE49-F238E27FC236}">
                <a16:creationId xmlns:a16="http://schemas.microsoft.com/office/drawing/2014/main" id="{5A95974F-B841-9043-1003-57D621834D3F}"/>
              </a:ext>
            </a:extLst>
          </p:cNvPr>
          <p:cNvSpPr txBox="1"/>
          <p:nvPr/>
        </p:nvSpPr>
        <p:spPr>
          <a:xfrm>
            <a:off x="640785" y="6248147"/>
            <a:ext cx="314989" cy="2428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400" b="1" kern="100" dirty="0"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(C)</a:t>
            </a:r>
            <a:endParaRPr lang="zh-TW" altLang="en-US" sz="1400" b="1" kern="100" dirty="0"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DE19AD0-7B93-51E3-A568-BB8D00F38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65" y="455207"/>
            <a:ext cx="5407621" cy="77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6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60B1FFA2-8D10-678B-E89D-1D56EA3F7EA8}"/>
              </a:ext>
            </a:extLst>
          </p:cNvPr>
          <p:cNvGrpSpPr/>
          <p:nvPr/>
        </p:nvGrpSpPr>
        <p:grpSpPr>
          <a:xfrm>
            <a:off x="2873372" y="1442668"/>
            <a:ext cx="1919931" cy="3415767"/>
            <a:chOff x="2873372" y="1442668"/>
            <a:chExt cx="1919931" cy="3415767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A0A060A3-2E39-75B3-85C2-790B1B6652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3866" r="28203"/>
            <a:stretch/>
          </p:blipFill>
          <p:spPr>
            <a:xfrm>
              <a:off x="3838383" y="1443276"/>
              <a:ext cx="177209" cy="3304335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9B543F99-0E2C-DAB6-C4F4-83D0978E83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101" r="48220" b="9941"/>
            <a:stretch/>
          </p:blipFill>
          <p:spPr>
            <a:xfrm>
              <a:off x="2978537" y="1442668"/>
              <a:ext cx="859846" cy="3078073"/>
            </a:xfrm>
            <a:prstGeom prst="rect">
              <a:avLst/>
            </a:prstGeom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AADE9BA0-C78A-83AD-6158-447BDA514D82}"/>
                </a:ext>
              </a:extLst>
            </p:cNvPr>
            <p:cNvSpPr txBox="1"/>
            <p:nvPr/>
          </p:nvSpPr>
          <p:spPr>
            <a:xfrm rot="18841109">
              <a:off x="2770617" y="4513205"/>
              <a:ext cx="443020" cy="237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900" b="1"/>
                <a:t>TG1</a:t>
              </a:r>
              <a:endParaRPr lang="zh-TW" altLang="en-US" sz="900" b="1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15C2A2AE-A37C-709F-F0BC-C0F3891A3A5B}"/>
                </a:ext>
              </a:extLst>
            </p:cNvPr>
            <p:cNvSpPr txBox="1"/>
            <p:nvPr/>
          </p:nvSpPr>
          <p:spPr>
            <a:xfrm rot="18818430">
              <a:off x="2921725" y="4518170"/>
              <a:ext cx="443020" cy="237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900" b="1"/>
                <a:t>TG2</a:t>
              </a:r>
              <a:endParaRPr lang="zh-TW" altLang="en-US" sz="900" b="1"/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9692E516-0BD3-4846-8BA1-2D04273C73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6658" b="60987"/>
            <a:stretch/>
          </p:blipFill>
          <p:spPr>
            <a:xfrm>
              <a:off x="4253562" y="1442669"/>
              <a:ext cx="539741" cy="1097332"/>
            </a:xfrm>
            <a:prstGeom prst="rect">
              <a:avLst/>
            </a:prstGeom>
          </p:spPr>
        </p:pic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167946C-6BBD-11B0-7BC2-E9883F21BB08}"/>
              </a:ext>
            </a:extLst>
          </p:cNvPr>
          <p:cNvSpPr txBox="1"/>
          <p:nvPr/>
        </p:nvSpPr>
        <p:spPr>
          <a:xfrm>
            <a:off x="2640067" y="1282473"/>
            <a:ext cx="625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(B)</a:t>
            </a:r>
          </a:p>
        </p:txBody>
      </p:sp>
      <p:sp>
        <p:nvSpPr>
          <p:cNvPr id="12" name="文字方塊 6">
            <a:extLst>
              <a:ext uri="{FF2B5EF4-FFF2-40B4-BE49-F238E27FC236}">
                <a16:creationId xmlns:a16="http://schemas.microsoft.com/office/drawing/2014/main" id="{8A84A295-68CB-0F6C-F5E2-00D619ED7373}"/>
              </a:ext>
            </a:extLst>
          </p:cNvPr>
          <p:cNvSpPr txBox="1"/>
          <p:nvPr/>
        </p:nvSpPr>
        <p:spPr>
          <a:xfrm>
            <a:off x="135968" y="4948105"/>
            <a:ext cx="6190965" cy="22964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Fig. S4.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Expression of genes related to ethylene biosynthesis</a:t>
            </a:r>
            <a:r>
              <a:rPr lang="zh-TW" alt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signaling in </a:t>
            </a:r>
            <a:r>
              <a:rPr lang="en-US" sz="1000" b="1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35S:PpeDAM6</a:t>
            </a:r>
            <a:r>
              <a:rPr lang="en-US" sz="1000" b="1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European plum leaves (relative</a:t>
            </a:r>
            <a:r>
              <a:rPr lang="en-US" altLang="ja-JP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to control levels)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en-US" sz="1000" b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Lloret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et al., 2021) </a:t>
            </a:r>
          </a:p>
          <a:p>
            <a:pPr algn="just"/>
            <a:endParaRPr 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 of ethylene biosynthesis-related genes in </a:t>
            </a:r>
            <a:r>
              <a:rPr lang="en-US" altLang="zh-TW" sz="1000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35S:PpeDAM6</a:t>
            </a:r>
            <a:r>
              <a:rPr lang="en-US" altLang="zh-TW" sz="1000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European plum leaves (</a:t>
            </a:r>
            <a:r>
              <a:rPr lang="en-US" altLang="zh-TW" sz="1000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Lloret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et al., 2021). </a:t>
            </a:r>
            <a:r>
              <a:rPr kumimoji="0" lang="en-US" altLang="zh-TW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kumimoji="0" lang="zh-TW" altLang="en-US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Expression of ethylene 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signaling-related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genes in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35S:PpeDAM6</a:t>
            </a:r>
            <a:r>
              <a:rPr kumimoji="0" lang="en-US" altLang="zh-TW" sz="10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plum leaves. TG1 and TG2 represent two </a:t>
            </a:r>
            <a:r>
              <a:rPr kumimoji="0" lang="en-US" altLang="zh-TW" sz="10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35S:PpeDAM6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European plum transgenic lines. The heat map presents </a:t>
            </a:r>
            <a:r>
              <a:rPr kumimoji="0" lang="en-US" altLang="zh-TW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log</a:t>
            </a:r>
            <a:r>
              <a:rPr kumimoji="0" lang="en-US" altLang="zh-TW" sz="1000" b="0" i="0" u="none" strike="noStrike" kern="1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(fold</a:t>
            </a:r>
            <a:r>
              <a:rPr lang="en-US" altLang="zh-TW" sz="1000" kern="1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-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change) values (expression levels in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35S:PpeDAM6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transgenic European plum/wild-type leaves; n = 3).</a:t>
            </a:r>
            <a:endParaRPr lang="zh-TW" altLang="en-US" sz="1000" b="1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A978302-8E7B-A476-C68F-EEC2FB536CF5}"/>
              </a:ext>
            </a:extLst>
          </p:cNvPr>
          <p:cNvSpPr txBox="1"/>
          <p:nvPr/>
        </p:nvSpPr>
        <p:spPr>
          <a:xfrm>
            <a:off x="4624251" y="3927"/>
            <a:ext cx="2267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S4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3FA6E98-4D25-3E33-2121-E3C30F35BC45}"/>
              </a:ext>
            </a:extLst>
          </p:cNvPr>
          <p:cNvGrpSpPr/>
          <p:nvPr/>
        </p:nvGrpSpPr>
        <p:grpSpPr>
          <a:xfrm>
            <a:off x="169370" y="1320573"/>
            <a:ext cx="2057789" cy="2814155"/>
            <a:chOff x="169370" y="1320573"/>
            <a:chExt cx="2057789" cy="2814155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76218E3B-12E4-645B-D093-70D9BDB817E7}"/>
                </a:ext>
              </a:extLst>
            </p:cNvPr>
            <p:cNvGrpSpPr/>
            <p:nvPr/>
          </p:nvGrpSpPr>
          <p:grpSpPr>
            <a:xfrm>
              <a:off x="495742" y="1446658"/>
              <a:ext cx="1021045" cy="2688070"/>
              <a:chOff x="523698" y="537686"/>
              <a:chExt cx="1021045" cy="2688070"/>
            </a:xfrm>
          </p:grpSpPr>
          <p:pic>
            <p:nvPicPr>
              <p:cNvPr id="8" name="圖片 7">
                <a:extLst>
                  <a:ext uri="{FF2B5EF4-FFF2-40B4-BE49-F238E27FC236}">
                    <a16:creationId xmlns:a16="http://schemas.microsoft.com/office/drawing/2014/main" id="{29C76CD5-C950-B6E2-84EF-1153C2C769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52056" b="6571"/>
              <a:stretch/>
            </p:blipFill>
            <p:spPr>
              <a:xfrm>
                <a:off x="523698" y="537686"/>
                <a:ext cx="1021045" cy="2362994"/>
              </a:xfrm>
              <a:prstGeom prst="rect">
                <a:avLst/>
              </a:prstGeom>
            </p:spPr>
          </p:pic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9F6E02F8-EC28-EE5F-F87B-2EAE3FBF85CB}"/>
                  </a:ext>
                </a:extLst>
              </p:cNvPr>
              <p:cNvSpPr txBox="1"/>
              <p:nvPr/>
            </p:nvSpPr>
            <p:spPr>
              <a:xfrm rot="18841109">
                <a:off x="439103" y="2880526"/>
                <a:ext cx="443020" cy="2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900" b="1"/>
                  <a:t>TG1</a:t>
                </a:r>
                <a:endParaRPr lang="zh-TW" altLang="en-US" sz="900" b="1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7898D5EF-B681-7483-8C45-BED6C6648171}"/>
                  </a:ext>
                </a:extLst>
              </p:cNvPr>
              <p:cNvSpPr txBox="1"/>
              <p:nvPr/>
            </p:nvSpPr>
            <p:spPr>
              <a:xfrm rot="18818430">
                <a:off x="590211" y="2885491"/>
                <a:ext cx="443020" cy="2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900" b="1"/>
                  <a:t>TG2</a:t>
                </a:r>
                <a:endParaRPr lang="zh-TW" altLang="en-US" sz="900" b="1"/>
              </a:p>
            </p:txBody>
          </p:sp>
        </p:grp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D2FEA2DD-9BD3-41C8-FC24-9DD9819499A1}"/>
                </a:ext>
              </a:extLst>
            </p:cNvPr>
            <p:cNvSpPr txBox="1"/>
            <p:nvPr/>
          </p:nvSpPr>
          <p:spPr>
            <a:xfrm>
              <a:off x="169370" y="1320573"/>
              <a:ext cx="6256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/>
                <a:t>(A)</a:t>
              </a: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90DEA5B-4853-4770-44E5-68373CDEA2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5082" r="1" b="6571"/>
            <a:stretch/>
          </p:blipFill>
          <p:spPr>
            <a:xfrm>
              <a:off x="1483522" y="1433144"/>
              <a:ext cx="743637" cy="2362994"/>
            </a:xfrm>
            <a:prstGeom prst="rect">
              <a:avLst/>
            </a:prstGeom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19FA7C9-7339-97BD-210C-7BF0B3B5EDBA}"/>
                </a:ext>
              </a:extLst>
            </p:cNvPr>
            <p:cNvSpPr/>
            <p:nvPr/>
          </p:nvSpPr>
          <p:spPr>
            <a:xfrm>
              <a:off x="1445419" y="1533525"/>
              <a:ext cx="45719" cy="179546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1586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E6FD91A9-890D-82D0-950B-475EF55169EF}"/>
              </a:ext>
            </a:extLst>
          </p:cNvPr>
          <p:cNvSpPr txBox="1"/>
          <p:nvPr/>
        </p:nvSpPr>
        <p:spPr>
          <a:xfrm>
            <a:off x="4572000" y="3927"/>
            <a:ext cx="231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/>
              <a:t>Supplementary Fig. S</a:t>
            </a:r>
            <a:r>
              <a:rPr lang="en-US" altLang="ja-JP" dirty="0"/>
              <a:t>5</a:t>
            </a:r>
            <a:endParaRPr lang="en-US" dirty="0"/>
          </a:p>
        </p:txBody>
      </p:sp>
      <p:sp>
        <p:nvSpPr>
          <p:cNvPr id="22" name="文字方塊 6">
            <a:extLst>
              <a:ext uri="{FF2B5EF4-FFF2-40B4-BE49-F238E27FC236}">
                <a16:creationId xmlns:a16="http://schemas.microsoft.com/office/drawing/2014/main" id="{D4F23F5A-3F9F-2C57-7AA8-EC67DA52A61D}"/>
              </a:ext>
            </a:extLst>
          </p:cNvPr>
          <p:cNvSpPr txBox="1"/>
          <p:nvPr/>
        </p:nvSpPr>
        <p:spPr>
          <a:xfrm>
            <a:off x="79682" y="5152978"/>
            <a:ext cx="6190965" cy="22964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Supplementary 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Fig. </a:t>
            </a:r>
            <a:r>
              <a:rPr lang="en-US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</a:t>
            </a:r>
            <a:r>
              <a:rPr lang="en-US" altLang="ja-JP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5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lang="en-US" altLang="ja-JP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hanges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in ethylene</a:t>
            </a:r>
            <a:r>
              <a:rPr lang="zh-TW" alt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signaling-related gene expression in </a:t>
            </a:r>
            <a:r>
              <a:rPr lang="en-US" sz="1000" b="1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lang="en-US" sz="1000" b="1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leaves </a:t>
            </a:r>
            <a:r>
              <a:rPr lang="en-US" altLang="ja-JP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treated with DEX</a:t>
            </a:r>
          </a:p>
          <a:p>
            <a:pPr algn="just"/>
            <a:endParaRPr 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Expression of ethylene biosynthesis-related genes at 8 and 16 h after </a:t>
            </a:r>
            <a:r>
              <a:rPr lang="en-US" altLang="zh-TW" sz="1000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lang="en-US" altLang="zh-TW" sz="1000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leaves were treated with DEX.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 heat map presents </a:t>
            </a:r>
            <a:r>
              <a:rPr kumimoji="0" lang="en-US" altLang="zh-TW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log</a:t>
            </a:r>
            <a:r>
              <a:rPr kumimoji="0" lang="en-US" altLang="zh-TW" sz="1000" b="0" i="0" u="none" strike="noStrike" kern="1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(fold-change) values (expression levels in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kumimoji="0" lang="en-US" altLang="zh-TW" sz="10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apple/control leaves; n = 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3). </a:t>
            </a:r>
            <a:r>
              <a:rPr kumimoji="0" lang="en-US" altLang="zh-TW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C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hanges in ethylene signaling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-related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gene expression at 0, 8, and 16 h after the leaves of two </a:t>
            </a:r>
            <a:r>
              <a:rPr kumimoji="0" lang="en-US" altLang="zh-TW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35S:PmDAM6-GR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transgenic apple lines (GR21 and GR22) were treated 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with DEX (as determined by </a:t>
            </a:r>
            <a:r>
              <a:rPr lang="en-US" altLang="zh-TW" sz="1000" dirty="0" err="1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qRT</a:t>
            </a:r>
            <a:r>
              <a:rPr lang="en-US" altLang="zh-TW" sz="100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-PCR)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.</a:t>
            </a:r>
            <a:endParaRPr lang="zh-TW" altLang="en-US" sz="1000" b="1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C98A2B1-E4C2-CDD6-635F-B4682CC29F94}"/>
              </a:ext>
            </a:extLst>
          </p:cNvPr>
          <p:cNvSpPr txBox="1"/>
          <p:nvPr/>
        </p:nvSpPr>
        <p:spPr>
          <a:xfrm>
            <a:off x="189700" y="383147"/>
            <a:ext cx="625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(A)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5C6D841-9D88-72A5-FF1A-17A09BBEB121}"/>
              </a:ext>
            </a:extLst>
          </p:cNvPr>
          <p:cNvSpPr txBox="1"/>
          <p:nvPr/>
        </p:nvSpPr>
        <p:spPr>
          <a:xfrm>
            <a:off x="2423737" y="376728"/>
            <a:ext cx="625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(B)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FCADF8D6-4D01-0FF9-0A51-E84298CA1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536"/>
          <a:stretch/>
        </p:blipFill>
        <p:spPr>
          <a:xfrm>
            <a:off x="371713" y="230011"/>
            <a:ext cx="2165748" cy="506621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92B8F52-85FE-249C-A272-B12A136A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461" y="373259"/>
            <a:ext cx="2280102" cy="50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6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55ABB671-1A66-CD60-7515-C33402BABD20}"/>
              </a:ext>
            </a:extLst>
          </p:cNvPr>
          <p:cNvSpPr txBox="1"/>
          <p:nvPr/>
        </p:nvSpPr>
        <p:spPr>
          <a:xfrm>
            <a:off x="168073" y="2422267"/>
            <a:ext cx="606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(B)</a:t>
            </a:r>
            <a:endParaRPr lang="zh-TW" altLang="en-US" sz="1400" b="1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D41F42B-5282-E4E9-5344-82628B3441CA}"/>
              </a:ext>
            </a:extLst>
          </p:cNvPr>
          <p:cNvSpPr txBox="1"/>
          <p:nvPr/>
        </p:nvSpPr>
        <p:spPr>
          <a:xfrm>
            <a:off x="161405" y="225663"/>
            <a:ext cx="606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(A)</a:t>
            </a:r>
            <a:endParaRPr lang="zh-TW" altLang="en-US" sz="1400" b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4062A6C3-5AE9-7681-E11B-EDD36208D648}"/>
              </a:ext>
            </a:extLst>
          </p:cNvPr>
          <p:cNvSpPr txBox="1"/>
          <p:nvPr/>
        </p:nvSpPr>
        <p:spPr>
          <a:xfrm>
            <a:off x="168073" y="4466816"/>
            <a:ext cx="606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(C)</a:t>
            </a:r>
            <a:endParaRPr lang="zh-TW" altLang="en-US" sz="1400" b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899C62D-DFE1-BC34-6482-BB79514A3C2A}"/>
              </a:ext>
            </a:extLst>
          </p:cNvPr>
          <p:cNvSpPr txBox="1"/>
          <p:nvPr/>
        </p:nvSpPr>
        <p:spPr>
          <a:xfrm>
            <a:off x="161405" y="7694567"/>
            <a:ext cx="606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/>
              <a:t>(D)</a:t>
            </a:r>
            <a:endParaRPr lang="zh-TW" altLang="en-US" sz="1400" b="1" dirty="0"/>
          </a:p>
        </p:txBody>
      </p:sp>
      <p:sp>
        <p:nvSpPr>
          <p:cNvPr id="3" name="文字方塊 12">
            <a:extLst>
              <a:ext uri="{FF2B5EF4-FFF2-40B4-BE49-F238E27FC236}">
                <a16:creationId xmlns:a16="http://schemas.microsoft.com/office/drawing/2014/main" id="{CE7D2ED2-24A8-B6B5-EDB6-97BEAFFE2577}"/>
              </a:ext>
            </a:extLst>
          </p:cNvPr>
          <p:cNvSpPr txBox="1"/>
          <p:nvPr/>
        </p:nvSpPr>
        <p:spPr>
          <a:xfrm>
            <a:off x="4589418" y="3927"/>
            <a:ext cx="230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</a:t>
            </a:r>
            <a:r>
              <a:rPr lang="en-US" altLang="ja-JP" dirty="0"/>
              <a:t>6</a:t>
            </a:r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5F0DFE4-7719-8A8C-B5C9-68023C5936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174"/>
          <a:stretch/>
        </p:blipFill>
        <p:spPr>
          <a:xfrm>
            <a:off x="251460" y="426539"/>
            <a:ext cx="6606540" cy="902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6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6">
            <a:extLst>
              <a:ext uri="{FF2B5EF4-FFF2-40B4-BE49-F238E27FC236}">
                <a16:creationId xmlns:a16="http://schemas.microsoft.com/office/drawing/2014/main" id="{DE1CF5BD-FD6B-1083-D389-1B121F520A0A}"/>
              </a:ext>
            </a:extLst>
          </p:cNvPr>
          <p:cNvSpPr txBox="1"/>
          <p:nvPr/>
        </p:nvSpPr>
        <p:spPr>
          <a:xfrm>
            <a:off x="80703" y="661264"/>
            <a:ext cx="6696594" cy="958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ja-JP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Supplementary 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Fig. </a:t>
            </a:r>
            <a:r>
              <a:rPr lang="en-US" altLang="ja-JP" sz="1000" b="1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</a:t>
            </a:r>
            <a:r>
              <a:rPr lang="en-US" sz="1000" b="1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6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altLang="ja-JP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Effects of a DEX treatment in summer on the phenotype 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of </a:t>
            </a:r>
            <a:r>
              <a:rPr lang="en-US" sz="1000" b="1" i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35S:PmDAM6-GR 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transgenic apple leaves</a:t>
            </a:r>
            <a:endParaRPr lang="en-US" altLang="zh-TW" sz="1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endParaRPr lang="en-US" sz="10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Appearance of control and DEX-treated leaves of WT and two </a:t>
            </a:r>
            <a:r>
              <a:rPr lang="en-US" altLang="zh-TW" sz="1000" i="1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35S:PmDAM6-GR 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transgenic lines (GR21 and GR22). </a:t>
            </a:r>
            <a:r>
              <a:rPr lang="en-US" altLang="zh-TW" sz="1000" dirty="0">
                <a:solidFill>
                  <a:srgbClr val="FF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Scale bar = 1 cm. 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Total chlorophyll content of control and DEX-treated leaves of WT and two transgenic lines (GR21 and GR22). 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lang="en-US" altLang="zh-TW" sz="10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lang="en-US" altLang="zh-TW" sz="1000" b="1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Expression of genes related to ethylene biosynthesis and signaling in WT leaves as well as </a:t>
            </a:r>
            <a:r>
              <a:rPr lang="en-US" altLang="zh-TW" sz="1000" dirty="0" err="1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GR21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en-US" altLang="zh-TW" sz="1000" dirty="0" err="1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GR22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leaves at 24 h after the DEX treatment (as determined by </a:t>
            </a:r>
            <a:r>
              <a:rPr lang="en-US" altLang="zh-TW" sz="1000" dirty="0" err="1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qRT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-PCR).</a:t>
            </a:r>
            <a:endParaRPr lang="zh-TW" sz="1000" kern="1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50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文字方塊 6">
            <a:extLst>
              <a:ext uri="{FF2B5EF4-FFF2-40B4-BE49-F238E27FC236}">
                <a16:creationId xmlns:a16="http://schemas.microsoft.com/office/drawing/2014/main" id="{77D7DF5C-E922-8A35-96CE-677DD1CF979E}"/>
              </a:ext>
            </a:extLst>
          </p:cNvPr>
          <p:cNvSpPr txBox="1"/>
          <p:nvPr/>
        </p:nvSpPr>
        <p:spPr>
          <a:xfrm>
            <a:off x="137172" y="7534351"/>
            <a:ext cx="6190965" cy="12477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Fig. </a:t>
            </a:r>
            <a:r>
              <a:rPr lang="en-US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</a:t>
            </a:r>
            <a:r>
              <a:rPr lang="en-US" altLang="ja-JP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7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lang="en-US" altLang="ja-JP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hanges in the expression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of genes related to </a:t>
            </a:r>
            <a:r>
              <a:rPr lang="en-US" sz="1000" b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jasmonic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acid (JA) biosynthesis and signaling in </a:t>
            </a:r>
            <a:r>
              <a:rPr lang="en-US" sz="1000" b="1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lang="en-US" sz="1000" b="1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leaves </a:t>
            </a:r>
            <a:r>
              <a:rPr lang="en-US" altLang="ja-JP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treated with DEX</a:t>
            </a:r>
          </a:p>
          <a:p>
            <a:pPr algn="just"/>
            <a:endParaRPr lang="en-US" sz="1000" b="1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lang="en-US" altLang="zh-TW" sz="1000" b="1" kern="100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lang="en-US" altLang="zh-TW" sz="1000" b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 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Expression of genes related to JA biosynthesis and signaling at 8 and 16 h after </a:t>
            </a:r>
            <a:r>
              <a:rPr lang="en-US" altLang="zh-TW" sz="1000" i="1" kern="100" dirty="0" err="1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lang="en-US" altLang="zh-TW" sz="1000" i="1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1000" kern="100" dirty="0"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leaves were treated with DEX.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The heat map presents the </a:t>
            </a:r>
            <a:r>
              <a:rPr kumimoji="0" lang="en-US" altLang="zh-TW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log</a:t>
            </a:r>
            <a:r>
              <a:rPr kumimoji="0" lang="en-US" altLang="zh-TW" sz="1000" b="0" i="0" u="none" strike="noStrike" kern="1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(fold-change) values (expression levels in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kumimoji="0" lang="en-US" altLang="zh-TW" sz="10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apple/control leaves; n = 2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3). </a:t>
            </a:r>
            <a:r>
              <a:rPr kumimoji="0" lang="en-US" altLang="zh-TW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kumimoji="0" lang="zh-TW" altLang="en-US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Determination of JA and </a:t>
            </a:r>
            <a:r>
              <a:rPr kumimoji="0" lang="en-US" altLang="zh-TW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jasmonoyl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-isoleucine (JA-Ile) levels in </a:t>
            </a:r>
            <a:r>
              <a:rPr kumimoji="0" lang="en-US" altLang="zh-TW" sz="1000" b="0" i="1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35S:PmDAM6-GR</a:t>
            </a:r>
            <a:r>
              <a:rPr kumimoji="0" lang="en-US" altLang="zh-TW" sz="10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transgenic apple and WT leaves after the treatment. Data are presented as the mean ± standard error (n = 3). </a:t>
            </a:r>
            <a:endParaRPr lang="en-US" sz="1000" kern="100" dirty="0"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endParaRPr lang="zh-TW" altLang="en-US" sz="675" b="1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5429CB00-5588-8AA0-51A7-075A7AC5B7B5}"/>
              </a:ext>
            </a:extLst>
          </p:cNvPr>
          <p:cNvSpPr txBox="1"/>
          <p:nvPr/>
        </p:nvSpPr>
        <p:spPr>
          <a:xfrm>
            <a:off x="4546836" y="3927"/>
            <a:ext cx="234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</a:t>
            </a:r>
            <a:r>
              <a:rPr lang="en-US" altLang="ja-JP" dirty="0"/>
              <a:t>7</a:t>
            </a:r>
            <a:endParaRPr 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B375C11-D747-1FB7-31AD-2DACA340CEA3}"/>
              </a:ext>
            </a:extLst>
          </p:cNvPr>
          <p:cNvGrpSpPr/>
          <p:nvPr/>
        </p:nvGrpSpPr>
        <p:grpSpPr>
          <a:xfrm>
            <a:off x="49848" y="0"/>
            <a:ext cx="8578620" cy="7345495"/>
            <a:chOff x="49848" y="0"/>
            <a:chExt cx="8578620" cy="7345495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F31CEEB-FDF0-C1F8-0914-93808678DD34}"/>
                </a:ext>
              </a:extLst>
            </p:cNvPr>
            <p:cNvSpPr/>
            <p:nvPr/>
          </p:nvSpPr>
          <p:spPr>
            <a:xfrm>
              <a:off x="814031" y="1333495"/>
              <a:ext cx="112897" cy="601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B85AF311-012A-CD8B-6D4A-40FF0D60BE45}"/>
                </a:ext>
              </a:extLst>
            </p:cNvPr>
            <p:cNvSpPr txBox="1"/>
            <p:nvPr/>
          </p:nvSpPr>
          <p:spPr>
            <a:xfrm rot="19134691">
              <a:off x="49848" y="5537700"/>
              <a:ext cx="88896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600" b="1">
                  <a:latin typeface="Arial" panose="020B0604020202020204" pitchFamily="34" charset="0"/>
                  <a:cs typeface="Arial" panose="020B0604020202020204" pitchFamily="34" charset="0"/>
                </a:rPr>
                <a:t>8h</a:t>
              </a:r>
              <a:endParaRPr lang="zh-TW" altLang="en-US" sz="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F49BB5D3-544A-CE86-85BB-1B8D3BCCD180}"/>
                </a:ext>
              </a:extLst>
            </p:cNvPr>
            <p:cNvSpPr txBox="1"/>
            <p:nvPr/>
          </p:nvSpPr>
          <p:spPr>
            <a:xfrm rot="19134691">
              <a:off x="149662" y="5532913"/>
              <a:ext cx="88896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600" b="1">
                  <a:latin typeface="Arial" panose="020B0604020202020204" pitchFamily="34" charset="0"/>
                  <a:cs typeface="Arial" panose="020B0604020202020204" pitchFamily="34" charset="0"/>
                </a:rPr>
                <a:t>16h</a:t>
              </a:r>
              <a:endParaRPr lang="zh-TW" altLang="en-US" sz="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0E372F63-38CD-8122-548E-2B09381F5783}"/>
                </a:ext>
              </a:extLst>
            </p:cNvPr>
            <p:cNvGrpSpPr/>
            <p:nvPr/>
          </p:nvGrpSpPr>
          <p:grpSpPr>
            <a:xfrm>
              <a:off x="203218" y="0"/>
              <a:ext cx="8425250" cy="6670679"/>
              <a:chOff x="461559" y="899447"/>
              <a:chExt cx="8425250" cy="6670679"/>
            </a:xfrm>
          </p:grpSpPr>
          <p:grpSp>
            <p:nvGrpSpPr>
              <p:cNvPr id="105" name="群組 104">
                <a:extLst>
                  <a:ext uri="{FF2B5EF4-FFF2-40B4-BE49-F238E27FC236}">
                    <a16:creationId xmlns:a16="http://schemas.microsoft.com/office/drawing/2014/main" id="{9695C40C-2394-A5FF-FA60-2632014AA219}"/>
                  </a:ext>
                </a:extLst>
              </p:cNvPr>
              <p:cNvGrpSpPr/>
              <p:nvPr/>
            </p:nvGrpSpPr>
            <p:grpSpPr>
              <a:xfrm>
                <a:off x="461559" y="899447"/>
                <a:ext cx="8425250" cy="6670679"/>
                <a:chOff x="461559" y="899447"/>
                <a:chExt cx="8425250" cy="6670679"/>
              </a:xfrm>
            </p:grpSpPr>
            <p:grpSp>
              <p:nvGrpSpPr>
                <p:cNvPr id="102" name="群組 101">
                  <a:extLst>
                    <a:ext uri="{FF2B5EF4-FFF2-40B4-BE49-F238E27FC236}">
                      <a16:creationId xmlns:a16="http://schemas.microsoft.com/office/drawing/2014/main" id="{1A166ABE-91E4-5E1C-ECC8-5C9789EC63EE}"/>
                    </a:ext>
                  </a:extLst>
                </p:cNvPr>
                <p:cNvGrpSpPr/>
                <p:nvPr/>
              </p:nvGrpSpPr>
              <p:grpSpPr>
                <a:xfrm>
                  <a:off x="461559" y="1200745"/>
                  <a:ext cx="8425250" cy="6369381"/>
                  <a:chOff x="461559" y="1200745"/>
                  <a:chExt cx="8425250" cy="6369381"/>
                </a:xfrm>
              </p:grpSpPr>
              <p:grpSp>
                <p:nvGrpSpPr>
                  <p:cNvPr id="3" name="群組 2">
                    <a:extLst>
                      <a:ext uri="{FF2B5EF4-FFF2-40B4-BE49-F238E27FC236}">
                        <a16:creationId xmlns:a16="http://schemas.microsoft.com/office/drawing/2014/main" id="{BA1B4105-BCA4-3700-8E16-DC2E3A7A29C3}"/>
                      </a:ext>
                    </a:extLst>
                  </p:cNvPr>
                  <p:cNvGrpSpPr/>
                  <p:nvPr/>
                </p:nvGrpSpPr>
                <p:grpSpPr>
                  <a:xfrm>
                    <a:off x="930518" y="1295568"/>
                    <a:ext cx="7956291" cy="6274558"/>
                    <a:chOff x="2053183" y="2807573"/>
                    <a:chExt cx="4506655" cy="3425190"/>
                  </a:xfrm>
                </p:grpSpPr>
                <p:grpSp>
                  <p:nvGrpSpPr>
                    <p:cNvPr id="21" name="群組 20">
                      <a:extLst>
                        <a:ext uri="{FF2B5EF4-FFF2-40B4-BE49-F238E27FC236}">
                          <a16:creationId xmlns:a16="http://schemas.microsoft.com/office/drawing/2014/main" id="{CFD57289-9A36-481C-9062-8A2F837E9FD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483908" y="2869905"/>
                      <a:ext cx="4075930" cy="2643889"/>
                      <a:chOff x="-1945956" y="8398531"/>
                      <a:chExt cx="10668588" cy="7551447"/>
                    </a:xfrm>
                  </p:grpSpPr>
                  <p:sp>
                    <p:nvSpPr>
                      <p:cNvPr id="22" name="文字方塊 21">
                        <a:extLst>
                          <a:ext uri="{FF2B5EF4-FFF2-40B4-BE49-F238E27FC236}">
                            <a16:creationId xmlns:a16="http://schemas.microsoft.com/office/drawing/2014/main" id="{559B18A1-053A-40A0-B79A-A181AC1818E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94089" y="8819595"/>
                        <a:ext cx="10598730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LOX2S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3" name="文字方塊 22">
                        <a:extLst>
                          <a:ext uri="{FF2B5EF4-FFF2-40B4-BE49-F238E27FC236}">
                            <a16:creationId xmlns:a16="http://schemas.microsoft.com/office/drawing/2014/main" id="{ADA35DB4-F8F3-4DDF-B192-F34683779A6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88569" y="9897374"/>
                        <a:ext cx="10598726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AOS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4" name="文字方塊 23">
                        <a:extLst>
                          <a:ext uri="{FF2B5EF4-FFF2-40B4-BE49-F238E27FC236}">
                            <a16:creationId xmlns:a16="http://schemas.microsoft.com/office/drawing/2014/main" id="{C5BC8C0A-1ADD-42A5-85A3-D28EE9D0377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80183" y="10490419"/>
                        <a:ext cx="10598728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AOC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5" name="文字方塊 24">
                        <a:extLst>
                          <a:ext uri="{FF2B5EF4-FFF2-40B4-BE49-F238E27FC236}">
                            <a16:creationId xmlns:a16="http://schemas.microsoft.com/office/drawing/2014/main" id="{8EA420BD-9F56-4F25-98D0-B2C86017F40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76096" y="11758455"/>
                        <a:ext cx="10598728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OPR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6" name="文字方塊 25">
                        <a:extLst>
                          <a:ext uri="{FF2B5EF4-FFF2-40B4-BE49-F238E27FC236}">
                            <a16:creationId xmlns:a16="http://schemas.microsoft.com/office/drawing/2014/main" id="{5F4F61C6-E4CB-4FCF-9E5E-1812725C7E7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93217" y="13008775"/>
                        <a:ext cx="1254559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OPCL1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7" name="文字方塊 26">
                        <a:extLst>
                          <a:ext uri="{FF2B5EF4-FFF2-40B4-BE49-F238E27FC236}">
                            <a16:creationId xmlns:a16="http://schemas.microsoft.com/office/drawing/2014/main" id="{B06EF973-B833-4ABE-B721-910F4836BCE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94089" y="13663808"/>
                        <a:ext cx="1254559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ACOX</a:t>
                        </a:r>
                      </a:p>
                    </p:txBody>
                  </p:sp>
                  <p:sp>
                    <p:nvSpPr>
                      <p:cNvPr id="28" name="文字方塊 27">
                        <a:extLst>
                          <a:ext uri="{FF2B5EF4-FFF2-40B4-BE49-F238E27FC236}">
                            <a16:creationId xmlns:a16="http://schemas.microsoft.com/office/drawing/2014/main" id="{6A3243A4-37E5-46B8-85B4-466ED2D3882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94089" y="14457279"/>
                        <a:ext cx="1254559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MFP2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29" name="文字方塊 28">
                        <a:extLst>
                          <a:ext uri="{FF2B5EF4-FFF2-40B4-BE49-F238E27FC236}">
                            <a16:creationId xmlns:a16="http://schemas.microsoft.com/office/drawing/2014/main" id="{6EE6E938-EAB9-4248-BA1C-F97A3713CE5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53083" y="15478935"/>
                        <a:ext cx="876717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JMT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30" name="文字方塊 29">
                        <a:extLst>
                          <a:ext uri="{FF2B5EF4-FFF2-40B4-BE49-F238E27FC236}">
                            <a16:creationId xmlns:a16="http://schemas.microsoft.com/office/drawing/2014/main" id="{88260E14-2937-462D-BC86-D7EC935C1ED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884891" y="15006018"/>
                        <a:ext cx="1254559" cy="38389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defTabSz="257175">
                          <a:defRPr/>
                        </a:pPr>
                        <a:r>
                          <a:rPr lang="en-US" altLang="zh-TW" sz="1000" kern="0">
                            <a:solidFill>
                              <a:prstClr val="black"/>
                            </a:solidFill>
                          </a:rPr>
                          <a:t>ACAA1</a:t>
                        </a:r>
                        <a:endParaRPr lang="zh-TW" altLang="en-US" sz="1000" kern="0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sp>
                    <p:nvSpPr>
                      <p:cNvPr id="31" name="矩形 30">
                        <a:extLst>
                          <a:ext uri="{FF2B5EF4-FFF2-40B4-BE49-F238E27FC236}">
                            <a16:creationId xmlns:a16="http://schemas.microsoft.com/office/drawing/2014/main" id="{5BCB3B5C-480F-4DC2-8D5B-4E2D988649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37733" y="8398531"/>
                        <a:ext cx="108000" cy="1451483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2" name="矩形 31">
                        <a:extLst>
                          <a:ext uri="{FF2B5EF4-FFF2-40B4-BE49-F238E27FC236}">
                            <a16:creationId xmlns:a16="http://schemas.microsoft.com/office/drawing/2014/main" id="{F6C43153-AFDA-4CE3-853A-06494F3135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45956" y="10365210"/>
                        <a:ext cx="108000" cy="673903"/>
                      </a:xfrm>
                      <a:prstGeom prst="rect">
                        <a:avLst/>
                      </a:prstGeom>
                      <a:solidFill>
                        <a:srgbClr val="9933FF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3" name="矩形 32">
                        <a:extLst>
                          <a:ext uri="{FF2B5EF4-FFF2-40B4-BE49-F238E27FC236}">
                            <a16:creationId xmlns:a16="http://schemas.microsoft.com/office/drawing/2014/main" id="{DB334618-68A7-436E-AD30-8D33506503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45950" y="11104150"/>
                        <a:ext cx="108000" cy="1866193"/>
                      </a:xfrm>
                      <a:prstGeom prst="rect">
                        <a:avLst/>
                      </a:prstGeom>
                      <a:solidFill>
                        <a:srgbClr val="7030A0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4" name="矩形 33">
                        <a:extLst>
                          <a:ext uri="{FF2B5EF4-FFF2-40B4-BE49-F238E27FC236}">
                            <a16:creationId xmlns:a16="http://schemas.microsoft.com/office/drawing/2014/main" id="{F28647EE-ACEC-45A7-80BC-78FF33E1CB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39176" y="13490202"/>
                        <a:ext cx="108000" cy="785812"/>
                      </a:xfrm>
                      <a:prstGeom prst="rect">
                        <a:avLst/>
                      </a:prstGeom>
                      <a:solidFill>
                        <a:srgbClr val="FFC000">
                          <a:lumMod val="75000"/>
                        </a:srgbClr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5" name="矩形 34">
                        <a:extLst>
                          <a:ext uri="{FF2B5EF4-FFF2-40B4-BE49-F238E27FC236}">
                            <a16:creationId xmlns:a16="http://schemas.microsoft.com/office/drawing/2014/main" id="{42ED8918-7DF8-461C-8CD5-23AB320420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28721" y="15095039"/>
                        <a:ext cx="99183" cy="392906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6" name="矩形 35">
                        <a:extLst>
                          <a:ext uri="{FF2B5EF4-FFF2-40B4-BE49-F238E27FC236}">
                            <a16:creationId xmlns:a16="http://schemas.microsoft.com/office/drawing/2014/main" id="{C36E258F-52ED-4E8C-B33E-AA5DF36CE9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26193" y="15538686"/>
                        <a:ext cx="94230" cy="411292"/>
                      </a:xfrm>
                      <a:prstGeom prst="rect">
                        <a:avLst/>
                      </a:prstGeom>
                      <a:solidFill>
                        <a:srgbClr val="FFC000">
                          <a:lumMod val="40000"/>
                          <a:lumOff val="60000"/>
                        </a:srgbClr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7" name="矩形 36">
                        <a:extLst>
                          <a:ext uri="{FF2B5EF4-FFF2-40B4-BE49-F238E27FC236}">
                            <a16:creationId xmlns:a16="http://schemas.microsoft.com/office/drawing/2014/main" id="{E35160AC-9A04-4536-98A2-6245AD5810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39471" y="13038673"/>
                        <a:ext cx="108000" cy="414709"/>
                      </a:xfrm>
                      <a:prstGeom prst="rect">
                        <a:avLst/>
                      </a:prstGeom>
                      <a:solidFill>
                        <a:sysClr val="windowText" lastClr="000000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8" name="矩形 37">
                        <a:extLst>
                          <a:ext uri="{FF2B5EF4-FFF2-40B4-BE49-F238E27FC236}">
                            <a16:creationId xmlns:a16="http://schemas.microsoft.com/office/drawing/2014/main" id="{314D5435-A111-4A74-BF88-03E217C942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35489" y="14339280"/>
                        <a:ext cx="108000" cy="673554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  <p:sp>
                    <p:nvSpPr>
                      <p:cNvPr id="39" name="矩形 38">
                        <a:extLst>
                          <a:ext uri="{FF2B5EF4-FFF2-40B4-BE49-F238E27FC236}">
                            <a16:creationId xmlns:a16="http://schemas.microsoft.com/office/drawing/2014/main" id="{76BE0FD2-F761-4FC8-BA6C-9AA119D1CC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937739" y="9890732"/>
                        <a:ext cx="108000" cy="414710"/>
                      </a:xfrm>
                      <a:prstGeom prst="rect">
                        <a:avLst/>
                      </a:prstGeom>
                      <a:solidFill>
                        <a:srgbClr val="FF66FF"/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257175">
                          <a:defRPr/>
                        </a:pPr>
                        <a:endParaRPr lang="zh-TW" altLang="en-US" sz="675" kern="0">
                          <a:solidFill>
                            <a:prstClr val="white"/>
                          </a:solidFill>
                          <a:latin typeface="Calibri" panose="020F0502020204030204"/>
                          <a:ea typeface="新細明體" panose="02020500000000000000" pitchFamily="18" charset="-120"/>
                        </a:endParaRPr>
                      </a:p>
                    </p:txBody>
                  </p:sp>
                </p:grpSp>
                <p:grpSp>
                  <p:nvGrpSpPr>
                    <p:cNvPr id="2" name="群組 1">
                      <a:extLst>
                        <a:ext uri="{FF2B5EF4-FFF2-40B4-BE49-F238E27FC236}">
                          <a16:creationId xmlns:a16="http://schemas.microsoft.com/office/drawing/2014/main" id="{23290150-527D-9CEA-5234-7B6B3AFA9D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53183" y="2807573"/>
                      <a:ext cx="1117329" cy="3425190"/>
                      <a:chOff x="2053183" y="2807573"/>
                      <a:chExt cx="1117329" cy="3425190"/>
                    </a:xfrm>
                  </p:grpSpPr>
                  <p:pic>
                    <p:nvPicPr>
                      <p:cNvPr id="40" name="圖片 39">
                        <a:extLst>
                          <a:ext uri="{FF2B5EF4-FFF2-40B4-BE49-F238E27FC236}">
                            <a16:creationId xmlns:a16="http://schemas.microsoft.com/office/drawing/2014/main" id="{5F77FCEF-B6F9-4450-A9E0-5B9898EE1C4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/>
                      <a:srcRect l="56739" t="1605" r="26534" b="78272"/>
                      <a:stretch/>
                    </p:blipFill>
                    <p:spPr>
                      <a:xfrm>
                        <a:off x="2960101" y="2876852"/>
                        <a:ext cx="210411" cy="53303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7" name="圖片 16">
                        <a:extLst>
                          <a:ext uri="{FF2B5EF4-FFF2-40B4-BE49-F238E27FC236}">
                            <a16:creationId xmlns:a16="http://schemas.microsoft.com/office/drawing/2014/main" id="{96D2D5CF-1257-4DD5-9083-EF83916E75B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/>
                      <a:srcRect l="4076" t="204" r="86826" b="5408"/>
                      <a:stretch/>
                    </p:blipFill>
                    <p:spPr>
                      <a:xfrm>
                        <a:off x="2053183" y="2850614"/>
                        <a:ext cx="122276" cy="2670569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57" name="矩形 56">
                        <a:extLst>
                          <a:ext uri="{FF2B5EF4-FFF2-40B4-BE49-F238E27FC236}">
                            <a16:creationId xmlns:a16="http://schemas.microsoft.com/office/drawing/2014/main" id="{13DFF6E5-D2F0-4EF7-B159-1F3480A3F7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63070" y="6193547"/>
                        <a:ext cx="25717" cy="3921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TW" altLang="en-US" sz="1013"/>
                      </a:p>
                    </p:txBody>
                  </p:sp>
                  <p:sp>
                    <p:nvSpPr>
                      <p:cNvPr id="61" name="文字方塊 60">
                        <a:extLst>
                          <a:ext uri="{FF2B5EF4-FFF2-40B4-BE49-F238E27FC236}">
                            <a16:creationId xmlns:a16="http://schemas.microsoft.com/office/drawing/2014/main" id="{A5BA68A8-B409-48D2-91D4-6A3E4E4E1D42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6200000">
                        <a:off x="2597950" y="3075184"/>
                        <a:ext cx="648539" cy="11331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zh-TW" sz="700"/>
                          <a:t>log2-FoldChange</a:t>
                        </a:r>
                        <a:endParaRPr lang="zh-TW" altLang="en-US" sz="700"/>
                      </a:p>
                    </p:txBody>
                  </p:sp>
                </p:grpSp>
              </p:grpSp>
              <p:sp>
                <p:nvSpPr>
                  <p:cNvPr id="65" name="文字方塊 2">
                    <a:extLst>
                      <a:ext uri="{FF2B5EF4-FFF2-40B4-BE49-F238E27FC236}">
                        <a16:creationId xmlns:a16="http://schemas.microsoft.com/office/drawing/2014/main" id="{16F0AFC6-36BA-47C4-84B3-14223886619E}"/>
                      </a:ext>
                    </a:extLst>
                  </p:cNvPr>
                  <p:cNvSpPr txBox="1"/>
                  <p:nvPr/>
                </p:nvSpPr>
                <p:spPr>
                  <a:xfrm>
                    <a:off x="461559" y="1212088"/>
                    <a:ext cx="364455" cy="242814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51435" tIns="25718" rIns="51435" bIns="25718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r>
                      <a:rPr lang="en-US" altLang="zh-TW" sz="1400" b="1" kern="100" dirty="0"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rPr>
                      <a:t>(A)</a:t>
                    </a:r>
                    <a:endParaRPr lang="zh-TW" altLang="en-US" sz="1400" b="1" kern="100" dirty="0">
                      <a:latin typeface="Calibri" panose="020F0502020204030204" pitchFamily="34" charset="0"/>
                      <a:ea typeface="PMingLiU" panose="02020500000000000000" pitchFamily="18" charset="-12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95" name="群組 94">
                    <a:extLst>
                      <a:ext uri="{FF2B5EF4-FFF2-40B4-BE49-F238E27FC236}">
                        <a16:creationId xmlns:a16="http://schemas.microsoft.com/office/drawing/2014/main" id="{F310EF25-543D-41AD-614A-56767E5AD106}"/>
                      </a:ext>
                    </a:extLst>
                  </p:cNvPr>
                  <p:cNvGrpSpPr/>
                  <p:nvPr/>
                </p:nvGrpSpPr>
                <p:grpSpPr>
                  <a:xfrm>
                    <a:off x="3621949" y="1289350"/>
                    <a:ext cx="1860068" cy="3712210"/>
                    <a:chOff x="3621949" y="1289350"/>
                    <a:chExt cx="1860068" cy="3712210"/>
                  </a:xfrm>
                </p:grpSpPr>
                <p:grpSp>
                  <p:nvGrpSpPr>
                    <p:cNvPr id="8" name="群組 7">
                      <a:extLst>
                        <a:ext uri="{FF2B5EF4-FFF2-40B4-BE49-F238E27FC236}">
                          <a16:creationId xmlns:a16="http://schemas.microsoft.com/office/drawing/2014/main" id="{52353FD3-E64A-4CCA-10A4-9F91308FB5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21950" y="1289350"/>
                      <a:ext cx="1860067" cy="3679341"/>
                      <a:chOff x="5193216" y="-174534"/>
                      <a:chExt cx="3306783" cy="6541049"/>
                    </a:xfrm>
                  </p:grpSpPr>
                  <p:pic>
                    <p:nvPicPr>
                      <p:cNvPr id="52" name="圖片 51">
                        <a:extLst>
                          <a:ext uri="{FF2B5EF4-FFF2-40B4-BE49-F238E27FC236}">
                            <a16:creationId xmlns:a16="http://schemas.microsoft.com/office/drawing/2014/main" id="{5F3AC5F9-A2A0-D876-BE9A-C0DBB8777C9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3"/>
                      <a:srcRect l="59326" r="25019" b="77569"/>
                      <a:stretch/>
                    </p:blipFill>
                    <p:spPr>
                      <a:xfrm>
                        <a:off x="7791895" y="-96054"/>
                        <a:ext cx="708104" cy="18248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53" name="文字方塊 52">
                        <a:extLst>
                          <a:ext uri="{FF2B5EF4-FFF2-40B4-BE49-F238E27FC236}">
                            <a16:creationId xmlns:a16="http://schemas.microsoft.com/office/drawing/2014/main" id="{D7128683-FE2F-3039-2712-672814A59A22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6200000">
                        <a:off x="6757765" y="658427"/>
                        <a:ext cx="2048933" cy="3830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zh-TW" sz="800"/>
                          <a:t>log2-FoldChange</a:t>
                        </a:r>
                        <a:endParaRPr lang="zh-TW" altLang="en-US" sz="800"/>
                      </a:p>
                    </p:txBody>
                  </p:sp>
                  <p:grpSp>
                    <p:nvGrpSpPr>
                      <p:cNvPr id="54" name="群組 53">
                        <a:extLst>
                          <a:ext uri="{FF2B5EF4-FFF2-40B4-BE49-F238E27FC236}">
                            <a16:creationId xmlns:a16="http://schemas.microsoft.com/office/drawing/2014/main" id="{4CC2DDCC-3EA8-A8BC-3656-B29ED86143D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93216" y="-2"/>
                        <a:ext cx="3107170" cy="6366517"/>
                        <a:chOff x="5193216" y="-2"/>
                        <a:chExt cx="3107170" cy="6366517"/>
                      </a:xfrm>
                    </p:grpSpPr>
                    <p:grpSp>
                      <p:nvGrpSpPr>
                        <p:cNvPr id="55" name="群組 54">
                          <a:extLst>
                            <a:ext uri="{FF2B5EF4-FFF2-40B4-BE49-F238E27FC236}">
                              <a16:creationId xmlns:a16="http://schemas.microsoft.com/office/drawing/2014/main" id="{62DB59B4-BD56-167E-DD2A-D0807473208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698156" y="2"/>
                          <a:ext cx="2602230" cy="6366513"/>
                          <a:chOff x="5698156" y="2"/>
                          <a:chExt cx="2602230" cy="6366513"/>
                        </a:xfrm>
                      </p:grpSpPr>
                      <p:pic>
                        <p:nvPicPr>
                          <p:cNvPr id="83" name="圖片 82">
                            <a:extLst>
                              <a:ext uri="{FF2B5EF4-FFF2-40B4-BE49-F238E27FC236}">
                                <a16:creationId xmlns:a16="http://schemas.microsoft.com/office/drawing/2014/main" id="{58718A07-1AC5-9685-C183-77BE1634A971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3"/>
                          <a:srcRect l="30907" r="41340" b="35100"/>
                          <a:stretch/>
                        </p:blipFill>
                        <p:spPr>
                          <a:xfrm>
                            <a:off x="5698156" y="2"/>
                            <a:ext cx="1058245" cy="4450795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84" name="矩形 83">
                            <a:extLst>
                              <a:ext uri="{FF2B5EF4-FFF2-40B4-BE49-F238E27FC236}">
                                <a16:creationId xmlns:a16="http://schemas.microsoft.com/office/drawing/2014/main" id="{C73CA5CE-9F33-B57A-31EE-9DB6C098F64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629400" y="50800"/>
                            <a:ext cx="102400" cy="82800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85" name="矩形 84">
                            <a:extLst>
                              <a:ext uri="{FF2B5EF4-FFF2-40B4-BE49-F238E27FC236}">
                                <a16:creationId xmlns:a16="http://schemas.microsoft.com/office/drawing/2014/main" id="{74B13073-5EA4-D03F-AEE3-4896C6E810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629400" y="967701"/>
                            <a:ext cx="102400" cy="432000"/>
                          </a:xfrm>
                          <a:prstGeom prst="rect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86" name="矩形 85">
                            <a:extLst>
                              <a:ext uri="{FF2B5EF4-FFF2-40B4-BE49-F238E27FC236}">
                                <a16:creationId xmlns:a16="http://schemas.microsoft.com/office/drawing/2014/main" id="{659CCF65-7D72-10E4-8570-2416798A70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629400" y="1475579"/>
                            <a:ext cx="102400" cy="2232000"/>
                          </a:xfrm>
                          <a:prstGeom prst="rect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87" name="矩形 86">
                            <a:extLst>
                              <a:ext uri="{FF2B5EF4-FFF2-40B4-BE49-F238E27FC236}">
                                <a16:creationId xmlns:a16="http://schemas.microsoft.com/office/drawing/2014/main" id="{7365A33C-7578-98BE-F752-2D515536D7E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629398" y="3806515"/>
                            <a:ext cx="102400" cy="2560000"/>
                          </a:xfrm>
                          <a:prstGeom prst="rect">
                            <a:avLst/>
                          </a:prstGeom>
                          <a:solidFill>
                            <a:srgbClr val="00B050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88" name="文字方塊 87">
                            <a:extLst>
                              <a:ext uri="{FF2B5EF4-FFF2-40B4-BE49-F238E27FC236}">
                                <a16:creationId xmlns:a16="http://schemas.microsoft.com/office/drawing/2014/main" id="{F290634A-44DC-8450-5769-5286E83D4EC1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6687284" y="280133"/>
                            <a:ext cx="1578542" cy="4412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en-US" altLang="zh-TW" sz="1013"/>
                              <a:t>JAR1</a:t>
                            </a:r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89" name="文字方塊 88">
                            <a:extLst>
                              <a:ext uri="{FF2B5EF4-FFF2-40B4-BE49-F238E27FC236}">
                                <a16:creationId xmlns:a16="http://schemas.microsoft.com/office/drawing/2014/main" id="{DC34714B-03CA-D0F6-2706-C92683E5BC02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6697132" y="959922"/>
                            <a:ext cx="1578543" cy="4412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en-US" altLang="zh-TW" sz="1013"/>
                              <a:t>COI1</a:t>
                            </a:r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90" name="文字方塊 89">
                            <a:extLst>
                              <a:ext uri="{FF2B5EF4-FFF2-40B4-BE49-F238E27FC236}">
                                <a16:creationId xmlns:a16="http://schemas.microsoft.com/office/drawing/2014/main" id="{040F91B7-753E-C9EA-82E0-51FE62CCA4C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6721843" y="2285484"/>
                            <a:ext cx="1578543" cy="4412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en-US" altLang="zh-TW" sz="1013"/>
                              <a:t>JAZ</a:t>
                            </a:r>
                            <a:endParaRPr lang="zh-TW" altLang="en-US" sz="1013"/>
                          </a:p>
                        </p:txBody>
                      </p:sp>
                      <p:sp>
                        <p:nvSpPr>
                          <p:cNvPr id="91" name="文字方塊 90">
                            <a:extLst>
                              <a:ext uri="{FF2B5EF4-FFF2-40B4-BE49-F238E27FC236}">
                                <a16:creationId xmlns:a16="http://schemas.microsoft.com/office/drawing/2014/main" id="{DF32DBC8-97D8-05A5-2C46-7B0B6A5F697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6721843" y="4859394"/>
                            <a:ext cx="1578543" cy="44126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en-US" altLang="zh-TW" sz="1013"/>
                              <a:t>MYC2</a:t>
                            </a:r>
                            <a:endParaRPr lang="zh-TW" altLang="en-US" sz="1013"/>
                          </a:p>
                        </p:txBody>
                      </p:sp>
                    </p:grpSp>
                    <p:pic>
                      <p:nvPicPr>
                        <p:cNvPr id="56" name="圖片 55">
                          <a:extLst>
                            <a:ext uri="{FF2B5EF4-FFF2-40B4-BE49-F238E27FC236}">
                              <a16:creationId xmlns:a16="http://schemas.microsoft.com/office/drawing/2014/main" id="{DF9268FD-E0BB-5B14-E36B-9897DAADE4D7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3"/>
                        <a:srcRect l="19515" r="69369" b="35167"/>
                        <a:stretch/>
                      </p:blipFill>
                      <p:spPr>
                        <a:xfrm>
                          <a:off x="5193216" y="-2"/>
                          <a:ext cx="423838" cy="4446245"/>
                        </a:xfrm>
                        <a:prstGeom prst="rect">
                          <a:avLst/>
                        </a:prstGeom>
                      </p:spPr>
                    </p:pic>
                  </p:grpSp>
                </p:grpSp>
                <p:pic>
                  <p:nvPicPr>
                    <p:cNvPr id="92" name="圖片 91">
                      <a:extLst>
                        <a:ext uri="{FF2B5EF4-FFF2-40B4-BE49-F238E27FC236}">
                          <a16:creationId xmlns:a16="http://schemas.microsoft.com/office/drawing/2014/main" id="{22605272-373B-FDEA-9FE5-D23734AA4F8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l="19515" t="67456" r="68853" b="3758"/>
                    <a:stretch/>
                  </p:blipFill>
                  <p:spPr>
                    <a:xfrm>
                      <a:off x="3621949" y="3886335"/>
                      <a:ext cx="249493" cy="11104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3" name="圖片 92">
                      <a:extLst>
                        <a:ext uri="{FF2B5EF4-FFF2-40B4-BE49-F238E27FC236}">
                          <a16:creationId xmlns:a16="http://schemas.microsoft.com/office/drawing/2014/main" id="{64504BDF-3C2B-8E8A-7D82-14BAF5D1A08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l="31165" t="67423" r="45061" b="3725"/>
                    <a:stretch/>
                  </p:blipFill>
                  <p:spPr>
                    <a:xfrm>
                      <a:off x="3917062" y="3888538"/>
                      <a:ext cx="509924" cy="1113022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98" name="文字方塊 2">
                    <a:extLst>
                      <a:ext uri="{FF2B5EF4-FFF2-40B4-BE49-F238E27FC236}">
                        <a16:creationId xmlns:a16="http://schemas.microsoft.com/office/drawing/2014/main" id="{194013A8-AF22-BBF4-0327-CECC8F0FD59D}"/>
                      </a:ext>
                    </a:extLst>
                  </p:cNvPr>
                  <p:cNvSpPr txBox="1"/>
                  <p:nvPr/>
                </p:nvSpPr>
                <p:spPr>
                  <a:xfrm>
                    <a:off x="3190227" y="1200745"/>
                    <a:ext cx="371471" cy="242814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51435" tIns="25718" rIns="51435" bIns="25718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r>
                      <a:rPr lang="en-US" altLang="zh-TW" sz="1400" b="1" kern="100" dirty="0"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rPr>
                      <a:t>(B)</a:t>
                    </a:r>
                    <a:endParaRPr lang="zh-TW" altLang="en-US" sz="1400" b="1" kern="100" dirty="0">
                      <a:latin typeface="Calibri" panose="020F0502020204030204" pitchFamily="34" charset="0"/>
                      <a:ea typeface="PMingLiU" panose="02020500000000000000" pitchFamily="18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0" name="文字方塊 99">
                    <a:extLst>
                      <a:ext uri="{FF2B5EF4-FFF2-40B4-BE49-F238E27FC236}">
                        <a16:creationId xmlns:a16="http://schemas.microsoft.com/office/drawing/2014/main" id="{9B8D8F10-DDB0-FB2E-4D42-8D232BED0AF8}"/>
                      </a:ext>
                    </a:extLst>
                  </p:cNvPr>
                  <p:cNvSpPr txBox="1"/>
                  <p:nvPr/>
                </p:nvSpPr>
                <p:spPr>
                  <a:xfrm rot="19134691">
                    <a:off x="3012118" y="5151422"/>
                    <a:ext cx="888961" cy="1846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altLang="zh-TW" sz="6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8h</a:t>
                    </a:r>
                    <a:endParaRPr lang="zh-TW" altLang="en-US" sz="600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1" name="文字方塊 100">
                    <a:extLst>
                      <a:ext uri="{FF2B5EF4-FFF2-40B4-BE49-F238E27FC236}">
                        <a16:creationId xmlns:a16="http://schemas.microsoft.com/office/drawing/2014/main" id="{AB20393F-1DC9-41C3-39E5-B861BBE8BF5F}"/>
                      </a:ext>
                    </a:extLst>
                  </p:cNvPr>
                  <p:cNvSpPr txBox="1"/>
                  <p:nvPr/>
                </p:nvSpPr>
                <p:spPr>
                  <a:xfrm rot="19134691">
                    <a:off x="3111932" y="5146635"/>
                    <a:ext cx="888961" cy="1846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altLang="zh-TW" sz="6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16h</a:t>
                    </a:r>
                    <a:endParaRPr lang="zh-TW" altLang="en-US" sz="600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94F8C1A2-3162-6C27-EE88-EEEF86B708F2}"/>
                    </a:ext>
                  </a:extLst>
                </p:cNvPr>
                <p:cNvSpPr/>
                <p:nvPr/>
              </p:nvSpPr>
              <p:spPr>
                <a:xfrm>
                  <a:off x="797373" y="1087237"/>
                  <a:ext cx="152467" cy="51837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4" name="矩形 103">
                  <a:extLst>
                    <a:ext uri="{FF2B5EF4-FFF2-40B4-BE49-F238E27FC236}">
                      <a16:creationId xmlns:a16="http://schemas.microsoft.com/office/drawing/2014/main" id="{8A7E56C4-26F0-3835-6D8A-153F639B2043}"/>
                    </a:ext>
                  </a:extLst>
                </p:cNvPr>
                <p:cNvSpPr/>
                <p:nvPr/>
              </p:nvSpPr>
              <p:spPr>
                <a:xfrm>
                  <a:off x="3490996" y="899447"/>
                  <a:ext cx="152467" cy="40973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F388D8B6-013F-821E-4670-7D9613FAF4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5654" t="597" r="54616" b="5458"/>
              <a:stretch/>
            </p:blipFill>
            <p:spPr>
              <a:xfrm>
                <a:off x="1180928" y="1388087"/>
                <a:ext cx="468153" cy="4869224"/>
              </a:xfrm>
              <a:prstGeom prst="rect">
                <a:avLst/>
              </a:prstGeom>
            </p:spPr>
          </p:pic>
        </p:grpSp>
      </p:grpSp>
      <p:sp>
        <p:nvSpPr>
          <p:cNvPr id="60" name="文字方塊 2">
            <a:extLst>
              <a:ext uri="{FF2B5EF4-FFF2-40B4-BE49-F238E27FC236}">
                <a16:creationId xmlns:a16="http://schemas.microsoft.com/office/drawing/2014/main" id="{509A91A7-2C2E-A4CC-AE98-D5489CD27B3E}"/>
              </a:ext>
            </a:extLst>
          </p:cNvPr>
          <p:cNvSpPr txBox="1"/>
          <p:nvPr/>
        </p:nvSpPr>
        <p:spPr>
          <a:xfrm>
            <a:off x="224642" y="5578148"/>
            <a:ext cx="357694" cy="2428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400" b="1" kern="100" dirty="0"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(C)</a:t>
            </a:r>
            <a:endParaRPr lang="zh-TW" altLang="en-US" sz="1400" b="1" kern="100" dirty="0"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0C11932-691F-3E69-9B8E-DD3CCB0B0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4246" y="5529112"/>
            <a:ext cx="5913633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68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E8033704-29A4-4E52-901D-4A5DE0521B10}"/>
              </a:ext>
            </a:extLst>
          </p:cNvPr>
          <p:cNvSpPr txBox="1"/>
          <p:nvPr/>
        </p:nvSpPr>
        <p:spPr>
          <a:xfrm>
            <a:off x="4632960" y="3927"/>
            <a:ext cx="2258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Fig. S</a:t>
            </a:r>
            <a:r>
              <a:rPr lang="en-US" altLang="ja-JP" dirty="0"/>
              <a:t>8</a:t>
            </a:r>
            <a:endParaRPr lang="en-US" dirty="0"/>
          </a:p>
        </p:txBody>
      </p:sp>
      <p:sp>
        <p:nvSpPr>
          <p:cNvPr id="28" name="文字方塊 6">
            <a:extLst>
              <a:ext uri="{FF2B5EF4-FFF2-40B4-BE49-F238E27FC236}">
                <a16:creationId xmlns:a16="http://schemas.microsoft.com/office/drawing/2014/main" id="{BAB5746D-4B78-5FBA-0DB4-46AA6EE80688}"/>
              </a:ext>
            </a:extLst>
          </p:cNvPr>
          <p:cNvSpPr txBox="1"/>
          <p:nvPr/>
        </p:nvSpPr>
        <p:spPr>
          <a:xfrm>
            <a:off x="374780" y="4217527"/>
            <a:ext cx="5441820" cy="13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Supplementary Fig. S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8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Effects of a </a:t>
            </a:r>
            <a:r>
              <a:rPr lang="en-US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jasmonic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acid (JA) treatment 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on leaf senescence and abscission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in apple 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‘JM2’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en-US" sz="1000" b="1" i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lang="en-US" sz="1000" b="1" i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lang="en-US" sz="1000" b="1" i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‘</a:t>
            </a:r>
            <a:r>
              <a:rPr lang="en-US" altLang="ja-JP" sz="1000" b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Nanko</a:t>
            </a:r>
            <a:r>
              <a:rPr lang="en-US" altLang="ja-JP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’</a:t>
            </a:r>
          </a:p>
          <a:p>
            <a:pPr algn="just"/>
            <a:endParaRPr lang="en-US" sz="1000" b="1" dirty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just"/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–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Appearance of control leaves, leaves treated with 1 or 5 mM JA, and plants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at 21 days post-treatment. . 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Scale bar = 2 cm and 30 cm, respectively. 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Appearance of control </a:t>
            </a:r>
            <a:r>
              <a:rPr lang="en-US" altLang="ja-JP" sz="1000" i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P. </a:t>
            </a:r>
            <a:r>
              <a:rPr lang="en-US" altLang="ja-JP" sz="1000" i="1" dirty="0" err="1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mume</a:t>
            </a:r>
            <a:r>
              <a:rPr lang="en-US" altLang="ja-JP" sz="1000" i="1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branches and branches treated with 1 or 5 mM JA at 21 days post-treatment.</a:t>
            </a:r>
            <a:r>
              <a:rPr lang="en-US" altLang="zh-TW" sz="1000" dirty="0">
                <a:solidFill>
                  <a:srgbClr val="0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1000" dirty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Scale bar = 2 cm.</a:t>
            </a:r>
            <a:endParaRPr lang="zh-TW" altLang="en-US" sz="10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A2B8866E-2B06-D23B-20D4-540F820BB865}"/>
              </a:ext>
            </a:extLst>
          </p:cNvPr>
          <p:cNvGrpSpPr/>
          <p:nvPr/>
        </p:nvGrpSpPr>
        <p:grpSpPr>
          <a:xfrm>
            <a:off x="352268" y="382512"/>
            <a:ext cx="6024403" cy="3754536"/>
            <a:chOff x="352268" y="382512"/>
            <a:chExt cx="6024403" cy="3754536"/>
          </a:xfrm>
        </p:grpSpPr>
        <p:sp>
          <p:nvSpPr>
            <p:cNvPr id="15" name="文字方塊 2">
              <a:extLst>
                <a:ext uri="{FF2B5EF4-FFF2-40B4-BE49-F238E27FC236}">
                  <a16:creationId xmlns:a16="http://schemas.microsoft.com/office/drawing/2014/main" id="{CD101D09-439F-E423-6AAF-67C86C3F17F2}"/>
                </a:ext>
              </a:extLst>
            </p:cNvPr>
            <p:cNvSpPr txBox="1"/>
            <p:nvPr/>
          </p:nvSpPr>
          <p:spPr>
            <a:xfrm>
              <a:off x="352268" y="384489"/>
              <a:ext cx="407015" cy="42171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51435" tIns="25718" rIns="5143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/>
              <a:r>
                <a:rPr lang="en-US" sz="1400" b="1" kern="100" dirty="0">
                  <a:solidFill>
                    <a:prstClr val="black"/>
                  </a:solidFill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(A)</a:t>
              </a:r>
              <a:endParaRPr lang="zh-TW" altLang="en-US" sz="1400" b="1" kern="100" dirty="0">
                <a:solidFill>
                  <a:prstClr val="black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17" name="文字方塊 2">
              <a:extLst>
                <a:ext uri="{FF2B5EF4-FFF2-40B4-BE49-F238E27FC236}">
                  <a16:creationId xmlns:a16="http://schemas.microsoft.com/office/drawing/2014/main" id="{16B7E5A1-F5DF-814D-B7F1-54F8C67621E0}"/>
                </a:ext>
              </a:extLst>
            </p:cNvPr>
            <p:cNvSpPr txBox="1"/>
            <p:nvPr/>
          </p:nvSpPr>
          <p:spPr>
            <a:xfrm>
              <a:off x="2460704" y="382512"/>
              <a:ext cx="407015" cy="42171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51435" tIns="25718" rIns="5143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/>
              <a:r>
                <a:rPr lang="en-US" altLang="zh-TW" sz="1400" b="1" kern="100" dirty="0">
                  <a:solidFill>
                    <a:prstClr val="black"/>
                  </a:solidFill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(B)</a:t>
              </a:r>
              <a:endParaRPr lang="zh-TW" altLang="en-US" sz="1400" b="1" kern="100" dirty="0">
                <a:solidFill>
                  <a:prstClr val="black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29" name="文字方塊 2">
              <a:extLst>
                <a:ext uri="{FF2B5EF4-FFF2-40B4-BE49-F238E27FC236}">
                  <a16:creationId xmlns:a16="http://schemas.microsoft.com/office/drawing/2014/main" id="{F99FB4E4-61AA-F712-402E-DEF4B065FA31}"/>
                </a:ext>
              </a:extLst>
            </p:cNvPr>
            <p:cNvSpPr txBox="1"/>
            <p:nvPr/>
          </p:nvSpPr>
          <p:spPr>
            <a:xfrm>
              <a:off x="352269" y="2246225"/>
              <a:ext cx="407015" cy="42171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51435" tIns="25718" rIns="5143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/>
              <a:r>
                <a:rPr lang="en-US" altLang="zh-TW" sz="1400" b="1" kern="100" dirty="0">
                  <a:solidFill>
                    <a:prstClr val="black"/>
                  </a:solidFill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(C)</a:t>
              </a:r>
              <a:endParaRPr lang="zh-TW" altLang="en-US" sz="1400" b="1" kern="100" dirty="0">
                <a:solidFill>
                  <a:prstClr val="black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675C3409-0B29-B942-BC14-BE30DDE8F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1328" y="570579"/>
              <a:ext cx="5895343" cy="3566469"/>
            </a:xfrm>
            <a:prstGeom prst="rect">
              <a:avLst/>
            </a:prstGeom>
          </p:spPr>
        </p:pic>
        <p:cxnSp>
          <p:nvCxnSpPr>
            <p:cNvPr id="2" name="直線接點 1">
              <a:extLst>
                <a:ext uri="{FF2B5EF4-FFF2-40B4-BE49-F238E27FC236}">
                  <a16:creationId xmlns:a16="http://schemas.microsoft.com/office/drawing/2014/main" id="{3E47DEA6-7430-F09F-F57B-B730555329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57466" y="1874150"/>
              <a:ext cx="108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C43A3CA5-1FD4-8773-A49E-64CE000890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19566" y="1880500"/>
              <a:ext cx="108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4715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D935350FB4524AA9B0551AC744F54C" ma:contentTypeVersion="18" ma:contentTypeDescription="Create a new document." ma:contentTypeScope="" ma:versionID="5d2d8db6fea1d1812808fd55738c9f69">
  <xsd:schema xmlns:xsd="http://www.w3.org/2001/XMLSchema" xmlns:xs="http://www.w3.org/2001/XMLSchema" xmlns:p="http://schemas.microsoft.com/office/2006/metadata/properties" xmlns:ns2="7805362c-7fb7-47ff-9049-83b2c46e6485" xmlns:ns3="22d571ce-5d5e-4577-851b-36fe2b87e29c" targetNamespace="http://schemas.microsoft.com/office/2006/metadata/properties" ma:root="true" ma:fieldsID="1fde52f5973b0c0dfb47cad0919e8cf1" ns2:_="" ns3:_="">
    <xsd:import namespace="7805362c-7fb7-47ff-9049-83b2c46e6485"/>
    <xsd:import namespace="22d571ce-5d5e-4577-851b-36fe2b87e2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5362c-7fb7-47ff-9049-83b2c46e64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6f95cfc-685b-4d9e-acc9-81b202a9d8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571ce-5d5e-4577-851b-36fe2b87e29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d7e4307-db98-45a2-a7ea-4b20717fe51c}" ma:internalName="TaxCatchAll" ma:showField="CatchAllData" ma:web="22d571ce-5d5e-4577-851b-36fe2b87e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d571ce-5d5e-4577-851b-36fe2b87e29c" xsi:nil="true"/>
    <lcf76f155ced4ddcb4097134ff3c332f xmlns="7805362c-7fb7-47ff-9049-83b2c46e64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FC2AA09-9A12-4B24-AC70-BB0C062945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4221C6-EE29-4AC1-9734-1572CF88BC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5362c-7fb7-47ff-9049-83b2c46e6485"/>
    <ds:schemaRef ds:uri="22d571ce-5d5e-4577-851b-36fe2b87e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423D84-E886-4654-98F2-77C7CC260BA2}">
  <ds:schemaRefs>
    <ds:schemaRef ds:uri="097eacb8-d18a-48f8-a53f-4679afe1f9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22d571ce-5d5e-4577-851b-36fe2b87e29c"/>
    <ds:schemaRef ds:uri="7805362c-7fb7-47ff-9049-83b2c46e648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16929</TotalTime>
  <Words>1309</Words>
  <Application>Microsoft Office PowerPoint</Application>
  <PresentationFormat>A4 紙張 (210x297 公釐)</PresentationFormat>
  <Paragraphs>92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テーマ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山根 久代</dc:creator>
  <cp:lastModifiedBy>HSIANG TZU-FAN</cp:lastModifiedBy>
  <cp:revision>30</cp:revision>
  <cp:lastPrinted>2024-02-29T04:03:48Z</cp:lastPrinted>
  <dcterms:created xsi:type="dcterms:W3CDTF">2022-04-14T07:55:33Z</dcterms:created>
  <dcterms:modified xsi:type="dcterms:W3CDTF">2024-08-19T03:27:41Z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0x010100A2D935350FB4524AA9B0551AC744F54C</vt:lpwstr>
  </property>
</Properties>
</file>