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3333"/>
    <a:srgbClr val="CAB2B2"/>
    <a:srgbClr val="0000FF"/>
    <a:srgbClr val="EEE6E6"/>
    <a:srgbClr val="DEB4B4"/>
    <a:srgbClr val="C84040"/>
    <a:srgbClr val="D6002E"/>
    <a:srgbClr val="990022"/>
    <a:srgbClr val="B22C2C"/>
    <a:srgbClr val="E3A5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5" autoAdjust="0"/>
    <p:restoredTop sz="94660"/>
  </p:normalViewPr>
  <p:slideViewPr>
    <p:cSldViewPr snapToGrid="0">
      <p:cViewPr>
        <p:scale>
          <a:sx n="74" d="100"/>
          <a:sy n="74" d="100"/>
        </p:scale>
        <p:origin x="33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4E8FB-9BC4-41F4-A6F2-8C92AD737E20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0D575-3323-4225-85E7-F156B90170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4822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8685DC-20FB-4F9A-A468-BF065284A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AC174D6-54BC-4B49-BC5A-24348DF2D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EF85CA8-33C8-4F40-8080-1DEF2243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A17952-71CC-489F-ACA9-F014DDBB2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17E657C-6E4F-482B-BFF9-CC68D4258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563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7DBA3B-938A-4AB0-8DCE-A00DA841A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433AE34-8CE4-403D-A088-CF047DC0F7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2E5556-D5A4-44CB-987C-7387A70BC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C427436-78DA-4911-94C5-8C232DA96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24849DC-DDD3-400E-87FF-11F8195F8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320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E9132A2-3A8E-4D10-A7B4-130F6FE45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0F1A062-F0D5-4A79-B87A-85F0EE7077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15B4CC-A517-495C-98AB-FF986AEF9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52BB559-8302-4159-80B9-5579618FC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A51F49-B775-41FD-9DFE-C7AF63861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73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547C1F-9522-4D74-85D7-E67B8FC72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522339-6152-4F4E-A254-8B49037C4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5996B07-490D-491C-9402-32FAE3DA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7DF85DD-D4AC-4094-9FD5-0DDEB9D60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1DC1129-7D65-4EED-BEAB-04B1459CD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7140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B28790-FAA0-4745-B024-F76AD68B2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488D2D-78DF-437F-83CF-E6B830A6A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094B745-B4FC-4059-89EA-71B8B5400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745A2A8-4A63-4E5C-98C2-0E5B45490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DA90565-551C-45E4-A253-7694BC3E7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1193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2DCF14-0B6C-4196-A1B5-EB64001F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C7E7C02-DAC8-45E5-80A4-E047D4061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D75751F-34FC-45E6-9E25-7373F42BC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1976091-A09D-49DF-8E41-6BC3102F5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698B770-821C-417D-9133-691D19EED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06B36FF-EB96-4FEE-BA6F-3DBBE34E3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963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45E894-C07C-4B69-8BC7-5E5210C12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F36940C-F95B-49BD-B6DD-183CC37BC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FFF5620-2E73-4C5F-AFE8-33A7682B3C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BFFE7FE-430B-453B-A820-8DC2A343F7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D9FFA28-79D2-41F0-A63D-1DA8C61F47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3DC1BED-BB43-4108-8A4F-F50F41078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CF8B023-7E71-47C9-B990-C191376BE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9DD482C-1337-462A-BE60-7DF8AD5A3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988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1D0E87-203F-4DF5-A44D-68692D3C7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41488C8-73B8-4541-90D5-E74ADA709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3A2400E-CA4F-43EB-AC48-E7B88DF61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CCD64B-D46F-455D-874D-245D670A3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18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605A479-9F0B-4CB7-9D51-DB353EE58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773D042-FEF7-4F9F-B069-5D15DB3AC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9ADDDA1-6878-451A-AD5D-5B8C2DD8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70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9B8AB6-25F3-431C-A409-822755A4F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FDBDC58-D8FB-48A4-BAB7-5A7D174D6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5D66ADF-249D-447D-8186-603A9A38C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2640158-7262-4DD7-9E97-550DDA5A3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E3C5DB5-A943-44C8-B84C-82F2967DF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D74DDB5-FFCA-4506-ACB6-1DFD8D58B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8971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669E06-78C1-4941-B489-6334610B0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59D8522-1D73-472D-8387-64D7B8A15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0C7C372-E169-42A0-BDD5-9FA6A491E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7328161-8D5B-4B9A-8353-0A9DA9CB9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3BDE74D-AAEE-4F20-A9B2-55A77A68E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BF3B07A-20F9-4D34-B577-FDC38124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676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FC10978-4884-4363-8F81-2845E6EF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A2BA387-A96A-4AB2-986A-9D98D6BF7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A359A49-C5E1-4BBD-84D3-264A1000B4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52CF1-7842-426A-83DF-6A2C2696C7AF}" type="datetimeFigureOut">
              <a:rPr lang="ko-KR" altLang="en-US" smtClean="0"/>
              <a:t>2024-07-14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971505-ED6A-41BA-8EE0-5FB019DB72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B97C8E-6E00-43FB-B0EA-11B7E5FC54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76CA7-5293-49DE-AEA0-6336C2761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21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8301D9BE-75D4-4D87-93B1-C72607D46181}"/>
              </a:ext>
            </a:extLst>
          </p:cNvPr>
          <p:cNvSpPr/>
          <p:nvPr/>
        </p:nvSpPr>
        <p:spPr>
          <a:xfrm>
            <a:off x="8244483" y="1386760"/>
            <a:ext cx="3939919" cy="5329109"/>
          </a:xfrm>
          <a:custGeom>
            <a:avLst/>
            <a:gdLst>
              <a:gd name="connsiteX0" fmla="*/ 7144 w 2590800"/>
              <a:gd name="connsiteY0" fmla="*/ 7144 h 3905250"/>
              <a:gd name="connsiteX1" fmla="*/ 7144 w 2590800"/>
              <a:gd name="connsiteY1" fmla="*/ 1645920 h 3905250"/>
              <a:gd name="connsiteX2" fmla="*/ 7144 w 2590800"/>
              <a:gd name="connsiteY2" fmla="*/ 2703767 h 3905250"/>
              <a:gd name="connsiteX3" fmla="*/ 530162 w 2590800"/>
              <a:gd name="connsiteY3" fmla="*/ 3303080 h 3905250"/>
              <a:gd name="connsiteX4" fmla="*/ 7144 w 2590800"/>
              <a:gd name="connsiteY4" fmla="*/ 3902393 h 3905250"/>
              <a:gd name="connsiteX5" fmla="*/ 7144 w 2590800"/>
              <a:gd name="connsiteY5" fmla="*/ 3904774 h 3905250"/>
              <a:gd name="connsiteX6" fmla="*/ 2587276 w 2590800"/>
              <a:gd name="connsiteY6" fmla="*/ 3904774 h 3905250"/>
              <a:gd name="connsiteX7" fmla="*/ 2587276 w 2590800"/>
              <a:gd name="connsiteY7" fmla="*/ 1645920 h 3905250"/>
              <a:gd name="connsiteX8" fmla="*/ 2587276 w 2590800"/>
              <a:gd name="connsiteY8" fmla="*/ 7144 h 3905250"/>
              <a:gd name="connsiteX9" fmla="*/ 7144 w 2590800"/>
              <a:gd name="connsiteY9" fmla="*/ 7144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90800" h="3905250">
                <a:moveTo>
                  <a:pt x="7144" y="7144"/>
                </a:moveTo>
                <a:lnTo>
                  <a:pt x="7144" y="1645920"/>
                </a:lnTo>
                <a:lnTo>
                  <a:pt x="7144" y="2703767"/>
                </a:lnTo>
                <a:lnTo>
                  <a:pt x="530162" y="3303080"/>
                </a:lnTo>
                <a:lnTo>
                  <a:pt x="7144" y="3902393"/>
                </a:lnTo>
                <a:lnTo>
                  <a:pt x="7144" y="3904774"/>
                </a:lnTo>
                <a:lnTo>
                  <a:pt x="2587276" y="3904774"/>
                </a:lnTo>
                <a:lnTo>
                  <a:pt x="2587276" y="1645920"/>
                </a:lnTo>
                <a:lnTo>
                  <a:pt x="2587276" y="7144"/>
                </a:lnTo>
                <a:lnTo>
                  <a:pt x="7144" y="7144"/>
                </a:lnTo>
                <a:close/>
              </a:path>
            </a:pathLst>
          </a:custGeom>
          <a:solidFill>
            <a:srgbClr val="F9ED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50000"/>
              </a:lnSpc>
            </a:pP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ko-KR" altLang="en-US" dirty="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AB1BDBD8-42D8-471A-9FBF-6397EB5A53E6}"/>
              </a:ext>
            </a:extLst>
          </p:cNvPr>
          <p:cNvSpPr/>
          <p:nvPr/>
        </p:nvSpPr>
        <p:spPr>
          <a:xfrm>
            <a:off x="0" y="4132748"/>
            <a:ext cx="8917117" cy="2599565"/>
          </a:xfrm>
          <a:custGeom>
            <a:avLst/>
            <a:gdLst>
              <a:gd name="connsiteX0" fmla="*/ 5878164 w 5876925"/>
              <a:gd name="connsiteY0" fmla="*/ 1303020 h 1905000"/>
              <a:gd name="connsiteX1" fmla="*/ 5441061 w 5876925"/>
              <a:gd name="connsiteY1" fmla="*/ 802196 h 1905000"/>
              <a:gd name="connsiteX2" fmla="*/ 5353050 w 5876925"/>
              <a:gd name="connsiteY2" fmla="*/ 701421 h 1905000"/>
              <a:gd name="connsiteX3" fmla="*/ 5353050 w 5876925"/>
              <a:gd name="connsiteY3" fmla="*/ 536067 h 1905000"/>
              <a:gd name="connsiteX4" fmla="*/ 5353050 w 5876925"/>
              <a:gd name="connsiteY4" fmla="*/ 7144 h 1905000"/>
              <a:gd name="connsiteX5" fmla="*/ 5350764 w 5876925"/>
              <a:gd name="connsiteY5" fmla="*/ 7144 h 1905000"/>
              <a:gd name="connsiteX6" fmla="*/ 4745260 w 5876925"/>
              <a:gd name="connsiteY6" fmla="*/ 524828 h 1905000"/>
              <a:gd name="connsiteX7" fmla="*/ 4139756 w 5876925"/>
              <a:gd name="connsiteY7" fmla="*/ 7144 h 1905000"/>
              <a:gd name="connsiteX8" fmla="*/ 7144 w 5876925"/>
              <a:gd name="connsiteY8" fmla="*/ 7144 h 1905000"/>
              <a:gd name="connsiteX9" fmla="*/ 7144 w 5876925"/>
              <a:gd name="connsiteY9" fmla="*/ 536067 h 1905000"/>
              <a:gd name="connsiteX10" fmla="*/ 7144 w 5876925"/>
              <a:gd name="connsiteY10" fmla="*/ 1904714 h 1905000"/>
              <a:gd name="connsiteX11" fmla="*/ 5353050 w 5876925"/>
              <a:gd name="connsiteY11" fmla="*/ 1904714 h 1905000"/>
              <a:gd name="connsiteX12" fmla="*/ 5353050 w 5876925"/>
              <a:gd name="connsiteY12" fmla="*/ 1904619 h 1905000"/>
              <a:gd name="connsiteX13" fmla="*/ 5433155 w 5876925"/>
              <a:gd name="connsiteY13" fmla="*/ 1812989 h 1905000"/>
              <a:gd name="connsiteX14" fmla="*/ 5878164 w 5876925"/>
              <a:gd name="connsiteY14" fmla="*/ 130302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876925" h="1905000">
                <a:moveTo>
                  <a:pt x="5878164" y="1303020"/>
                </a:moveTo>
                <a:lnTo>
                  <a:pt x="5441061" y="802196"/>
                </a:lnTo>
                <a:lnTo>
                  <a:pt x="5353050" y="701421"/>
                </a:lnTo>
                <a:lnTo>
                  <a:pt x="5353050" y="536067"/>
                </a:lnTo>
                <a:lnTo>
                  <a:pt x="5353050" y="7144"/>
                </a:lnTo>
                <a:lnTo>
                  <a:pt x="5350764" y="7144"/>
                </a:lnTo>
                <a:lnTo>
                  <a:pt x="4745260" y="524828"/>
                </a:lnTo>
                <a:lnTo>
                  <a:pt x="4139756" y="7144"/>
                </a:lnTo>
                <a:lnTo>
                  <a:pt x="7144" y="7144"/>
                </a:lnTo>
                <a:lnTo>
                  <a:pt x="7144" y="536067"/>
                </a:lnTo>
                <a:lnTo>
                  <a:pt x="7144" y="1904714"/>
                </a:lnTo>
                <a:lnTo>
                  <a:pt x="5353050" y="1904714"/>
                </a:lnTo>
                <a:lnTo>
                  <a:pt x="5353050" y="1904619"/>
                </a:lnTo>
                <a:lnTo>
                  <a:pt x="5433155" y="1812989"/>
                </a:lnTo>
                <a:lnTo>
                  <a:pt x="5878164" y="1303020"/>
                </a:lnTo>
                <a:close/>
              </a:path>
            </a:pathLst>
          </a:custGeom>
          <a:solidFill>
            <a:srgbClr val="F9ED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just">
              <a:lnSpc>
                <a:spcPts val="1800"/>
              </a:lnSpc>
              <a:spcBef>
                <a:spcPts val="1200"/>
              </a:spcBef>
            </a:pPr>
            <a:endParaRPr lang="en-US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8881780C-0C69-47DA-A49E-A90CC29BDD85}"/>
              </a:ext>
            </a:extLst>
          </p:cNvPr>
          <p:cNvSpPr/>
          <p:nvPr/>
        </p:nvSpPr>
        <p:spPr>
          <a:xfrm>
            <a:off x="-15738" y="1259999"/>
            <a:ext cx="8122236" cy="3314446"/>
          </a:xfrm>
          <a:custGeom>
            <a:avLst/>
            <a:gdLst>
              <a:gd name="connsiteX0" fmla="*/ 7144 w 5353050"/>
              <a:gd name="connsiteY0" fmla="*/ 7144 h 2428875"/>
              <a:gd name="connsiteX1" fmla="*/ 7144 w 5353050"/>
              <a:gd name="connsiteY1" fmla="*/ 673322 h 2428875"/>
              <a:gd name="connsiteX2" fmla="*/ 7144 w 5353050"/>
              <a:gd name="connsiteY2" fmla="*/ 1904619 h 2428875"/>
              <a:gd name="connsiteX3" fmla="*/ 4137470 w 5353050"/>
              <a:gd name="connsiteY3" fmla="*/ 1904619 h 2428875"/>
              <a:gd name="connsiteX4" fmla="*/ 4230148 w 5353050"/>
              <a:gd name="connsiteY4" fmla="*/ 1983867 h 2428875"/>
              <a:gd name="connsiteX5" fmla="*/ 4745355 w 5353050"/>
              <a:gd name="connsiteY5" fmla="*/ 2424398 h 2428875"/>
              <a:gd name="connsiteX6" fmla="*/ 5251323 w 5353050"/>
              <a:gd name="connsiteY6" fmla="*/ 1991773 h 2428875"/>
              <a:gd name="connsiteX7" fmla="*/ 5353145 w 5353050"/>
              <a:gd name="connsiteY7" fmla="*/ 1904619 h 2428875"/>
              <a:gd name="connsiteX8" fmla="*/ 5353145 w 5353050"/>
              <a:gd name="connsiteY8" fmla="*/ 673322 h 2428875"/>
              <a:gd name="connsiteX9" fmla="*/ 5353145 w 5353050"/>
              <a:gd name="connsiteY9" fmla="*/ 7144 h 2428875"/>
              <a:gd name="connsiteX10" fmla="*/ 7144 w 5353050"/>
              <a:gd name="connsiteY10" fmla="*/ 7144 h 2428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53050" h="2428875">
                <a:moveTo>
                  <a:pt x="7144" y="7144"/>
                </a:moveTo>
                <a:lnTo>
                  <a:pt x="7144" y="673322"/>
                </a:lnTo>
                <a:lnTo>
                  <a:pt x="7144" y="1904619"/>
                </a:lnTo>
                <a:lnTo>
                  <a:pt x="4137470" y="1904619"/>
                </a:lnTo>
                <a:lnTo>
                  <a:pt x="4230148" y="1983867"/>
                </a:lnTo>
                <a:lnTo>
                  <a:pt x="4745355" y="2424398"/>
                </a:lnTo>
                <a:lnTo>
                  <a:pt x="5251323" y="1991773"/>
                </a:lnTo>
                <a:lnTo>
                  <a:pt x="5353145" y="1904619"/>
                </a:lnTo>
                <a:lnTo>
                  <a:pt x="5353145" y="673322"/>
                </a:lnTo>
                <a:lnTo>
                  <a:pt x="5353145" y="7144"/>
                </a:lnTo>
                <a:lnTo>
                  <a:pt x="7144" y="7144"/>
                </a:lnTo>
                <a:close/>
              </a:path>
            </a:pathLst>
          </a:custGeom>
          <a:solidFill>
            <a:srgbClr val="F9ED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B5392C0-462C-4A42-9CEA-6D5664C0F2DB}"/>
              </a:ext>
            </a:extLst>
          </p:cNvPr>
          <p:cNvSpPr/>
          <p:nvPr/>
        </p:nvSpPr>
        <p:spPr>
          <a:xfrm>
            <a:off x="8260080" y="1397505"/>
            <a:ext cx="3931920" cy="376937"/>
          </a:xfrm>
          <a:prstGeom prst="rect">
            <a:avLst/>
          </a:prstGeom>
          <a:solidFill>
            <a:srgbClr val="B333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0E8B4CA-7311-4DEA-9CCC-7045EC84E343}"/>
              </a:ext>
            </a:extLst>
          </p:cNvPr>
          <p:cNvSpPr/>
          <p:nvPr/>
        </p:nvSpPr>
        <p:spPr>
          <a:xfrm>
            <a:off x="369074" y="1403464"/>
            <a:ext cx="3977532" cy="376937"/>
          </a:xfrm>
          <a:prstGeom prst="rect">
            <a:avLst/>
          </a:prstGeom>
          <a:solidFill>
            <a:srgbClr val="B333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BD85228-5B25-435F-BEEF-5799D4EE90E1}"/>
              </a:ext>
            </a:extLst>
          </p:cNvPr>
          <p:cNvSpPr/>
          <p:nvPr/>
        </p:nvSpPr>
        <p:spPr>
          <a:xfrm>
            <a:off x="369074" y="4132748"/>
            <a:ext cx="3977532" cy="376937"/>
          </a:xfrm>
          <a:prstGeom prst="rect">
            <a:avLst/>
          </a:prstGeom>
          <a:solidFill>
            <a:srgbClr val="B333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" name="CuadroTexto 1">
            <a:extLst>
              <a:ext uri="{FF2B5EF4-FFF2-40B4-BE49-F238E27FC236}">
                <a16:creationId xmlns:a16="http://schemas.microsoft.com/office/drawing/2014/main" id="{1D903746-17F6-44DF-99D7-99BF2FA004A4}"/>
              </a:ext>
            </a:extLst>
          </p:cNvPr>
          <p:cNvSpPr txBox="1"/>
          <p:nvPr/>
        </p:nvSpPr>
        <p:spPr>
          <a:xfrm>
            <a:off x="0" y="287002"/>
            <a:ext cx="12243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kern="100" spc="75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association between the extent of dissection observed by intravascular ultrasound and long-term progression of vessel lesions after drug-coated balloon angioplasty in patients with de novo coronary artery disease</a:t>
            </a:r>
            <a:endParaRPr lang="zh-CN" altLang="zh-CN" sz="1600" b="1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CuadroTexto 11">
            <a:extLst>
              <a:ext uri="{FF2B5EF4-FFF2-40B4-BE49-F238E27FC236}">
                <a16:creationId xmlns:a16="http://schemas.microsoft.com/office/drawing/2014/main" id="{3A24C9AC-6E56-47B9-88F4-3924D0E7EE44}"/>
              </a:ext>
            </a:extLst>
          </p:cNvPr>
          <p:cNvSpPr txBox="1"/>
          <p:nvPr/>
        </p:nvSpPr>
        <p:spPr>
          <a:xfrm>
            <a:off x="9349411" y="1434349"/>
            <a:ext cx="1776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endParaRPr lang="es-MX" sz="2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FE5E1D38-BF7C-40A5-8225-74BFDBD5A04D}"/>
              </a:ext>
            </a:extLst>
          </p:cNvPr>
          <p:cNvSpPr txBox="1"/>
          <p:nvPr/>
        </p:nvSpPr>
        <p:spPr>
          <a:xfrm>
            <a:off x="1577573" y="4136255"/>
            <a:ext cx="1560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Outcomes</a:t>
            </a:r>
            <a:endParaRPr lang="ro-RO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17">
            <a:extLst>
              <a:ext uri="{FF2B5EF4-FFF2-40B4-BE49-F238E27FC236}">
                <a16:creationId xmlns:a16="http://schemas.microsoft.com/office/drawing/2014/main" id="{EBBEA31E-1F47-4352-B174-557977793B3A}"/>
              </a:ext>
            </a:extLst>
          </p:cNvPr>
          <p:cNvSpPr txBox="1"/>
          <p:nvPr/>
        </p:nvSpPr>
        <p:spPr>
          <a:xfrm>
            <a:off x="1065981" y="1374332"/>
            <a:ext cx="2583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Methods and cohort</a:t>
            </a:r>
            <a:endParaRPr lang="ro-RO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01A9C35-B694-4744-979D-C88F0E728231}"/>
              </a:ext>
            </a:extLst>
          </p:cNvPr>
          <p:cNvSpPr/>
          <p:nvPr/>
        </p:nvSpPr>
        <p:spPr>
          <a:xfrm>
            <a:off x="-1" y="1140172"/>
            <a:ext cx="12192001" cy="119827"/>
          </a:xfrm>
          <a:prstGeom prst="rect">
            <a:avLst/>
          </a:prstGeom>
          <a:solidFill>
            <a:srgbClr val="99002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240F6B28-EE33-4556-CF4E-E7967FD73888}"/>
              </a:ext>
            </a:extLst>
          </p:cNvPr>
          <p:cNvSpPr/>
          <p:nvPr/>
        </p:nvSpPr>
        <p:spPr>
          <a:xfrm>
            <a:off x="54901" y="2567872"/>
            <a:ext cx="1168109" cy="461091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dirty="0">
                <a:latin typeface="等线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105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atients were included </a:t>
            </a:r>
            <a:r>
              <a:rPr lang="en-US" altLang="zh-CN" sz="1050" dirty="0">
                <a:latin typeface="等线" panose="02010600030101010101" pitchFamily="2" charset="-122"/>
                <a:cs typeface="Times New Roman" panose="02020603050405020304" pitchFamily="18" charset="0"/>
              </a:rPr>
              <a:t>(n=</a:t>
            </a:r>
            <a:r>
              <a:rPr lang="en-US" altLang="zh-CN" sz="105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115)</a:t>
            </a:r>
            <a:endParaRPr lang="zh-CN" altLang="en-US" sz="1050" dirty="0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22987267-01B9-78E8-665A-C331CCE988A0}"/>
              </a:ext>
            </a:extLst>
          </p:cNvPr>
          <p:cNvSpPr/>
          <p:nvPr/>
        </p:nvSpPr>
        <p:spPr>
          <a:xfrm>
            <a:off x="1557073" y="2561571"/>
            <a:ext cx="1527273" cy="461091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Analyze and </a:t>
            </a:r>
            <a:r>
              <a:rPr lang="en-US" altLang="zh-CN" sz="1050" dirty="0">
                <a:latin typeface="等线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105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eclassify the type </a:t>
            </a:r>
            <a:r>
              <a:rPr lang="en-US" altLang="zh-CN" sz="1050" dirty="0">
                <a:latin typeface="等线" panose="02010600030101010101" pitchFamily="2" charset="-122"/>
                <a:cs typeface="Times New Roman" panose="02020603050405020304" pitchFamily="18" charset="0"/>
              </a:rPr>
              <a:t>of dissection in IVUS image </a:t>
            </a:r>
            <a:endParaRPr lang="zh-CN" altLang="en-US" sz="1050" dirty="0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70FC2979-1114-F369-2585-C560D3CBFB90}"/>
              </a:ext>
            </a:extLst>
          </p:cNvPr>
          <p:cNvSpPr/>
          <p:nvPr/>
        </p:nvSpPr>
        <p:spPr>
          <a:xfrm>
            <a:off x="3352518" y="2561571"/>
            <a:ext cx="1653822" cy="461091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Analyze the coronary angiogram, post DCB angiogram and follow-up</a:t>
            </a:r>
            <a:endParaRPr lang="zh-CN" altLang="en-US" sz="1050" dirty="0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B7D68276-29E0-69DC-EA1B-CD26CE1B3306}"/>
              </a:ext>
            </a:extLst>
          </p:cNvPr>
          <p:cNvSpPr/>
          <p:nvPr/>
        </p:nvSpPr>
        <p:spPr>
          <a:xfrm>
            <a:off x="5266892" y="2564081"/>
            <a:ext cx="777538" cy="461091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kern="1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LPVL&lt;5%</a:t>
            </a:r>
            <a:endParaRPr lang="zh-CN" altLang="en-US" sz="1050" dirty="0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E7A7C0F2-0208-7BA7-26D5-9CE04EC6C7A3}"/>
              </a:ext>
            </a:extLst>
          </p:cNvPr>
          <p:cNvSpPr/>
          <p:nvPr/>
        </p:nvSpPr>
        <p:spPr>
          <a:xfrm>
            <a:off x="6591002" y="3116614"/>
            <a:ext cx="926127" cy="461091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kern="1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non-progression group (n=64)</a:t>
            </a:r>
            <a:endParaRPr lang="zh-CN" altLang="en-US" sz="1050" dirty="0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F93C0AD4-DCFE-45CF-F666-B749AAC8E81E}"/>
              </a:ext>
            </a:extLst>
          </p:cNvPr>
          <p:cNvSpPr/>
          <p:nvPr/>
        </p:nvSpPr>
        <p:spPr>
          <a:xfrm>
            <a:off x="6591002" y="1974880"/>
            <a:ext cx="926126" cy="461091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kern="1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progression group (n=51)</a:t>
            </a:r>
            <a:endParaRPr lang="zh-CN" altLang="en-US" sz="1050" dirty="0"/>
          </a:p>
        </p:txBody>
      </p:sp>
      <p:sp>
        <p:nvSpPr>
          <p:cNvPr id="12" name="箭头: 右 11">
            <a:extLst>
              <a:ext uri="{FF2B5EF4-FFF2-40B4-BE49-F238E27FC236}">
                <a16:creationId xmlns:a16="http://schemas.microsoft.com/office/drawing/2014/main" id="{0593F030-7B95-D8CD-7406-C6A6BD7351F8}"/>
              </a:ext>
            </a:extLst>
          </p:cNvPr>
          <p:cNvSpPr/>
          <p:nvPr/>
        </p:nvSpPr>
        <p:spPr>
          <a:xfrm>
            <a:off x="1230630" y="2735443"/>
            <a:ext cx="334063" cy="180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箭头: 右 12">
            <a:extLst>
              <a:ext uri="{FF2B5EF4-FFF2-40B4-BE49-F238E27FC236}">
                <a16:creationId xmlns:a16="http://schemas.microsoft.com/office/drawing/2014/main" id="{99D2F024-07FA-EFB3-81ED-3D8787E81BD5}"/>
              </a:ext>
            </a:extLst>
          </p:cNvPr>
          <p:cNvSpPr/>
          <p:nvPr/>
        </p:nvSpPr>
        <p:spPr>
          <a:xfrm>
            <a:off x="3084346" y="2735443"/>
            <a:ext cx="260552" cy="180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箭头: 右 14">
            <a:extLst>
              <a:ext uri="{FF2B5EF4-FFF2-40B4-BE49-F238E27FC236}">
                <a16:creationId xmlns:a16="http://schemas.microsoft.com/office/drawing/2014/main" id="{5544E3F2-7DA8-8FDF-9687-BFD26CCA4350}"/>
              </a:ext>
            </a:extLst>
          </p:cNvPr>
          <p:cNvSpPr/>
          <p:nvPr/>
        </p:nvSpPr>
        <p:spPr>
          <a:xfrm>
            <a:off x="5006340" y="2730111"/>
            <a:ext cx="260552" cy="180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箭头: 圆角右 23">
            <a:extLst>
              <a:ext uri="{FF2B5EF4-FFF2-40B4-BE49-F238E27FC236}">
                <a16:creationId xmlns:a16="http://schemas.microsoft.com/office/drawing/2014/main" id="{7275AC05-BA0F-C298-366F-EDD5640B4ED5}"/>
              </a:ext>
            </a:extLst>
          </p:cNvPr>
          <p:cNvSpPr/>
          <p:nvPr/>
        </p:nvSpPr>
        <p:spPr>
          <a:xfrm>
            <a:off x="5616088" y="2123222"/>
            <a:ext cx="959821" cy="454587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箭头: 圆角右 30">
            <a:extLst>
              <a:ext uri="{FF2B5EF4-FFF2-40B4-BE49-F238E27FC236}">
                <a16:creationId xmlns:a16="http://schemas.microsoft.com/office/drawing/2014/main" id="{1CAEB09C-668B-154C-EE8F-AD6D380CF3B3}"/>
              </a:ext>
            </a:extLst>
          </p:cNvPr>
          <p:cNvSpPr/>
          <p:nvPr/>
        </p:nvSpPr>
        <p:spPr>
          <a:xfrm flipV="1">
            <a:off x="5616088" y="3022662"/>
            <a:ext cx="959821" cy="454587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03869380-6CF5-3973-547C-7F9BC1FABA72}"/>
              </a:ext>
            </a:extLst>
          </p:cNvPr>
          <p:cNvSpPr/>
          <p:nvPr/>
        </p:nvSpPr>
        <p:spPr>
          <a:xfrm>
            <a:off x="8559834" y="3258699"/>
            <a:ext cx="3292640" cy="92333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1050" kern="1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There was a significant difference in the treatment of SVD and NSVD with DCBs in relation to LPVL, but it was not an independent predictor for LPVL</a:t>
            </a:r>
            <a:endParaRPr lang="en-US" altLang="zh-CN" sz="1050" kern="100" dirty="0">
              <a:latin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5F575CC2-F13F-E256-1478-24429AD6238F}"/>
              </a:ext>
            </a:extLst>
          </p:cNvPr>
          <p:cNvSpPr/>
          <p:nvPr/>
        </p:nvSpPr>
        <p:spPr>
          <a:xfrm>
            <a:off x="8576172" y="4639810"/>
            <a:ext cx="3292639" cy="820685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105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For the evaluation of de novo coronary vessels after DCB angioplasty, IVUS is recommended</a:t>
            </a:r>
            <a:endParaRPr lang="en-US" altLang="zh-CN" sz="1050" kern="100" dirty="0">
              <a:effectLst/>
              <a:latin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5" name="矩形: 圆角 34">
            <a:extLst>
              <a:ext uri="{FF2B5EF4-FFF2-40B4-BE49-F238E27FC236}">
                <a16:creationId xmlns:a16="http://schemas.microsoft.com/office/drawing/2014/main" id="{F22D5031-C033-F06C-8AEA-3BE265721ABE}"/>
              </a:ext>
            </a:extLst>
          </p:cNvPr>
          <p:cNvSpPr/>
          <p:nvPr/>
        </p:nvSpPr>
        <p:spPr>
          <a:xfrm>
            <a:off x="8576172" y="2087416"/>
            <a:ext cx="3259964" cy="820684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1050" kern="1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The type of dissection was found to be associated with the LPVL.</a:t>
            </a:r>
          </a:p>
        </p:txBody>
      </p:sp>
      <p:sp>
        <p:nvSpPr>
          <p:cNvPr id="39" name="矩形: 圆角 38">
            <a:extLst>
              <a:ext uri="{FF2B5EF4-FFF2-40B4-BE49-F238E27FC236}">
                <a16:creationId xmlns:a16="http://schemas.microsoft.com/office/drawing/2014/main" id="{D00FDD46-2A1A-0146-E626-DA645637375B}"/>
              </a:ext>
            </a:extLst>
          </p:cNvPr>
          <p:cNvSpPr/>
          <p:nvPr/>
        </p:nvSpPr>
        <p:spPr>
          <a:xfrm>
            <a:off x="311909" y="5911570"/>
            <a:ext cx="4034697" cy="666313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1050" kern="100" dirty="0">
                <a:latin typeface="等线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1050" kern="1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issection type (odds ratio: 1.73; 95% CI: 1.13-2.66; p=0.0124) was identified as an independent predictor of LVPL</a:t>
            </a:r>
            <a:endParaRPr lang="en-US" altLang="zh-CN" sz="105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81670EBE-EC6D-8158-315B-A66FA9333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75" y="4667190"/>
            <a:ext cx="4019660" cy="1011040"/>
          </a:xfrm>
          <a:prstGeom prst="rect">
            <a:avLst/>
          </a:prstGeom>
        </p:spPr>
      </p:pic>
      <p:pic>
        <p:nvPicPr>
          <p:cNvPr id="354" name="图片 353">
            <a:extLst>
              <a:ext uri="{FF2B5EF4-FFF2-40B4-BE49-F238E27FC236}">
                <a16:creationId xmlns:a16="http://schemas.microsoft.com/office/drawing/2014/main" id="{B4CA937F-2B38-F140-86DD-C1297767A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740" y="4576508"/>
            <a:ext cx="2396578" cy="205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92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162</Words>
  <Application>Microsoft Office PowerPoint</Application>
  <PresentationFormat>宽屏</PresentationFormat>
  <Paragraphs>14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맑은 고딕</vt:lpstr>
      <vt:lpstr>等线</vt:lpstr>
      <vt:lpstr>Arial</vt:lpstr>
      <vt:lpstr>Calibri</vt:lpstr>
      <vt:lpstr>Office 테마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LIJUN FENG</cp:lastModifiedBy>
  <cp:revision>30</cp:revision>
  <dcterms:created xsi:type="dcterms:W3CDTF">2022-05-31T01:14:39Z</dcterms:created>
  <dcterms:modified xsi:type="dcterms:W3CDTF">2024-07-14T07:36:08Z</dcterms:modified>
</cp:coreProperties>
</file>