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91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2024-05-21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47899" y="316712"/>
            <a:ext cx="7948439" cy="5339190"/>
            <a:chOff x="107503" y="219998"/>
            <a:chExt cx="7948439" cy="533919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04664"/>
              <a:ext cx="3631133" cy="157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350196"/>
              <a:ext cx="3771974" cy="16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7" y="2276872"/>
              <a:ext cx="3631133" cy="1497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" t="13672" r="50368" b="48242"/>
            <a:stretch>
              <a:fillRect/>
            </a:stretch>
          </p:blipFill>
          <p:spPr bwMode="auto">
            <a:xfrm>
              <a:off x="4283968" y="2198557"/>
              <a:ext cx="3771974" cy="1575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8" t="13672" r="50368" b="48242"/>
            <a:stretch>
              <a:fillRect/>
            </a:stretch>
          </p:blipFill>
          <p:spPr bwMode="auto">
            <a:xfrm>
              <a:off x="337989" y="4005064"/>
              <a:ext cx="3631134" cy="1554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07503" y="219998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39952" y="219998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7606" y="3833754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smtClean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37555" y="2092206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139952" y="2094248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1075723" y="6021288"/>
            <a:ext cx="7297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smtClean="0">
                <a:latin typeface="Times New Roman" pitchFamily="18" charset="0"/>
                <a:cs typeface="Times New Roman" pitchFamily="18" charset="0"/>
              </a:rPr>
              <a:t>Fig. S1 The amplification results for primer </a:t>
            </a:r>
            <a:r>
              <a:rPr lang="en-US" altLang="zh-CN" sz="1600" b="1">
                <a:latin typeface="Times New Roman" pitchFamily="18" charset="0"/>
                <a:cs typeface="Times New Roman" pitchFamily="18" charset="0"/>
              </a:rPr>
              <a:t>concentration </a:t>
            </a:r>
            <a:r>
              <a:rPr lang="en-US" altLang="zh-CN" sz="1600" b="1" smtClean="0">
                <a:latin typeface="Times New Roman" pitchFamily="18" charset="0"/>
                <a:cs typeface="Times New Roman" pitchFamily="18" charset="0"/>
              </a:rPr>
              <a:t>optimization</a:t>
            </a:r>
          </a:p>
          <a:p>
            <a:pPr algn="ctr"/>
            <a:r>
              <a:rPr lang="en-US" altLang="zh-CN" sz="1600" b="1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altLang="zh-CN" sz="1600" b="1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zh-CN" sz="1600" b="1" smtClean="0">
                <a:latin typeface="Times New Roman" pitchFamily="18" charset="0"/>
                <a:cs typeface="Times New Roman" pitchFamily="18" charset="0"/>
              </a:rPr>
              <a:t>5-plex </a:t>
            </a:r>
            <a:r>
              <a:rPr lang="en-US" altLang="zh-CN" sz="1600" b="1">
                <a:latin typeface="Times New Roman" pitchFamily="18" charset="0"/>
                <a:cs typeface="Times New Roman" pitchFamily="18" charset="0"/>
              </a:rPr>
              <a:t>qPCR </a:t>
            </a:r>
            <a:r>
              <a:rPr lang="en-US" altLang="zh-CN" sz="1600" b="1" smtClean="0">
                <a:latin typeface="Times New Roman" pitchFamily="18" charset="0"/>
                <a:cs typeface="Times New Roman" pitchFamily="18" charset="0"/>
              </a:rPr>
              <a:t>assays.</a:t>
            </a:r>
            <a:endParaRPr lang="en-US" altLang="zh-CN" sz="16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043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457409" y="0"/>
            <a:ext cx="6264696" cy="6264696"/>
            <a:chOff x="1043608" y="-459432"/>
            <a:chExt cx="6696744" cy="6995173"/>
          </a:xfrm>
        </p:grpSpPr>
        <p:pic>
          <p:nvPicPr>
            <p:cNvPr id="4" name="图片 7" descr="适用性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3608" y="-459432"/>
              <a:ext cx="6696744" cy="506584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图片 8" descr="适用性2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3608" y="4606411"/>
              <a:ext cx="6696744" cy="192933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矩形 6"/>
          <p:cNvSpPr/>
          <p:nvPr/>
        </p:nvSpPr>
        <p:spPr>
          <a:xfrm>
            <a:off x="521305" y="6264696"/>
            <a:ext cx="8136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smtClean="0">
                <a:latin typeface="Times New Roman" pitchFamily="18" charset="0"/>
                <a:cs typeface="Times New Roman" pitchFamily="18" charset="0"/>
              </a:rPr>
              <a:t>Fig. S2 The </a:t>
            </a:r>
            <a:r>
              <a:rPr lang="en-US" altLang="zh-CN" sz="1600" b="1">
                <a:latin typeface="Times New Roman" pitchFamily="18" charset="0"/>
                <a:cs typeface="Times New Roman" pitchFamily="18" charset="0"/>
              </a:rPr>
              <a:t>applicability of detecting specific-transgenic soybeans in various mixed samples</a:t>
            </a:r>
          </a:p>
        </p:txBody>
      </p:sp>
    </p:spTree>
    <p:extLst>
      <p:ext uri="{BB962C8B-B14F-4D97-AF65-F5344CB8AC3E}">
        <p14:creationId xmlns:p14="http://schemas.microsoft.com/office/powerpoint/2010/main" val="366373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79712" y="5877272"/>
            <a:ext cx="58539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>
                <a:latin typeface="Times New Roman" pitchFamily="18" charset="0"/>
                <a:cs typeface="Times New Roman" pitchFamily="18" charset="0"/>
              </a:rPr>
              <a:t>Fig. S3 cdPCR amplitude plots for target GM soybean cultivars. </a:t>
            </a:r>
            <a:endParaRPr lang="zh-CN" altLang="en-US" sz="16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图片 7" descr="3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844" y="1268760"/>
            <a:ext cx="7596587" cy="3888432"/>
          </a:xfrm>
          <a:prstGeom prst="rect">
            <a:avLst/>
          </a:prstGeom>
          <a:noFill/>
          <a:ln w="12700" cmpd="sng">
            <a:noFill/>
            <a:prstDash val="sysDot"/>
          </a:ln>
        </p:spPr>
      </p:pic>
      <p:sp>
        <p:nvSpPr>
          <p:cNvPr id="5" name="TextBox 4"/>
          <p:cNvSpPr txBox="1"/>
          <p:nvPr/>
        </p:nvSpPr>
        <p:spPr>
          <a:xfrm>
            <a:off x="508032" y="92991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0714" y="92991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2512" y="284481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16563" y="92991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4191" y="281827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4501" y="284971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23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全屏显示(4:3)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2024-05-21T06:16:24Z</dcterms:created>
  <dcterms:modified xsi:type="dcterms:W3CDTF">2024-05-21T06:16:51Z</dcterms:modified>
</cp:coreProperties>
</file>