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87" r:id="rId2"/>
    <p:sldId id="264" r:id="rId3"/>
    <p:sldId id="270" r:id="rId4"/>
    <p:sldId id="288" r:id="rId5"/>
    <p:sldId id="277" r:id="rId6"/>
    <p:sldId id="298" r:id="rId7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9" autoAdjust="0"/>
    <p:restoredTop sz="94660"/>
  </p:normalViewPr>
  <p:slideViewPr>
    <p:cSldViewPr snapToGrid="0">
      <p:cViewPr varScale="1">
        <p:scale>
          <a:sx n="65" d="100"/>
          <a:sy n="65" d="100"/>
        </p:scale>
        <p:origin x="29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65F397-351D-497D-AAF0-5B9F78B8F11D}" type="datetimeFigureOut">
              <a:rPr lang="fr-FR" smtClean="0"/>
              <a:t>18/07/2024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70FE68-C725-4A1C-BC1E-D77A3EF331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580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SUP2</a:t>
            </a:r>
          </a:p>
          <a:p>
            <a:r>
              <a:rPr lang="fr-FR" dirty="0" err="1"/>
              <a:t>Scal</a:t>
            </a:r>
            <a:r>
              <a:rPr lang="fr-FR" dirty="0"/>
              <a:t> barre 3,5µM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37B0C0-C588-4988-B469-23BDB946503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623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Sup3</a:t>
            </a:r>
          </a:p>
          <a:p>
            <a:r>
              <a:rPr lang="fr-FR" dirty="0" err="1"/>
              <a:t>Scal</a:t>
            </a:r>
            <a:r>
              <a:rPr lang="fr-FR" dirty="0"/>
              <a:t> bar </a:t>
            </a:r>
            <a:r>
              <a:rPr lang="fr-FR" dirty="0" err="1"/>
              <a:t>comet</a:t>
            </a:r>
            <a:r>
              <a:rPr lang="fr-FR" dirty="0"/>
              <a:t> 103µm</a:t>
            </a:r>
          </a:p>
          <a:p>
            <a:r>
              <a:rPr lang="fr-FR" dirty="0" err="1"/>
              <a:t>Scal</a:t>
            </a:r>
            <a:r>
              <a:rPr lang="fr-FR" dirty="0"/>
              <a:t> bar gH2AX 15µm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37B0C0-C588-4988-B469-23BDB946503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2926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SUP4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37B0C0-C588-4988-B469-23BDB946503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7197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SUP 5</a:t>
            </a:r>
          </a:p>
          <a:p>
            <a:r>
              <a:rPr lang="fr-FR" dirty="0" err="1"/>
              <a:t>Scal</a:t>
            </a:r>
            <a:r>
              <a:rPr lang="fr-FR" dirty="0"/>
              <a:t> bar</a:t>
            </a:r>
            <a:r>
              <a:rPr lang="fr-FR" baseline="0" dirty="0"/>
              <a:t> SUM159 149 2,5cm S68 1,25cm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7B0C0-C588-4988-B469-23BDB946503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9795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9409-4804-42E8-83CA-729D597FF3E0}" type="datetimeFigureOut">
              <a:rPr lang="fr-FR" smtClean="0"/>
              <a:t>18/07/2024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80FF-AC03-48AC-9456-F6C5F05757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340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9409-4804-42E8-83CA-729D597FF3E0}" type="datetimeFigureOut">
              <a:rPr lang="fr-FR" smtClean="0"/>
              <a:t>18/07/2024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80FF-AC03-48AC-9456-F6C5F05757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02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9409-4804-42E8-83CA-729D597FF3E0}" type="datetimeFigureOut">
              <a:rPr lang="fr-FR" smtClean="0"/>
              <a:t>18/07/2024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80FF-AC03-48AC-9456-F6C5F05757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1976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9409-4804-42E8-83CA-729D597FF3E0}" type="datetimeFigureOut">
              <a:rPr lang="fr-FR" smtClean="0"/>
              <a:t>18/07/2024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80FF-AC03-48AC-9456-F6C5F05757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72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9409-4804-42E8-83CA-729D597FF3E0}" type="datetimeFigureOut">
              <a:rPr lang="fr-FR" smtClean="0"/>
              <a:t>18/07/2024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80FF-AC03-48AC-9456-F6C5F05757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1265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9409-4804-42E8-83CA-729D597FF3E0}" type="datetimeFigureOut">
              <a:rPr lang="fr-FR" smtClean="0"/>
              <a:t>18/07/2024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80FF-AC03-48AC-9456-F6C5F05757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0311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9409-4804-42E8-83CA-729D597FF3E0}" type="datetimeFigureOut">
              <a:rPr lang="fr-FR" smtClean="0"/>
              <a:t>18/07/2024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80FF-AC03-48AC-9456-F6C5F05757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907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9409-4804-42E8-83CA-729D597FF3E0}" type="datetimeFigureOut">
              <a:rPr lang="fr-FR" smtClean="0"/>
              <a:t>18/07/2024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80FF-AC03-48AC-9456-F6C5F05757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494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9409-4804-42E8-83CA-729D597FF3E0}" type="datetimeFigureOut">
              <a:rPr lang="fr-FR" smtClean="0"/>
              <a:t>18/07/2024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80FF-AC03-48AC-9456-F6C5F05757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393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9409-4804-42E8-83CA-729D597FF3E0}" type="datetimeFigureOut">
              <a:rPr lang="fr-FR" smtClean="0"/>
              <a:t>18/07/2024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80FF-AC03-48AC-9456-F6C5F05757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124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9409-4804-42E8-83CA-729D597FF3E0}" type="datetimeFigureOut">
              <a:rPr lang="fr-FR" smtClean="0"/>
              <a:t>18/07/2024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80FF-AC03-48AC-9456-F6C5F05757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5772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A9409-4804-42E8-83CA-729D597FF3E0}" type="datetimeFigureOut">
              <a:rPr lang="fr-FR" smtClean="0"/>
              <a:t>18/07/2024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480FF-AC03-48AC-9456-F6C5F05757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057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9" Type="http://schemas.openxmlformats.org/officeDocument/2006/relationships/image" Target="../media/image33.jpeg"/><Relationship Id="rId21" Type="http://schemas.openxmlformats.org/officeDocument/2006/relationships/image" Target="../media/image20.jpeg"/><Relationship Id="rId34" Type="http://schemas.microsoft.com/office/2007/relationships/hdphoto" Target="../media/hdphoto4.wdp"/><Relationship Id="rId42" Type="http://schemas.openxmlformats.org/officeDocument/2006/relationships/image" Target="../media/image36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7.png"/><Relationship Id="rId41" Type="http://schemas.openxmlformats.org/officeDocument/2006/relationships/image" Target="../media/image3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jpeg"/><Relationship Id="rId32" Type="http://schemas.microsoft.com/office/2007/relationships/hdphoto" Target="../media/hdphoto3.wdp"/><Relationship Id="rId37" Type="http://schemas.microsoft.com/office/2007/relationships/hdphoto" Target="../media/hdphoto5.wdp"/><Relationship Id="rId40" Type="http://schemas.openxmlformats.org/officeDocument/2006/relationships/image" Target="../media/image34.jp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microsoft.com/office/2007/relationships/hdphoto" Target="../media/hdphoto1.wdp"/><Relationship Id="rId36" Type="http://schemas.openxmlformats.org/officeDocument/2006/relationships/image" Target="../media/image31.pn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31" Type="http://schemas.openxmlformats.org/officeDocument/2006/relationships/image" Target="../media/image2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png"/><Relationship Id="rId30" Type="http://schemas.microsoft.com/office/2007/relationships/hdphoto" Target="../media/hdphoto2.wdp"/><Relationship Id="rId35" Type="http://schemas.openxmlformats.org/officeDocument/2006/relationships/image" Target="../media/image30.jpeg"/><Relationship Id="rId43" Type="http://schemas.openxmlformats.org/officeDocument/2006/relationships/image" Target="../media/image37.png"/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29.png"/><Relationship Id="rId38" Type="http://schemas.openxmlformats.org/officeDocument/2006/relationships/image" Target="../media/image32.jpe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jpeg"/><Relationship Id="rId18" Type="http://schemas.microsoft.com/office/2007/relationships/hdphoto" Target="../media/hdphoto10.wdp"/><Relationship Id="rId26" Type="http://schemas.microsoft.com/office/2007/relationships/hdphoto" Target="../media/hdphoto14.wdp"/><Relationship Id="rId39" Type="http://schemas.openxmlformats.org/officeDocument/2006/relationships/image" Target="../media/image60.png"/><Relationship Id="rId21" Type="http://schemas.openxmlformats.org/officeDocument/2006/relationships/image" Target="../media/image50.png"/><Relationship Id="rId34" Type="http://schemas.openxmlformats.org/officeDocument/2006/relationships/image" Target="../media/image57.png"/><Relationship Id="rId42" Type="http://schemas.microsoft.com/office/2007/relationships/hdphoto" Target="../media/hdphoto21.wdp"/><Relationship Id="rId7" Type="http://schemas.microsoft.com/office/2007/relationships/hdphoto" Target="../media/hdphoto7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7.jpeg"/><Relationship Id="rId29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microsoft.com/office/2007/relationships/hdphoto" Target="../media/hdphoto9.wdp"/><Relationship Id="rId24" Type="http://schemas.microsoft.com/office/2007/relationships/hdphoto" Target="../media/hdphoto13.wdp"/><Relationship Id="rId32" Type="http://schemas.openxmlformats.org/officeDocument/2006/relationships/image" Target="../media/image56.png"/><Relationship Id="rId37" Type="http://schemas.openxmlformats.org/officeDocument/2006/relationships/image" Target="../media/image59.png"/><Relationship Id="rId40" Type="http://schemas.microsoft.com/office/2007/relationships/hdphoto" Target="../media/hdphoto20.wdp"/><Relationship Id="rId45" Type="http://schemas.openxmlformats.org/officeDocument/2006/relationships/image" Target="../media/image63.png"/><Relationship Id="rId5" Type="http://schemas.microsoft.com/office/2007/relationships/hdphoto" Target="../media/hdphoto6.wdp"/><Relationship Id="rId15" Type="http://schemas.openxmlformats.org/officeDocument/2006/relationships/image" Target="../media/image46.jpeg"/><Relationship Id="rId23" Type="http://schemas.openxmlformats.org/officeDocument/2006/relationships/image" Target="../media/image51.png"/><Relationship Id="rId28" Type="http://schemas.microsoft.com/office/2007/relationships/hdphoto" Target="../media/hdphoto15.wdp"/><Relationship Id="rId36" Type="http://schemas.openxmlformats.org/officeDocument/2006/relationships/image" Target="../media/image58.jpeg"/><Relationship Id="rId10" Type="http://schemas.openxmlformats.org/officeDocument/2006/relationships/image" Target="../media/image42.png"/><Relationship Id="rId19" Type="http://schemas.openxmlformats.org/officeDocument/2006/relationships/image" Target="../media/image49.png"/><Relationship Id="rId31" Type="http://schemas.microsoft.com/office/2007/relationships/hdphoto" Target="../media/hdphoto16.wdp"/><Relationship Id="rId44" Type="http://schemas.microsoft.com/office/2007/relationships/hdphoto" Target="../media/hdphoto22.wdp"/><Relationship Id="rId4" Type="http://schemas.openxmlformats.org/officeDocument/2006/relationships/image" Target="../media/image39.png"/><Relationship Id="rId9" Type="http://schemas.microsoft.com/office/2007/relationships/hdphoto" Target="../media/hdphoto8.wdp"/><Relationship Id="rId14" Type="http://schemas.openxmlformats.org/officeDocument/2006/relationships/image" Target="../media/image45.jpeg"/><Relationship Id="rId22" Type="http://schemas.microsoft.com/office/2007/relationships/hdphoto" Target="../media/hdphoto12.wdp"/><Relationship Id="rId27" Type="http://schemas.openxmlformats.org/officeDocument/2006/relationships/image" Target="../media/image53.png"/><Relationship Id="rId30" Type="http://schemas.openxmlformats.org/officeDocument/2006/relationships/image" Target="../media/image55.png"/><Relationship Id="rId35" Type="http://schemas.microsoft.com/office/2007/relationships/hdphoto" Target="../media/hdphoto18.wdp"/><Relationship Id="rId43" Type="http://schemas.openxmlformats.org/officeDocument/2006/relationships/image" Target="../media/image62.png"/><Relationship Id="rId8" Type="http://schemas.openxmlformats.org/officeDocument/2006/relationships/image" Target="../media/image41.png"/><Relationship Id="rId3" Type="http://schemas.openxmlformats.org/officeDocument/2006/relationships/image" Target="../media/image38.jpeg"/><Relationship Id="rId12" Type="http://schemas.openxmlformats.org/officeDocument/2006/relationships/image" Target="../media/image43.jpeg"/><Relationship Id="rId17" Type="http://schemas.openxmlformats.org/officeDocument/2006/relationships/image" Target="../media/image48.png"/><Relationship Id="rId25" Type="http://schemas.openxmlformats.org/officeDocument/2006/relationships/image" Target="../media/image52.png"/><Relationship Id="rId33" Type="http://schemas.microsoft.com/office/2007/relationships/hdphoto" Target="../media/hdphoto17.wdp"/><Relationship Id="rId38" Type="http://schemas.microsoft.com/office/2007/relationships/hdphoto" Target="../media/hdphoto19.wdp"/><Relationship Id="rId46" Type="http://schemas.microsoft.com/office/2007/relationships/hdphoto" Target="../media/hdphoto23.wdp"/><Relationship Id="rId20" Type="http://schemas.microsoft.com/office/2007/relationships/hdphoto" Target="../media/hdphoto11.wdp"/><Relationship Id="rId41" Type="http://schemas.openxmlformats.org/officeDocument/2006/relationships/image" Target="../media/image61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2.png"/><Relationship Id="rId18" Type="http://schemas.openxmlformats.org/officeDocument/2006/relationships/image" Target="../media/image76.png"/><Relationship Id="rId26" Type="http://schemas.openxmlformats.org/officeDocument/2006/relationships/image" Target="../media/image80.png"/><Relationship Id="rId3" Type="http://schemas.openxmlformats.org/officeDocument/2006/relationships/image" Target="../media/image64.jpeg"/><Relationship Id="rId21" Type="http://schemas.microsoft.com/office/2007/relationships/hdphoto" Target="../media/hdphoto28.wdp"/><Relationship Id="rId34" Type="http://schemas.openxmlformats.org/officeDocument/2006/relationships/image" Target="../media/image85.jpeg"/><Relationship Id="rId7" Type="http://schemas.microsoft.com/office/2007/relationships/hdphoto" Target="../media/hdphoto24.wdp"/><Relationship Id="rId12" Type="http://schemas.openxmlformats.org/officeDocument/2006/relationships/image" Target="../media/image71.tiff"/><Relationship Id="rId17" Type="http://schemas.microsoft.com/office/2007/relationships/hdphoto" Target="../media/hdphoto26.wdp"/><Relationship Id="rId25" Type="http://schemas.microsoft.com/office/2007/relationships/hdphoto" Target="../media/hdphoto30.wdp"/><Relationship Id="rId33" Type="http://schemas.openxmlformats.org/officeDocument/2006/relationships/image" Target="../media/image84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5.png"/><Relationship Id="rId20" Type="http://schemas.openxmlformats.org/officeDocument/2006/relationships/image" Target="../media/image77.png"/><Relationship Id="rId29" Type="http://schemas.microsoft.com/office/2007/relationships/hdphoto" Target="../media/hdphoto32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microsoft.com/office/2007/relationships/hdphoto" Target="../media/hdphoto25.wdp"/><Relationship Id="rId24" Type="http://schemas.openxmlformats.org/officeDocument/2006/relationships/image" Target="../media/image79.png"/><Relationship Id="rId32" Type="http://schemas.openxmlformats.org/officeDocument/2006/relationships/image" Target="../media/image83.jpeg"/><Relationship Id="rId5" Type="http://schemas.openxmlformats.org/officeDocument/2006/relationships/image" Target="../media/image66.tiff"/><Relationship Id="rId15" Type="http://schemas.openxmlformats.org/officeDocument/2006/relationships/image" Target="../media/image74.jpeg"/><Relationship Id="rId23" Type="http://schemas.microsoft.com/office/2007/relationships/hdphoto" Target="../media/hdphoto29.wdp"/><Relationship Id="rId28" Type="http://schemas.openxmlformats.org/officeDocument/2006/relationships/image" Target="../media/image81.png"/><Relationship Id="rId10" Type="http://schemas.openxmlformats.org/officeDocument/2006/relationships/image" Target="../media/image70.png"/><Relationship Id="rId19" Type="http://schemas.microsoft.com/office/2007/relationships/hdphoto" Target="../media/hdphoto27.wdp"/><Relationship Id="rId31" Type="http://schemas.microsoft.com/office/2007/relationships/hdphoto" Target="../media/hdphoto33.wdp"/><Relationship Id="rId4" Type="http://schemas.openxmlformats.org/officeDocument/2006/relationships/image" Target="../media/image65.jpeg"/><Relationship Id="rId9" Type="http://schemas.openxmlformats.org/officeDocument/2006/relationships/image" Target="../media/image69.tiff"/><Relationship Id="rId14" Type="http://schemas.openxmlformats.org/officeDocument/2006/relationships/image" Target="../media/image73.jpeg"/><Relationship Id="rId22" Type="http://schemas.openxmlformats.org/officeDocument/2006/relationships/image" Target="../media/image78.png"/><Relationship Id="rId27" Type="http://schemas.microsoft.com/office/2007/relationships/hdphoto" Target="../media/hdphoto31.wdp"/><Relationship Id="rId30" Type="http://schemas.openxmlformats.org/officeDocument/2006/relationships/image" Target="../media/image82.png"/><Relationship Id="rId8" Type="http://schemas.openxmlformats.org/officeDocument/2006/relationships/image" Target="../media/image68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13" Type="http://schemas.openxmlformats.org/officeDocument/2006/relationships/image" Target="../media/image96.jpg"/><Relationship Id="rId18" Type="http://schemas.openxmlformats.org/officeDocument/2006/relationships/image" Target="../media/image101.png"/><Relationship Id="rId3" Type="http://schemas.openxmlformats.org/officeDocument/2006/relationships/image" Target="../media/image86.png"/><Relationship Id="rId21" Type="http://schemas.openxmlformats.org/officeDocument/2006/relationships/image" Target="../media/image103.jpeg"/><Relationship Id="rId7" Type="http://schemas.openxmlformats.org/officeDocument/2006/relationships/image" Target="../media/image90.jpeg"/><Relationship Id="rId12" Type="http://schemas.openxmlformats.org/officeDocument/2006/relationships/image" Target="../media/image95.jpg"/><Relationship Id="rId17" Type="http://schemas.openxmlformats.org/officeDocument/2006/relationships/image" Target="../media/image100.png"/><Relationship Id="rId25" Type="http://schemas.openxmlformats.org/officeDocument/2006/relationships/image" Target="../media/image10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99.png"/><Relationship Id="rId20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11" Type="http://schemas.openxmlformats.org/officeDocument/2006/relationships/image" Target="../media/image94.jpeg"/><Relationship Id="rId24" Type="http://schemas.openxmlformats.org/officeDocument/2006/relationships/image" Target="../media/image106.png"/><Relationship Id="rId5" Type="http://schemas.openxmlformats.org/officeDocument/2006/relationships/image" Target="../media/image88.jpeg"/><Relationship Id="rId15" Type="http://schemas.openxmlformats.org/officeDocument/2006/relationships/image" Target="../media/image98.jpg"/><Relationship Id="rId23" Type="http://schemas.openxmlformats.org/officeDocument/2006/relationships/image" Target="../media/image105.png"/><Relationship Id="rId10" Type="http://schemas.openxmlformats.org/officeDocument/2006/relationships/image" Target="../media/image93.jpeg"/><Relationship Id="rId19" Type="http://schemas.microsoft.com/office/2007/relationships/hdphoto" Target="../media/hdphoto34.wdp"/><Relationship Id="rId4" Type="http://schemas.openxmlformats.org/officeDocument/2006/relationships/image" Target="../media/image87.jpeg"/><Relationship Id="rId9" Type="http://schemas.openxmlformats.org/officeDocument/2006/relationships/image" Target="../media/image92.jpeg"/><Relationship Id="rId14" Type="http://schemas.openxmlformats.org/officeDocument/2006/relationships/image" Target="../media/image97.jpg"/><Relationship Id="rId22" Type="http://schemas.openxmlformats.org/officeDocument/2006/relationships/image" Target="../media/image104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6.wdp"/><Relationship Id="rId13" Type="http://schemas.openxmlformats.org/officeDocument/2006/relationships/image" Target="../media/image115.jpeg"/><Relationship Id="rId18" Type="http://schemas.openxmlformats.org/officeDocument/2006/relationships/image" Target="../media/image120.jpeg"/><Relationship Id="rId26" Type="http://schemas.openxmlformats.org/officeDocument/2006/relationships/image" Target="../media/image128.jpeg"/><Relationship Id="rId3" Type="http://schemas.openxmlformats.org/officeDocument/2006/relationships/image" Target="../media/image108.jpeg"/><Relationship Id="rId21" Type="http://schemas.openxmlformats.org/officeDocument/2006/relationships/image" Target="../media/image123.jpeg"/><Relationship Id="rId7" Type="http://schemas.openxmlformats.org/officeDocument/2006/relationships/image" Target="../media/image111.png"/><Relationship Id="rId12" Type="http://schemas.openxmlformats.org/officeDocument/2006/relationships/image" Target="../media/image114.jpeg"/><Relationship Id="rId17" Type="http://schemas.openxmlformats.org/officeDocument/2006/relationships/image" Target="../media/image119.jpeg"/><Relationship Id="rId25" Type="http://schemas.openxmlformats.org/officeDocument/2006/relationships/image" Target="../media/image127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18.jpeg"/><Relationship Id="rId20" Type="http://schemas.openxmlformats.org/officeDocument/2006/relationships/image" Target="../media/image1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5.wdp"/><Relationship Id="rId11" Type="http://schemas.openxmlformats.org/officeDocument/2006/relationships/image" Target="../media/image113.jpeg"/><Relationship Id="rId24" Type="http://schemas.openxmlformats.org/officeDocument/2006/relationships/image" Target="../media/image126.jpeg"/><Relationship Id="rId5" Type="http://schemas.openxmlformats.org/officeDocument/2006/relationships/image" Target="../media/image110.png"/><Relationship Id="rId15" Type="http://schemas.openxmlformats.org/officeDocument/2006/relationships/image" Target="../media/image117.jpeg"/><Relationship Id="rId23" Type="http://schemas.openxmlformats.org/officeDocument/2006/relationships/image" Target="../media/image125.jpeg"/><Relationship Id="rId10" Type="http://schemas.microsoft.com/office/2007/relationships/hdphoto" Target="../media/hdphoto37.wdp"/><Relationship Id="rId19" Type="http://schemas.openxmlformats.org/officeDocument/2006/relationships/image" Target="../media/image121.jpeg"/><Relationship Id="rId4" Type="http://schemas.openxmlformats.org/officeDocument/2006/relationships/image" Target="../media/image109.jpeg"/><Relationship Id="rId9" Type="http://schemas.openxmlformats.org/officeDocument/2006/relationships/image" Target="../media/image112.png"/><Relationship Id="rId14" Type="http://schemas.openxmlformats.org/officeDocument/2006/relationships/image" Target="../media/image116.jpeg"/><Relationship Id="rId22" Type="http://schemas.openxmlformats.org/officeDocument/2006/relationships/image" Target="../media/image1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7" Type="http://schemas.openxmlformats.org/officeDocument/2006/relationships/image" Target="../media/image134.pn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Image 288" descr="Une image contenant Dessin d’enfant, dessin, croquis, diagramme&#10;&#10;Description générée automatiquement">
            <a:extLst>
              <a:ext uri="{FF2B5EF4-FFF2-40B4-BE49-F238E27FC236}">
                <a16:creationId xmlns:a16="http://schemas.microsoft.com/office/drawing/2014/main" id="{D27F7750-871F-589D-2528-4078BB637A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5" r="33236"/>
          <a:stretch/>
        </p:blipFill>
        <p:spPr>
          <a:xfrm>
            <a:off x="1937028" y="8928207"/>
            <a:ext cx="942784" cy="1675458"/>
          </a:xfrm>
          <a:prstGeom prst="rect">
            <a:avLst/>
          </a:prstGeom>
        </p:spPr>
      </p:pic>
      <p:pic>
        <p:nvPicPr>
          <p:cNvPr id="3" name="Image 2" descr="Une image contenant texte, Police, diagramme, ligne&#10;&#10;Description générée automatiquement">
            <a:extLst>
              <a:ext uri="{FF2B5EF4-FFF2-40B4-BE49-F238E27FC236}">
                <a16:creationId xmlns:a16="http://schemas.microsoft.com/office/drawing/2014/main" id="{3E98350E-ED00-5653-0833-FB8F237856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9" t="5962" r="2801" b="28745"/>
          <a:stretch/>
        </p:blipFill>
        <p:spPr>
          <a:xfrm>
            <a:off x="280811" y="1425755"/>
            <a:ext cx="1245108" cy="181818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C5DD590-E841-5E72-013C-257A720182A5}"/>
              </a:ext>
            </a:extLst>
          </p:cNvPr>
          <p:cNvSpPr txBox="1"/>
          <p:nvPr/>
        </p:nvSpPr>
        <p:spPr>
          <a:xfrm>
            <a:off x="-104939" y="3056905"/>
            <a:ext cx="4708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>
                <a:latin typeface="+mj-lt"/>
                <a:cs typeface="Arial" panose="020B0604020202020204" pitchFamily="34" charset="0"/>
              </a:rPr>
              <a:t>0.0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FE00E39-CCA2-D252-811C-5750D694A59E}"/>
              </a:ext>
            </a:extLst>
          </p:cNvPr>
          <p:cNvSpPr txBox="1"/>
          <p:nvPr/>
        </p:nvSpPr>
        <p:spPr>
          <a:xfrm>
            <a:off x="-104939" y="2633494"/>
            <a:ext cx="4708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>
                <a:latin typeface="+mj-lt"/>
                <a:cs typeface="Arial" panose="020B0604020202020204" pitchFamily="34" charset="0"/>
              </a:rPr>
              <a:t>0.5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62D4656-3A93-D64A-538F-C6734B674954}"/>
              </a:ext>
            </a:extLst>
          </p:cNvPr>
          <p:cNvSpPr txBox="1"/>
          <p:nvPr/>
        </p:nvSpPr>
        <p:spPr>
          <a:xfrm>
            <a:off x="-104939" y="2202470"/>
            <a:ext cx="4708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>
                <a:latin typeface="+mj-lt"/>
                <a:cs typeface="Arial" panose="020B0604020202020204" pitchFamily="34" charset="0"/>
              </a:rPr>
              <a:t>1.0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11CBBD-37AC-AD9A-1E56-CB8EB8A12535}"/>
              </a:ext>
            </a:extLst>
          </p:cNvPr>
          <p:cNvSpPr txBox="1"/>
          <p:nvPr/>
        </p:nvSpPr>
        <p:spPr>
          <a:xfrm>
            <a:off x="-104939" y="1779108"/>
            <a:ext cx="4708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>
                <a:latin typeface="+mj-lt"/>
                <a:cs typeface="Arial" panose="020B0604020202020204" pitchFamily="34" charset="0"/>
              </a:rPr>
              <a:t>1.5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C5D4AC-F7BB-D63C-91BC-2736156D5073}"/>
              </a:ext>
            </a:extLst>
          </p:cNvPr>
          <p:cNvSpPr txBox="1"/>
          <p:nvPr/>
        </p:nvSpPr>
        <p:spPr>
          <a:xfrm>
            <a:off x="-104485" y="1351410"/>
            <a:ext cx="4708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>
                <a:latin typeface="+mj-lt"/>
                <a:cs typeface="Arial" panose="020B0604020202020204" pitchFamily="34" charset="0"/>
              </a:rPr>
              <a:t>2.0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1D7BA5B-4966-BF26-1D90-EA7E6B084BA0}"/>
              </a:ext>
            </a:extLst>
          </p:cNvPr>
          <p:cNvSpPr txBox="1"/>
          <p:nvPr/>
        </p:nvSpPr>
        <p:spPr>
          <a:xfrm>
            <a:off x="-104939" y="1425756"/>
            <a:ext cx="338554" cy="176296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000" dirty="0">
                <a:latin typeface="+mj-lt"/>
                <a:cs typeface="Arial" panose="020B0604020202020204" pitchFamily="34" charset="0"/>
              </a:rPr>
              <a:t>Proportion of </a:t>
            </a:r>
            <a:r>
              <a:rPr lang="fr-FR" sz="1000" dirty="0" err="1">
                <a:latin typeface="+mj-lt"/>
                <a:cs typeface="Arial" panose="020B0604020202020204" pitchFamily="34" charset="0"/>
              </a:rPr>
              <a:t>ALDHbr</a:t>
            </a:r>
            <a:r>
              <a:rPr lang="fr-FR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fr-FR" sz="1000" dirty="0" err="1">
                <a:latin typeface="+mj-lt"/>
                <a:cs typeface="Arial" panose="020B0604020202020204" pitchFamily="34" charset="0"/>
              </a:rPr>
              <a:t>cells</a:t>
            </a:r>
            <a:endParaRPr lang="fr-FR" sz="1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A1B7421-E73E-5E37-028F-6B26976E07F6}"/>
              </a:ext>
            </a:extLst>
          </p:cNvPr>
          <p:cNvSpPr txBox="1"/>
          <p:nvPr/>
        </p:nvSpPr>
        <p:spPr>
          <a:xfrm rot="20546555">
            <a:off x="160463" y="3172938"/>
            <a:ext cx="58507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latin typeface="+mj-lt"/>
              </a:rPr>
              <a:t>SUM159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1E245BA-7FFB-BF57-0C23-3DAE91F74184}"/>
              </a:ext>
            </a:extLst>
          </p:cNvPr>
          <p:cNvSpPr txBox="1"/>
          <p:nvPr/>
        </p:nvSpPr>
        <p:spPr>
          <a:xfrm rot="20546555">
            <a:off x="473391" y="3172938"/>
            <a:ext cx="58507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latin typeface="+mj-lt"/>
              </a:rPr>
              <a:t>SW620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172A9A5-FF38-974E-6BED-C9664B97E59F}"/>
              </a:ext>
            </a:extLst>
          </p:cNvPr>
          <p:cNvSpPr txBox="1"/>
          <p:nvPr/>
        </p:nvSpPr>
        <p:spPr>
          <a:xfrm rot="20546555">
            <a:off x="783271" y="3172938"/>
            <a:ext cx="58507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latin typeface="+mj-lt"/>
              </a:rPr>
              <a:t>MKN45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B11BB32-7C61-B14D-4299-A6D898483F1F}"/>
              </a:ext>
            </a:extLst>
          </p:cNvPr>
          <p:cNvSpPr txBox="1"/>
          <p:nvPr/>
        </p:nvSpPr>
        <p:spPr>
          <a:xfrm rot="20546555">
            <a:off x="1111439" y="3172938"/>
            <a:ext cx="58507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latin typeface="+mj-lt"/>
              </a:rPr>
              <a:t>PANC1</a:t>
            </a:r>
          </a:p>
        </p:txBody>
      </p:sp>
      <p:pic>
        <p:nvPicPr>
          <p:cNvPr id="16" name="Image 15" descr="Une image contenant texte, Police, écriture manuscrite, diagramme&#10;&#10;Description générée automatiquement">
            <a:extLst>
              <a:ext uri="{FF2B5EF4-FFF2-40B4-BE49-F238E27FC236}">
                <a16:creationId xmlns:a16="http://schemas.microsoft.com/office/drawing/2014/main" id="{37775AED-2FD3-5574-C53E-F6E254E99AF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9" t="5155" r="35046" b="33409"/>
          <a:stretch/>
        </p:blipFill>
        <p:spPr>
          <a:xfrm>
            <a:off x="1537143" y="1428277"/>
            <a:ext cx="1530096" cy="181818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8AB9B4B-5932-1959-637D-29736BFF514F}"/>
              </a:ext>
            </a:extLst>
          </p:cNvPr>
          <p:cNvSpPr txBox="1"/>
          <p:nvPr/>
        </p:nvSpPr>
        <p:spPr>
          <a:xfrm rot="20546555">
            <a:off x="1484384" y="3167350"/>
            <a:ext cx="47646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latin typeface="+mj-lt"/>
              </a:rPr>
              <a:t>S68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02BC345-CE38-D352-3829-8A286738F143}"/>
              </a:ext>
            </a:extLst>
          </p:cNvPr>
          <p:cNvSpPr txBox="1"/>
          <p:nvPr/>
        </p:nvSpPr>
        <p:spPr>
          <a:xfrm rot="20546555">
            <a:off x="1735788" y="3168807"/>
            <a:ext cx="5421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latin typeface="+mj-lt"/>
              </a:rPr>
              <a:t>SUM149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9EB3C9C-28C9-C0F0-4F96-603AAB0D2168}"/>
              </a:ext>
            </a:extLst>
          </p:cNvPr>
          <p:cNvSpPr txBox="1"/>
          <p:nvPr/>
        </p:nvSpPr>
        <p:spPr>
          <a:xfrm rot="20546555">
            <a:off x="1890558" y="3188586"/>
            <a:ext cx="737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latin typeface="+mj-lt"/>
              </a:rPr>
              <a:t>MDA-MB436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EC018FB-EC2C-F426-BC40-4BE0CD998169}"/>
              </a:ext>
            </a:extLst>
          </p:cNvPr>
          <p:cNvSpPr txBox="1"/>
          <p:nvPr/>
        </p:nvSpPr>
        <p:spPr>
          <a:xfrm rot="20546555">
            <a:off x="2439778" y="3165759"/>
            <a:ext cx="40604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latin typeface="+mj-lt"/>
              </a:rPr>
              <a:t>HT29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EF5893B-FF79-81D3-A419-5155FFB260CA}"/>
              </a:ext>
            </a:extLst>
          </p:cNvPr>
          <p:cNvSpPr txBox="1"/>
          <p:nvPr/>
        </p:nvSpPr>
        <p:spPr>
          <a:xfrm rot="20546555">
            <a:off x="2706798" y="3169176"/>
            <a:ext cx="42691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latin typeface="+mj-lt"/>
              </a:rPr>
              <a:t>CRC1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801B3D28-3DA7-4BA4-A6E3-89FA0D08C29D}"/>
              </a:ext>
            </a:extLst>
          </p:cNvPr>
          <p:cNvCxnSpPr>
            <a:cxnSpLocks/>
          </p:cNvCxnSpPr>
          <p:nvPr/>
        </p:nvCxnSpPr>
        <p:spPr>
          <a:xfrm flipV="1">
            <a:off x="2498386" y="1471864"/>
            <a:ext cx="0" cy="1692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E5A7BC31-EDED-9EE9-7C92-ABD7C99C07F2}"/>
              </a:ext>
            </a:extLst>
          </p:cNvPr>
          <p:cNvGrpSpPr/>
          <p:nvPr/>
        </p:nvGrpSpPr>
        <p:grpSpPr>
          <a:xfrm>
            <a:off x="2837212" y="1399614"/>
            <a:ext cx="687770" cy="296906"/>
            <a:chOff x="2810646" y="7990"/>
            <a:chExt cx="687770" cy="296906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D7F9FD40-02CE-2A20-F14E-47E89CCB89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0389" t="23985" r="15938" b="72654"/>
            <a:stretch/>
          </p:blipFill>
          <p:spPr>
            <a:xfrm>
              <a:off x="2810646" y="184298"/>
              <a:ext cx="114773" cy="79500"/>
            </a:xfrm>
            <a:prstGeom prst="rect">
              <a:avLst/>
            </a:prstGeom>
          </p:spPr>
        </p:pic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AC15B74F-AA8C-2C03-57FE-1D093F16FFFF}"/>
                </a:ext>
              </a:extLst>
            </p:cNvPr>
            <p:cNvSpPr txBox="1"/>
            <p:nvPr/>
          </p:nvSpPr>
          <p:spPr>
            <a:xfrm>
              <a:off x="2835132" y="104841"/>
              <a:ext cx="66264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dirty="0">
                  <a:latin typeface="+mj-lt"/>
                  <a:cs typeface="Arial" panose="020B0604020202020204" pitchFamily="34" charset="0"/>
                </a:rPr>
                <a:t>NIF</a:t>
              </a:r>
            </a:p>
          </p:txBody>
        </p: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74FE290E-EEA6-BCA7-639A-102C379FAE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1032" t="14276" r="14880" b="83085"/>
            <a:stretch/>
          </p:blipFill>
          <p:spPr>
            <a:xfrm>
              <a:off x="2830930" y="87351"/>
              <a:ext cx="127773" cy="62426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D9E5DE93-674A-AF9D-52F3-B722E2D8ED6F}"/>
                </a:ext>
              </a:extLst>
            </p:cNvPr>
            <p:cNvSpPr txBox="1"/>
            <p:nvPr/>
          </p:nvSpPr>
          <p:spPr>
            <a:xfrm>
              <a:off x="2835771" y="7990"/>
              <a:ext cx="66264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dirty="0">
                  <a:latin typeface="+mj-lt"/>
                  <a:cs typeface="Arial" panose="020B0604020202020204" pitchFamily="34" charset="0"/>
                </a:rPr>
                <a:t>CTRL</a:t>
              </a:r>
            </a:p>
          </p:txBody>
        </p: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F58BD8C8-3990-5638-922C-8105B54524C7}"/>
              </a:ext>
            </a:extLst>
          </p:cNvPr>
          <p:cNvSpPr txBox="1"/>
          <p:nvPr/>
        </p:nvSpPr>
        <p:spPr>
          <a:xfrm>
            <a:off x="3035808" y="1412706"/>
            <a:ext cx="338554" cy="175115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000" dirty="0">
                <a:latin typeface="+mj-lt"/>
              </a:rPr>
              <a:t>SFE</a:t>
            </a:r>
          </a:p>
        </p:txBody>
      </p:sp>
      <p:grpSp>
        <p:nvGrpSpPr>
          <p:cNvPr id="107" name="Groupe 106">
            <a:extLst>
              <a:ext uri="{FF2B5EF4-FFF2-40B4-BE49-F238E27FC236}">
                <a16:creationId xmlns:a16="http://schemas.microsoft.com/office/drawing/2014/main" id="{43767475-4429-8AD9-ECE0-F0D499148CA0}"/>
              </a:ext>
            </a:extLst>
          </p:cNvPr>
          <p:cNvGrpSpPr/>
          <p:nvPr/>
        </p:nvGrpSpPr>
        <p:grpSpPr>
          <a:xfrm>
            <a:off x="3165722" y="1141305"/>
            <a:ext cx="2211471" cy="2222692"/>
            <a:chOff x="3165721" y="-74847"/>
            <a:chExt cx="2211471" cy="2222692"/>
          </a:xfrm>
        </p:grpSpPr>
        <p:pic>
          <p:nvPicPr>
            <p:cNvPr id="35" name="Image 34" descr="Une image contenant texte, diagramme, capture d’écran, Plan&#10;&#10;Description générée automatiquement">
              <a:extLst>
                <a:ext uri="{FF2B5EF4-FFF2-40B4-BE49-F238E27FC236}">
                  <a16:creationId xmlns:a16="http://schemas.microsoft.com/office/drawing/2014/main" id="{9B3D50EC-9269-E38E-8D25-439F7755FD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07" t="6783" r="75011" b="34554"/>
            <a:stretch/>
          </p:blipFill>
          <p:spPr>
            <a:xfrm>
              <a:off x="3394609" y="195278"/>
              <a:ext cx="662645" cy="1792998"/>
            </a:xfrm>
            <a:prstGeom prst="rect">
              <a:avLst/>
            </a:prstGeom>
          </p:spPr>
        </p:pic>
        <p:pic>
          <p:nvPicPr>
            <p:cNvPr id="37" name="Image 36" descr="Une image contenant texte, diagramme, capture d’écran, Plan&#10;&#10;Description générée automatiquement">
              <a:extLst>
                <a:ext uri="{FF2B5EF4-FFF2-40B4-BE49-F238E27FC236}">
                  <a16:creationId xmlns:a16="http://schemas.microsoft.com/office/drawing/2014/main" id="{D0F5544D-5BDD-2AC3-9C4C-7CF7F2C363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73" t="6602" r="73264" b="31054"/>
            <a:stretch/>
          </p:blipFill>
          <p:spPr>
            <a:xfrm>
              <a:off x="4071777" y="195277"/>
              <a:ext cx="732162" cy="1820999"/>
            </a:xfrm>
            <a:prstGeom prst="rect">
              <a:avLst/>
            </a:prstGeom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87A4E509-B756-F729-33D7-17D03AECD034}"/>
                </a:ext>
              </a:extLst>
            </p:cNvPr>
            <p:cNvSpPr txBox="1"/>
            <p:nvPr/>
          </p:nvSpPr>
          <p:spPr>
            <a:xfrm>
              <a:off x="3165721" y="116471"/>
              <a:ext cx="3226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25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65D9CBC3-86B9-2B75-882D-F5B82DBCE621}"/>
                </a:ext>
              </a:extLst>
            </p:cNvPr>
            <p:cNvSpPr txBox="1"/>
            <p:nvPr/>
          </p:nvSpPr>
          <p:spPr>
            <a:xfrm>
              <a:off x="3165721" y="459002"/>
              <a:ext cx="3226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20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459ECE3F-C1BE-82A7-D7DC-3E2552ECD9EB}"/>
                </a:ext>
              </a:extLst>
            </p:cNvPr>
            <p:cNvSpPr txBox="1"/>
            <p:nvPr/>
          </p:nvSpPr>
          <p:spPr>
            <a:xfrm>
              <a:off x="3165721" y="805766"/>
              <a:ext cx="3226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15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DC922B9A-44F7-194C-7EDD-62E8E8C1A1E0}"/>
                </a:ext>
              </a:extLst>
            </p:cNvPr>
            <p:cNvSpPr txBox="1"/>
            <p:nvPr/>
          </p:nvSpPr>
          <p:spPr>
            <a:xfrm>
              <a:off x="3165721" y="1144433"/>
              <a:ext cx="3226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10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2BEBA34C-27FB-A26D-6499-34230EC649FA}"/>
                </a:ext>
              </a:extLst>
            </p:cNvPr>
            <p:cNvSpPr txBox="1"/>
            <p:nvPr/>
          </p:nvSpPr>
          <p:spPr>
            <a:xfrm>
              <a:off x="3165721" y="1491197"/>
              <a:ext cx="3226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5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D0582FE7-6883-47BC-1591-10074B847B1C}"/>
                </a:ext>
              </a:extLst>
            </p:cNvPr>
            <p:cNvSpPr txBox="1"/>
            <p:nvPr/>
          </p:nvSpPr>
          <p:spPr>
            <a:xfrm>
              <a:off x="3165721" y="1829864"/>
              <a:ext cx="3226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0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6A75AC10-D31B-53C3-EA9B-19C2FC2F0F7F}"/>
                </a:ext>
              </a:extLst>
            </p:cNvPr>
            <p:cNvSpPr txBox="1"/>
            <p:nvPr/>
          </p:nvSpPr>
          <p:spPr>
            <a:xfrm>
              <a:off x="3416398" y="1932401"/>
              <a:ext cx="3566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S68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67249304-8BAB-2329-12C0-96D5A1126ADA}"/>
                </a:ext>
              </a:extLst>
            </p:cNvPr>
            <p:cNvSpPr txBox="1"/>
            <p:nvPr/>
          </p:nvSpPr>
          <p:spPr>
            <a:xfrm>
              <a:off x="3623826" y="1932401"/>
              <a:ext cx="5598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SUM149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31355190-40B3-4FEF-DB8F-2C2E0C776AB6}"/>
                </a:ext>
              </a:extLst>
            </p:cNvPr>
            <p:cNvSpPr txBox="1"/>
            <p:nvPr/>
          </p:nvSpPr>
          <p:spPr>
            <a:xfrm>
              <a:off x="4001965" y="1932401"/>
              <a:ext cx="5598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HT29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E663D969-367B-2B2C-9F1A-F1B2C4E500E9}"/>
                </a:ext>
              </a:extLst>
            </p:cNvPr>
            <p:cNvSpPr txBox="1"/>
            <p:nvPr/>
          </p:nvSpPr>
          <p:spPr>
            <a:xfrm>
              <a:off x="4322081" y="1932401"/>
              <a:ext cx="5598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CRC1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3CF23716-CD27-A2C4-F61B-27A9D7205D09}"/>
                </a:ext>
              </a:extLst>
            </p:cNvPr>
            <p:cNvSpPr txBox="1"/>
            <p:nvPr/>
          </p:nvSpPr>
          <p:spPr>
            <a:xfrm>
              <a:off x="3441796" y="-74847"/>
              <a:ext cx="6626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err="1">
                  <a:latin typeface="+mj-lt"/>
                </a:rPr>
                <a:t>Breast</a:t>
              </a:r>
              <a:endParaRPr lang="fr-FR" sz="1000" b="1" dirty="0">
                <a:latin typeface="+mj-lt"/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A4662C1B-A530-59DE-4277-7D825F6B5DE7}"/>
                </a:ext>
              </a:extLst>
            </p:cNvPr>
            <p:cNvSpPr txBox="1"/>
            <p:nvPr/>
          </p:nvSpPr>
          <p:spPr>
            <a:xfrm>
              <a:off x="4108483" y="-72954"/>
              <a:ext cx="6626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Colon</a:t>
              </a:r>
            </a:p>
          </p:txBody>
        </p:sp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D1403B8D-B37E-10D6-D2F2-1673463BF402}"/>
                </a:ext>
              </a:extLst>
            </p:cNvPr>
            <p:cNvGrpSpPr/>
            <p:nvPr/>
          </p:nvGrpSpPr>
          <p:grpSpPr>
            <a:xfrm>
              <a:off x="4715762" y="197749"/>
              <a:ext cx="661430" cy="318591"/>
              <a:chOff x="4697976" y="373080"/>
              <a:chExt cx="661430" cy="318591"/>
            </a:xfrm>
          </p:grpSpPr>
          <p:pic>
            <p:nvPicPr>
              <p:cNvPr id="57" name="Image 56" descr="Une image contenant texte, diagramme, capture d’écran, Plan&#10;&#10;Description générée automatiquement">
                <a:extLst>
                  <a:ext uri="{FF2B5EF4-FFF2-40B4-BE49-F238E27FC236}">
                    <a16:creationId xmlns:a16="http://schemas.microsoft.com/office/drawing/2014/main" id="{A3679626-3AA8-76FE-6FA8-CD6FCE33B1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558" t="9401" r="17934" b="79412"/>
              <a:stretch/>
            </p:blipFill>
            <p:spPr>
              <a:xfrm>
                <a:off x="4697976" y="434206"/>
                <a:ext cx="139484" cy="193964"/>
              </a:xfrm>
              <a:prstGeom prst="rect">
                <a:avLst/>
              </a:prstGeom>
            </p:spPr>
          </p:pic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69DA8681-DE20-04F6-250E-CC166A9031E6}"/>
                  </a:ext>
                </a:extLst>
              </p:cNvPr>
              <p:cNvSpPr txBox="1"/>
              <p:nvPr/>
            </p:nvSpPr>
            <p:spPr>
              <a:xfrm>
                <a:off x="4745573" y="373080"/>
                <a:ext cx="61383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>
                    <a:latin typeface="+mj-lt"/>
                  </a:rPr>
                  <a:t>CTRL</a:t>
                </a:r>
              </a:p>
            </p:txBody>
          </p:sp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246B2097-217C-AE1B-1D99-89805413F36C}"/>
                  </a:ext>
                </a:extLst>
              </p:cNvPr>
              <p:cNvSpPr txBox="1"/>
              <p:nvPr/>
            </p:nvSpPr>
            <p:spPr>
              <a:xfrm>
                <a:off x="4741339" y="491616"/>
                <a:ext cx="61383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dirty="0">
                    <a:latin typeface="+mj-lt"/>
                  </a:rPr>
                  <a:t>NIF</a:t>
                </a:r>
              </a:p>
            </p:txBody>
          </p:sp>
        </p:grpSp>
      </p:grpSp>
      <p:pic>
        <p:nvPicPr>
          <p:cNvPr id="61" name="Image 60">
            <a:extLst>
              <a:ext uri="{FF2B5EF4-FFF2-40B4-BE49-F238E27FC236}">
                <a16:creationId xmlns:a16="http://schemas.microsoft.com/office/drawing/2014/main" id="{F83DF087-F69C-0E1A-A111-ED20E61EE55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8815" t="61346" r="42763" b="35379"/>
          <a:stretch/>
        </p:blipFill>
        <p:spPr>
          <a:xfrm>
            <a:off x="5213434" y="1555600"/>
            <a:ext cx="1295563" cy="137418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A2504E38-96BC-18AB-4B06-506BC40AC35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4305" t="67789" r="44851" b="28068"/>
          <a:stretch/>
        </p:blipFill>
        <p:spPr>
          <a:xfrm>
            <a:off x="5213849" y="1825707"/>
            <a:ext cx="1295149" cy="134800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9883DB88-FB79-2343-3D73-1A465B76B81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2230" t="66584" r="39966" b="29679"/>
          <a:stretch/>
        </p:blipFill>
        <p:spPr>
          <a:xfrm>
            <a:off x="5213047" y="2040411"/>
            <a:ext cx="1295150" cy="149598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294D6269-CF58-5E49-B95E-C89C7E7B7F84}"/>
              </a:ext>
            </a:extLst>
          </p:cNvPr>
          <p:cNvSpPr txBox="1"/>
          <p:nvPr/>
        </p:nvSpPr>
        <p:spPr>
          <a:xfrm>
            <a:off x="6429373" y="1502193"/>
            <a:ext cx="6559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latin typeface="+mj-lt"/>
              </a:rPr>
              <a:t>p-STAT3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E40BF6DB-E5DA-DDA2-3AAE-9E6E2AFA5D6B}"/>
              </a:ext>
            </a:extLst>
          </p:cNvPr>
          <p:cNvSpPr txBox="1"/>
          <p:nvPr/>
        </p:nvSpPr>
        <p:spPr>
          <a:xfrm>
            <a:off x="6429373" y="1767892"/>
            <a:ext cx="6559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latin typeface="+mj-lt"/>
              </a:rPr>
              <a:t>STAT3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C368F6F4-772B-D854-7BBD-4712AE704B89}"/>
              </a:ext>
            </a:extLst>
          </p:cNvPr>
          <p:cNvSpPr txBox="1"/>
          <p:nvPr/>
        </p:nvSpPr>
        <p:spPr>
          <a:xfrm>
            <a:off x="6429373" y="2023456"/>
            <a:ext cx="6559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latin typeface="+mj-lt"/>
              </a:rPr>
              <a:t>GAPDH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6023774F-B74A-0F59-89C7-451AC9A097F6}"/>
              </a:ext>
            </a:extLst>
          </p:cNvPr>
          <p:cNvSpPr txBox="1"/>
          <p:nvPr/>
        </p:nvSpPr>
        <p:spPr>
          <a:xfrm>
            <a:off x="5246134" y="1700737"/>
            <a:ext cx="26858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1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899AB417-138B-FAD7-791D-3FC88166A85F}"/>
              </a:ext>
            </a:extLst>
          </p:cNvPr>
          <p:cNvSpPr txBox="1"/>
          <p:nvPr/>
        </p:nvSpPr>
        <p:spPr>
          <a:xfrm>
            <a:off x="5450492" y="1700737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1.07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156BC827-8A10-35E6-1017-63A9021B2CF3}"/>
              </a:ext>
            </a:extLst>
          </p:cNvPr>
          <p:cNvSpPr txBox="1"/>
          <p:nvPr/>
        </p:nvSpPr>
        <p:spPr>
          <a:xfrm>
            <a:off x="5682748" y="1700737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0.56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82AF928F-0E7E-2BB7-53D5-45A5935035DA}"/>
              </a:ext>
            </a:extLst>
          </p:cNvPr>
          <p:cNvSpPr txBox="1"/>
          <p:nvPr/>
        </p:nvSpPr>
        <p:spPr>
          <a:xfrm>
            <a:off x="5939932" y="1700737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0.03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6F7ED8EA-6F52-39D9-B44A-DC34C932F72A}"/>
              </a:ext>
            </a:extLst>
          </p:cNvPr>
          <p:cNvSpPr txBox="1"/>
          <p:nvPr/>
        </p:nvSpPr>
        <p:spPr>
          <a:xfrm>
            <a:off x="6167647" y="1700737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0.04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38E4B108-3093-B001-9A6E-CF385E1637F9}"/>
              </a:ext>
            </a:extLst>
          </p:cNvPr>
          <p:cNvSpPr txBox="1"/>
          <p:nvPr/>
        </p:nvSpPr>
        <p:spPr>
          <a:xfrm>
            <a:off x="5243215" y="1900885"/>
            <a:ext cx="26858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1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55756986-17FF-3324-8CC6-174E769D77D8}"/>
              </a:ext>
            </a:extLst>
          </p:cNvPr>
          <p:cNvSpPr txBox="1"/>
          <p:nvPr/>
        </p:nvSpPr>
        <p:spPr>
          <a:xfrm>
            <a:off x="5447572" y="1900885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1.28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75D73AFD-CDE0-CA1E-B852-327F736B3A65}"/>
              </a:ext>
            </a:extLst>
          </p:cNvPr>
          <p:cNvSpPr txBox="1"/>
          <p:nvPr/>
        </p:nvSpPr>
        <p:spPr>
          <a:xfrm>
            <a:off x="5685667" y="1900885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0.99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9307E032-3ED1-FFE5-4216-02E3508B92B7}"/>
              </a:ext>
            </a:extLst>
          </p:cNvPr>
          <p:cNvSpPr txBox="1"/>
          <p:nvPr/>
        </p:nvSpPr>
        <p:spPr>
          <a:xfrm>
            <a:off x="5937013" y="1900885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0.28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22FDBE8B-0333-FB26-6A09-70B9BE0AE0D2}"/>
              </a:ext>
            </a:extLst>
          </p:cNvPr>
          <p:cNvSpPr txBox="1"/>
          <p:nvPr/>
        </p:nvSpPr>
        <p:spPr>
          <a:xfrm>
            <a:off x="6167646" y="1900885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0.12</a:t>
            </a:r>
          </a:p>
        </p:txBody>
      </p:sp>
      <p:sp>
        <p:nvSpPr>
          <p:cNvPr id="77" name="Triangle isocèle 76">
            <a:extLst>
              <a:ext uri="{FF2B5EF4-FFF2-40B4-BE49-F238E27FC236}">
                <a16:creationId xmlns:a16="http://schemas.microsoft.com/office/drawing/2014/main" id="{7C06EA54-28D1-8B14-A5AE-68D8FF2D9F9B}"/>
              </a:ext>
            </a:extLst>
          </p:cNvPr>
          <p:cNvSpPr/>
          <p:nvPr/>
        </p:nvSpPr>
        <p:spPr>
          <a:xfrm rot="10800000" flipV="1">
            <a:off x="5529318" y="1398757"/>
            <a:ext cx="901267" cy="66055"/>
          </a:xfrm>
          <a:prstGeom prst="triangle">
            <a:avLst>
              <a:gd name="adj" fmla="val 10000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A51C6AAD-E0A6-A053-0F11-69483378EE05}"/>
              </a:ext>
            </a:extLst>
          </p:cNvPr>
          <p:cNvSpPr txBox="1"/>
          <p:nvPr/>
        </p:nvSpPr>
        <p:spPr>
          <a:xfrm>
            <a:off x="5109251" y="1255865"/>
            <a:ext cx="559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CTRL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B6D9E032-E0D0-E5A3-8A0E-B940EFD2FB64}"/>
              </a:ext>
            </a:extLst>
          </p:cNvPr>
          <p:cNvSpPr txBox="1"/>
          <p:nvPr/>
        </p:nvSpPr>
        <p:spPr>
          <a:xfrm>
            <a:off x="5511801" y="1263018"/>
            <a:ext cx="9614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NIF</a:t>
            </a: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516D9C9A-677A-F470-6DC1-64E7248477D4}"/>
              </a:ext>
            </a:extLst>
          </p:cNvPr>
          <p:cNvGrpSpPr/>
          <p:nvPr/>
        </p:nvGrpSpPr>
        <p:grpSpPr>
          <a:xfrm>
            <a:off x="4942549" y="2218087"/>
            <a:ext cx="1860448" cy="1257146"/>
            <a:chOff x="-119641" y="3157707"/>
            <a:chExt cx="1752588" cy="1611923"/>
          </a:xfrm>
        </p:grpSpPr>
        <p:grpSp>
          <p:nvGrpSpPr>
            <p:cNvPr id="82" name="Groupe 81">
              <a:extLst>
                <a:ext uri="{FF2B5EF4-FFF2-40B4-BE49-F238E27FC236}">
                  <a16:creationId xmlns:a16="http://schemas.microsoft.com/office/drawing/2014/main" id="{312B88E1-EEE2-913D-4D09-BB88D6D3734B}"/>
                </a:ext>
              </a:extLst>
            </p:cNvPr>
            <p:cNvGrpSpPr/>
            <p:nvPr/>
          </p:nvGrpSpPr>
          <p:grpSpPr>
            <a:xfrm>
              <a:off x="-119641" y="3157707"/>
              <a:ext cx="1714293" cy="1611923"/>
              <a:chOff x="4107237" y="5296028"/>
              <a:chExt cx="2639116" cy="2034880"/>
            </a:xfrm>
          </p:grpSpPr>
          <p:pic>
            <p:nvPicPr>
              <p:cNvPr id="86" name="Image 85">
                <a:extLst>
                  <a:ext uri="{FF2B5EF4-FFF2-40B4-BE49-F238E27FC236}">
                    <a16:creationId xmlns:a16="http://schemas.microsoft.com/office/drawing/2014/main" id="{733206AC-D55D-3898-07F8-2BDF91D8F46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128" t="9619" r="1301" b="37688"/>
              <a:stretch/>
            </p:blipFill>
            <p:spPr>
              <a:xfrm>
                <a:off x="4851216" y="5561530"/>
                <a:ext cx="1895137" cy="1473793"/>
              </a:xfrm>
              <a:prstGeom prst="rect">
                <a:avLst/>
              </a:prstGeom>
            </p:spPr>
          </p:pic>
          <p:sp>
            <p:nvSpPr>
              <p:cNvPr id="87" name="ZoneTexte 86">
                <a:extLst>
                  <a:ext uri="{FF2B5EF4-FFF2-40B4-BE49-F238E27FC236}">
                    <a16:creationId xmlns:a16="http://schemas.microsoft.com/office/drawing/2014/main" id="{16810A2E-8BC0-CB49-1D3F-603CBC0D4F43}"/>
                  </a:ext>
                </a:extLst>
              </p:cNvPr>
              <p:cNvSpPr txBox="1"/>
              <p:nvPr/>
            </p:nvSpPr>
            <p:spPr>
              <a:xfrm>
                <a:off x="4114719" y="6319395"/>
                <a:ext cx="865552" cy="348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-0.20</a:t>
                </a:r>
              </a:p>
            </p:txBody>
          </p:sp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0F4F910C-718C-1B4E-98D5-B39C4397B9C9}"/>
                  </a:ext>
                </a:extLst>
              </p:cNvPr>
              <p:cNvSpPr txBox="1"/>
              <p:nvPr/>
            </p:nvSpPr>
            <p:spPr>
              <a:xfrm>
                <a:off x="4229166" y="5525990"/>
                <a:ext cx="745238" cy="348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0.0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77015036-24A5-2CFA-BEC0-A0DDE9C05EDC}"/>
                  </a:ext>
                </a:extLst>
              </p:cNvPr>
              <p:cNvSpPr txBox="1"/>
              <p:nvPr/>
            </p:nvSpPr>
            <p:spPr>
              <a:xfrm>
                <a:off x="4286819" y="5925015"/>
                <a:ext cx="687586" cy="348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-0.10</a:t>
                </a: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F2C95614-E7BD-0D44-4ED3-701695A03A75}"/>
                  </a:ext>
                </a:extLst>
              </p:cNvPr>
              <p:cNvSpPr txBox="1"/>
              <p:nvPr/>
            </p:nvSpPr>
            <p:spPr>
              <a:xfrm>
                <a:off x="4286819" y="5715566"/>
                <a:ext cx="687586" cy="348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-0.05</a:t>
                </a:r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E6841970-7CB8-8AEE-8386-29BF63761CC8}"/>
                  </a:ext>
                </a:extLst>
              </p:cNvPr>
              <p:cNvSpPr txBox="1"/>
              <p:nvPr/>
            </p:nvSpPr>
            <p:spPr>
              <a:xfrm>
                <a:off x="4235031" y="6120242"/>
                <a:ext cx="745238" cy="348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-0.15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8E10D5EB-64D2-170F-329A-65F8532F0B2F}"/>
                  </a:ext>
                </a:extLst>
              </p:cNvPr>
              <p:cNvSpPr txBox="1"/>
              <p:nvPr/>
            </p:nvSpPr>
            <p:spPr>
              <a:xfrm>
                <a:off x="4107237" y="5300071"/>
                <a:ext cx="490980" cy="203083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 err="1">
                    <a:latin typeface="+mj-lt"/>
                  </a:rPr>
                  <a:t>Enrichment</a:t>
                </a:r>
                <a:r>
                  <a:rPr lang="fr-FR" sz="1000" dirty="0">
                    <a:latin typeface="+mj-lt"/>
                  </a:rPr>
                  <a:t> score (ES)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B1DC03C7-10DE-4C59-EA4D-2FE417386C10}"/>
                  </a:ext>
                </a:extLst>
              </p:cNvPr>
              <p:cNvSpPr txBox="1"/>
              <p:nvPr/>
            </p:nvSpPr>
            <p:spPr>
              <a:xfrm>
                <a:off x="4851216" y="5296028"/>
                <a:ext cx="1895135" cy="4110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dirty="0">
                    <a:latin typeface="+mj-lt"/>
                    <a:cs typeface="Arial" panose="020B0604020202020204" pitchFamily="34" charset="0"/>
                  </a:rPr>
                  <a:t>STAT3 </a:t>
                </a:r>
                <a:r>
                  <a:rPr lang="fr-FR" sz="1050" dirty="0" err="1">
                    <a:latin typeface="+mj-lt"/>
                    <a:cs typeface="Arial" panose="020B0604020202020204" pitchFamily="34" charset="0"/>
                  </a:rPr>
                  <a:t>pathway</a:t>
                </a:r>
                <a:endParaRPr lang="fr-FR" sz="1050" dirty="0">
                  <a:latin typeface="+mj-lt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A8629F82-2824-89FF-F015-E98A3254C290}"/>
                </a:ext>
              </a:extLst>
            </p:cNvPr>
            <p:cNvSpPr txBox="1"/>
            <p:nvPr/>
          </p:nvSpPr>
          <p:spPr>
            <a:xfrm>
              <a:off x="267614" y="4483285"/>
              <a:ext cx="739792" cy="276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solidFill>
                    <a:srgbClr val="FF1515"/>
                  </a:solidFill>
                  <a:latin typeface="+mj-lt"/>
                </a:rPr>
                <a:t>CTRL</a:t>
              </a:r>
            </a:p>
          </p:txBody>
        </p: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66D669F5-4D31-1A95-FC2E-74FF11EE3975}"/>
                </a:ext>
              </a:extLst>
            </p:cNvPr>
            <p:cNvSpPr txBox="1"/>
            <p:nvPr/>
          </p:nvSpPr>
          <p:spPr>
            <a:xfrm>
              <a:off x="893155" y="4474184"/>
              <a:ext cx="739792" cy="276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solidFill>
                    <a:srgbClr val="4300A4"/>
                  </a:solidFill>
                  <a:latin typeface="+mj-lt"/>
                </a:rPr>
                <a:t>NIF</a:t>
              </a: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F830B9EB-2EA1-B505-37BA-23C7E28FA5C8}"/>
                </a:ext>
              </a:extLst>
            </p:cNvPr>
            <p:cNvSpPr txBox="1"/>
            <p:nvPr/>
          </p:nvSpPr>
          <p:spPr>
            <a:xfrm>
              <a:off x="287433" y="3863683"/>
              <a:ext cx="1023360" cy="394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dirty="0">
                  <a:latin typeface="+mj-lt"/>
                </a:rPr>
                <a:t>NES=-2.208</a:t>
              </a:r>
              <a:br>
                <a:rPr lang="fr-FR" sz="700" dirty="0">
                  <a:latin typeface="+mj-lt"/>
                </a:rPr>
              </a:br>
              <a:r>
                <a:rPr lang="fr-FR" sz="700" dirty="0">
                  <a:latin typeface="+mj-lt"/>
                </a:rPr>
                <a:t>q-value=0.00695</a:t>
              </a:r>
            </a:p>
          </p:txBody>
        </p:sp>
      </p:grp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481DDCEA-87B1-EB99-4972-57370538CC69}"/>
              </a:ext>
            </a:extLst>
          </p:cNvPr>
          <p:cNvGrpSpPr/>
          <p:nvPr/>
        </p:nvGrpSpPr>
        <p:grpSpPr>
          <a:xfrm>
            <a:off x="273281" y="2050115"/>
            <a:ext cx="369129" cy="215444"/>
            <a:chOff x="273280" y="833963"/>
            <a:chExt cx="369129" cy="215444"/>
          </a:xfrm>
        </p:grpSpPr>
        <p:cxnSp>
          <p:nvCxnSpPr>
            <p:cNvPr id="109" name="Connecteur droit 108">
              <a:extLst>
                <a:ext uri="{FF2B5EF4-FFF2-40B4-BE49-F238E27FC236}">
                  <a16:creationId xmlns:a16="http://schemas.microsoft.com/office/drawing/2014/main" id="{E7D441B2-C02A-C338-C39D-D29592FD59FE}"/>
                </a:ext>
              </a:extLst>
            </p:cNvPr>
            <p:cNvCxnSpPr/>
            <p:nvPr/>
          </p:nvCxnSpPr>
          <p:spPr>
            <a:xfrm>
              <a:off x="391839" y="949767"/>
              <a:ext cx="127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207F3053-0A7C-9ABD-F7EE-0875E089C666}"/>
                </a:ext>
              </a:extLst>
            </p:cNvPr>
            <p:cNvSpPr txBox="1"/>
            <p:nvPr/>
          </p:nvSpPr>
          <p:spPr>
            <a:xfrm>
              <a:off x="273280" y="833963"/>
              <a:ext cx="3691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</p:grpSp>
      <p:grpSp>
        <p:nvGrpSpPr>
          <p:cNvPr id="112" name="Groupe 111">
            <a:extLst>
              <a:ext uri="{FF2B5EF4-FFF2-40B4-BE49-F238E27FC236}">
                <a16:creationId xmlns:a16="http://schemas.microsoft.com/office/drawing/2014/main" id="{F3A1DF7E-BFCB-16D1-6BAB-81073D536D40}"/>
              </a:ext>
            </a:extLst>
          </p:cNvPr>
          <p:cNvGrpSpPr/>
          <p:nvPr/>
        </p:nvGrpSpPr>
        <p:grpSpPr>
          <a:xfrm>
            <a:off x="606462" y="1862317"/>
            <a:ext cx="340379" cy="215444"/>
            <a:chOff x="294578" y="833664"/>
            <a:chExt cx="340379" cy="215444"/>
          </a:xfrm>
        </p:grpSpPr>
        <p:cxnSp>
          <p:nvCxnSpPr>
            <p:cNvPr id="113" name="Connecteur droit 112">
              <a:extLst>
                <a:ext uri="{FF2B5EF4-FFF2-40B4-BE49-F238E27FC236}">
                  <a16:creationId xmlns:a16="http://schemas.microsoft.com/office/drawing/2014/main" id="{970A1288-D659-AF9A-308C-EEF8BBB36EF0}"/>
                </a:ext>
              </a:extLst>
            </p:cNvPr>
            <p:cNvCxnSpPr/>
            <p:nvPr/>
          </p:nvCxnSpPr>
          <p:spPr>
            <a:xfrm>
              <a:off x="391839" y="949767"/>
              <a:ext cx="127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ZoneTexte 113">
              <a:extLst>
                <a:ext uri="{FF2B5EF4-FFF2-40B4-BE49-F238E27FC236}">
                  <a16:creationId xmlns:a16="http://schemas.microsoft.com/office/drawing/2014/main" id="{84DAA34B-FE6B-2B63-C0CD-FADFBF80329B}"/>
                </a:ext>
              </a:extLst>
            </p:cNvPr>
            <p:cNvSpPr txBox="1"/>
            <p:nvPr/>
          </p:nvSpPr>
          <p:spPr>
            <a:xfrm>
              <a:off x="294578" y="833664"/>
              <a:ext cx="34037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</p:grpSp>
      <p:grpSp>
        <p:nvGrpSpPr>
          <p:cNvPr id="115" name="Groupe 114">
            <a:extLst>
              <a:ext uri="{FF2B5EF4-FFF2-40B4-BE49-F238E27FC236}">
                <a16:creationId xmlns:a16="http://schemas.microsoft.com/office/drawing/2014/main" id="{C5EDAE4D-2CB5-FBE4-F172-6088919CED74}"/>
              </a:ext>
            </a:extLst>
          </p:cNvPr>
          <p:cNvGrpSpPr/>
          <p:nvPr/>
        </p:nvGrpSpPr>
        <p:grpSpPr>
          <a:xfrm>
            <a:off x="903826" y="1968997"/>
            <a:ext cx="358250" cy="215444"/>
            <a:chOff x="282063" y="833664"/>
            <a:chExt cx="358250" cy="215444"/>
          </a:xfrm>
        </p:grpSpPr>
        <p:cxnSp>
          <p:nvCxnSpPr>
            <p:cNvPr id="116" name="Connecteur droit 115">
              <a:extLst>
                <a:ext uri="{FF2B5EF4-FFF2-40B4-BE49-F238E27FC236}">
                  <a16:creationId xmlns:a16="http://schemas.microsoft.com/office/drawing/2014/main" id="{C05CEF0A-6D61-3330-E730-31C8C75D8307}"/>
                </a:ext>
              </a:extLst>
            </p:cNvPr>
            <p:cNvCxnSpPr/>
            <p:nvPr/>
          </p:nvCxnSpPr>
          <p:spPr>
            <a:xfrm>
              <a:off x="391839" y="949767"/>
              <a:ext cx="127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1DC79DDA-596F-5E5D-4802-2879F9315B6C}"/>
                </a:ext>
              </a:extLst>
            </p:cNvPr>
            <p:cNvSpPr txBox="1"/>
            <p:nvPr/>
          </p:nvSpPr>
          <p:spPr>
            <a:xfrm>
              <a:off x="282063" y="833664"/>
              <a:ext cx="3582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</p:grpSp>
      <p:grpSp>
        <p:nvGrpSpPr>
          <p:cNvPr id="118" name="Groupe 117">
            <a:extLst>
              <a:ext uri="{FF2B5EF4-FFF2-40B4-BE49-F238E27FC236}">
                <a16:creationId xmlns:a16="http://schemas.microsoft.com/office/drawing/2014/main" id="{06986B31-F8BA-81C4-0A73-F0EC367659C7}"/>
              </a:ext>
            </a:extLst>
          </p:cNvPr>
          <p:cNvGrpSpPr/>
          <p:nvPr/>
        </p:nvGrpSpPr>
        <p:grpSpPr>
          <a:xfrm>
            <a:off x="1196576" y="1814057"/>
            <a:ext cx="360141" cy="215444"/>
            <a:chOff x="275092" y="838744"/>
            <a:chExt cx="360141" cy="215444"/>
          </a:xfrm>
        </p:grpSpPr>
        <p:cxnSp>
          <p:nvCxnSpPr>
            <p:cNvPr id="119" name="Connecteur droit 118">
              <a:extLst>
                <a:ext uri="{FF2B5EF4-FFF2-40B4-BE49-F238E27FC236}">
                  <a16:creationId xmlns:a16="http://schemas.microsoft.com/office/drawing/2014/main" id="{3B664594-208A-0174-6589-28645DC48F69}"/>
                </a:ext>
              </a:extLst>
            </p:cNvPr>
            <p:cNvCxnSpPr/>
            <p:nvPr/>
          </p:nvCxnSpPr>
          <p:spPr>
            <a:xfrm>
              <a:off x="391839" y="949767"/>
              <a:ext cx="127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ZoneTexte 119">
              <a:extLst>
                <a:ext uri="{FF2B5EF4-FFF2-40B4-BE49-F238E27FC236}">
                  <a16:creationId xmlns:a16="http://schemas.microsoft.com/office/drawing/2014/main" id="{0AC10E17-EF61-E285-49B7-57733BC2BDC3}"/>
                </a:ext>
              </a:extLst>
            </p:cNvPr>
            <p:cNvSpPr txBox="1"/>
            <p:nvPr/>
          </p:nvSpPr>
          <p:spPr>
            <a:xfrm>
              <a:off x="275092" y="838744"/>
              <a:ext cx="36014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</p:grpSp>
      <p:grpSp>
        <p:nvGrpSpPr>
          <p:cNvPr id="121" name="Groupe 120">
            <a:extLst>
              <a:ext uri="{FF2B5EF4-FFF2-40B4-BE49-F238E27FC236}">
                <a16:creationId xmlns:a16="http://schemas.microsoft.com/office/drawing/2014/main" id="{E757F60F-1015-CBA6-C9D6-16D76D257561}"/>
              </a:ext>
            </a:extLst>
          </p:cNvPr>
          <p:cNvGrpSpPr/>
          <p:nvPr/>
        </p:nvGrpSpPr>
        <p:grpSpPr>
          <a:xfrm>
            <a:off x="1547523" y="1941213"/>
            <a:ext cx="360141" cy="215444"/>
            <a:chOff x="278059" y="833820"/>
            <a:chExt cx="360141" cy="215444"/>
          </a:xfrm>
        </p:grpSpPr>
        <p:cxnSp>
          <p:nvCxnSpPr>
            <p:cNvPr id="122" name="Connecteur droit 121">
              <a:extLst>
                <a:ext uri="{FF2B5EF4-FFF2-40B4-BE49-F238E27FC236}">
                  <a16:creationId xmlns:a16="http://schemas.microsoft.com/office/drawing/2014/main" id="{697EEC89-30A8-1AA2-9526-BD56D4F1AFBC}"/>
                </a:ext>
              </a:extLst>
            </p:cNvPr>
            <p:cNvCxnSpPr/>
            <p:nvPr/>
          </p:nvCxnSpPr>
          <p:spPr>
            <a:xfrm>
              <a:off x="391839" y="949767"/>
              <a:ext cx="127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ZoneTexte 122">
              <a:extLst>
                <a:ext uri="{FF2B5EF4-FFF2-40B4-BE49-F238E27FC236}">
                  <a16:creationId xmlns:a16="http://schemas.microsoft.com/office/drawing/2014/main" id="{1DBC353B-21A8-6F5E-6D21-97FC2BAA4575}"/>
                </a:ext>
              </a:extLst>
            </p:cNvPr>
            <p:cNvSpPr txBox="1"/>
            <p:nvPr/>
          </p:nvSpPr>
          <p:spPr>
            <a:xfrm>
              <a:off x="278059" y="833820"/>
              <a:ext cx="36014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</p:grp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D686DEA9-9A4D-7BCE-E276-204649B56D9C}"/>
              </a:ext>
            </a:extLst>
          </p:cNvPr>
          <p:cNvGrpSpPr/>
          <p:nvPr/>
        </p:nvGrpSpPr>
        <p:grpSpPr>
          <a:xfrm>
            <a:off x="1859126" y="1344157"/>
            <a:ext cx="350371" cy="215444"/>
            <a:chOff x="284862" y="833664"/>
            <a:chExt cx="350371" cy="215444"/>
          </a:xfrm>
        </p:grpSpPr>
        <p:cxnSp>
          <p:nvCxnSpPr>
            <p:cNvPr id="125" name="Connecteur droit 124">
              <a:extLst>
                <a:ext uri="{FF2B5EF4-FFF2-40B4-BE49-F238E27FC236}">
                  <a16:creationId xmlns:a16="http://schemas.microsoft.com/office/drawing/2014/main" id="{919DB8FD-408A-67A3-740B-85E76CB0D3DE}"/>
                </a:ext>
              </a:extLst>
            </p:cNvPr>
            <p:cNvCxnSpPr/>
            <p:nvPr/>
          </p:nvCxnSpPr>
          <p:spPr>
            <a:xfrm>
              <a:off x="391839" y="949767"/>
              <a:ext cx="127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ZoneTexte 125">
              <a:extLst>
                <a:ext uri="{FF2B5EF4-FFF2-40B4-BE49-F238E27FC236}">
                  <a16:creationId xmlns:a16="http://schemas.microsoft.com/office/drawing/2014/main" id="{8688F0E4-7135-C534-47FE-7419B6F0F7E1}"/>
                </a:ext>
              </a:extLst>
            </p:cNvPr>
            <p:cNvSpPr txBox="1"/>
            <p:nvPr/>
          </p:nvSpPr>
          <p:spPr>
            <a:xfrm>
              <a:off x="284862" y="833664"/>
              <a:ext cx="35037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</p:grp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4DA7F575-5E29-DB24-1DD2-EF02EBC147B9}"/>
              </a:ext>
            </a:extLst>
          </p:cNvPr>
          <p:cNvGrpSpPr/>
          <p:nvPr/>
        </p:nvGrpSpPr>
        <p:grpSpPr>
          <a:xfrm>
            <a:off x="2180256" y="1923277"/>
            <a:ext cx="361981" cy="215444"/>
            <a:chOff x="283412" y="833664"/>
            <a:chExt cx="361981" cy="215444"/>
          </a:xfrm>
        </p:grpSpPr>
        <p:cxnSp>
          <p:nvCxnSpPr>
            <p:cNvPr id="128" name="Connecteur droit 127">
              <a:extLst>
                <a:ext uri="{FF2B5EF4-FFF2-40B4-BE49-F238E27FC236}">
                  <a16:creationId xmlns:a16="http://schemas.microsoft.com/office/drawing/2014/main" id="{E262C531-0F34-C18B-5D6D-D5BC816E57F2}"/>
                </a:ext>
              </a:extLst>
            </p:cNvPr>
            <p:cNvCxnSpPr/>
            <p:nvPr/>
          </p:nvCxnSpPr>
          <p:spPr>
            <a:xfrm>
              <a:off x="391839" y="949767"/>
              <a:ext cx="127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ZoneTexte 128">
              <a:extLst>
                <a:ext uri="{FF2B5EF4-FFF2-40B4-BE49-F238E27FC236}">
                  <a16:creationId xmlns:a16="http://schemas.microsoft.com/office/drawing/2014/main" id="{7AE89F77-95DE-4367-FF87-DD78B3780159}"/>
                </a:ext>
              </a:extLst>
            </p:cNvPr>
            <p:cNvSpPr txBox="1"/>
            <p:nvPr/>
          </p:nvSpPr>
          <p:spPr>
            <a:xfrm>
              <a:off x="283412" y="833664"/>
              <a:ext cx="3619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</p:grpSp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5E1CBEFA-1D80-553F-6347-4C2FB8EA7A6B}"/>
              </a:ext>
            </a:extLst>
          </p:cNvPr>
          <p:cNvGrpSpPr/>
          <p:nvPr/>
        </p:nvGrpSpPr>
        <p:grpSpPr>
          <a:xfrm>
            <a:off x="2463202" y="2070597"/>
            <a:ext cx="337397" cy="215444"/>
            <a:chOff x="284418" y="833664"/>
            <a:chExt cx="337397" cy="215444"/>
          </a:xfrm>
        </p:grpSpPr>
        <p:cxnSp>
          <p:nvCxnSpPr>
            <p:cNvPr id="131" name="Connecteur droit 130">
              <a:extLst>
                <a:ext uri="{FF2B5EF4-FFF2-40B4-BE49-F238E27FC236}">
                  <a16:creationId xmlns:a16="http://schemas.microsoft.com/office/drawing/2014/main" id="{A594C9CC-3985-1C8B-E38D-B285A2569F7C}"/>
                </a:ext>
              </a:extLst>
            </p:cNvPr>
            <p:cNvCxnSpPr/>
            <p:nvPr/>
          </p:nvCxnSpPr>
          <p:spPr>
            <a:xfrm>
              <a:off x="391839" y="949767"/>
              <a:ext cx="127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ZoneTexte 131">
              <a:extLst>
                <a:ext uri="{FF2B5EF4-FFF2-40B4-BE49-F238E27FC236}">
                  <a16:creationId xmlns:a16="http://schemas.microsoft.com/office/drawing/2014/main" id="{234BF13C-EE1A-E93B-A9C5-1C92D0F87CF6}"/>
                </a:ext>
              </a:extLst>
            </p:cNvPr>
            <p:cNvSpPr txBox="1"/>
            <p:nvPr/>
          </p:nvSpPr>
          <p:spPr>
            <a:xfrm>
              <a:off x="284418" y="833664"/>
              <a:ext cx="33739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</p:grp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51E7668C-55D9-CFA2-AB21-3EB44DB31A77}"/>
              </a:ext>
            </a:extLst>
          </p:cNvPr>
          <p:cNvGrpSpPr/>
          <p:nvPr/>
        </p:nvGrpSpPr>
        <p:grpSpPr>
          <a:xfrm>
            <a:off x="2734982" y="1897877"/>
            <a:ext cx="349316" cy="215444"/>
            <a:chOff x="289499" y="833664"/>
            <a:chExt cx="349316" cy="215444"/>
          </a:xfrm>
        </p:grpSpPr>
        <p:cxnSp>
          <p:nvCxnSpPr>
            <p:cNvPr id="134" name="Connecteur droit 133">
              <a:extLst>
                <a:ext uri="{FF2B5EF4-FFF2-40B4-BE49-F238E27FC236}">
                  <a16:creationId xmlns:a16="http://schemas.microsoft.com/office/drawing/2014/main" id="{23B9BCA3-1395-CE3A-B4D8-CC9AA66F242B}"/>
                </a:ext>
              </a:extLst>
            </p:cNvPr>
            <p:cNvCxnSpPr/>
            <p:nvPr/>
          </p:nvCxnSpPr>
          <p:spPr>
            <a:xfrm>
              <a:off x="391839" y="949767"/>
              <a:ext cx="127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BC217495-8194-D70D-DF36-BF002FF8C24E}"/>
                </a:ext>
              </a:extLst>
            </p:cNvPr>
            <p:cNvSpPr txBox="1"/>
            <p:nvPr/>
          </p:nvSpPr>
          <p:spPr>
            <a:xfrm>
              <a:off x="289499" y="833664"/>
              <a:ext cx="3493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</p:grpSp>
      <p:grpSp>
        <p:nvGrpSpPr>
          <p:cNvPr id="136" name="Groupe 135">
            <a:extLst>
              <a:ext uri="{FF2B5EF4-FFF2-40B4-BE49-F238E27FC236}">
                <a16:creationId xmlns:a16="http://schemas.microsoft.com/office/drawing/2014/main" id="{51A9CAB4-333A-2DEF-77CB-0660F646D78A}"/>
              </a:ext>
            </a:extLst>
          </p:cNvPr>
          <p:cNvGrpSpPr/>
          <p:nvPr/>
        </p:nvGrpSpPr>
        <p:grpSpPr>
          <a:xfrm>
            <a:off x="3411126" y="1336537"/>
            <a:ext cx="360471" cy="215444"/>
            <a:chOff x="300368" y="838744"/>
            <a:chExt cx="310174" cy="215444"/>
          </a:xfrm>
        </p:grpSpPr>
        <p:cxnSp>
          <p:nvCxnSpPr>
            <p:cNvPr id="137" name="Connecteur droit 136">
              <a:extLst>
                <a:ext uri="{FF2B5EF4-FFF2-40B4-BE49-F238E27FC236}">
                  <a16:creationId xmlns:a16="http://schemas.microsoft.com/office/drawing/2014/main" id="{8E3853F9-1530-0D43-63DC-E53264A2358C}"/>
                </a:ext>
              </a:extLst>
            </p:cNvPr>
            <p:cNvCxnSpPr/>
            <p:nvPr/>
          </p:nvCxnSpPr>
          <p:spPr>
            <a:xfrm>
              <a:off x="391839" y="949767"/>
              <a:ext cx="127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ZoneTexte 137">
              <a:extLst>
                <a:ext uri="{FF2B5EF4-FFF2-40B4-BE49-F238E27FC236}">
                  <a16:creationId xmlns:a16="http://schemas.microsoft.com/office/drawing/2014/main" id="{7EDC593B-6F14-758A-3B98-3ECEB2E9F89E}"/>
                </a:ext>
              </a:extLst>
            </p:cNvPr>
            <p:cNvSpPr txBox="1"/>
            <p:nvPr/>
          </p:nvSpPr>
          <p:spPr>
            <a:xfrm>
              <a:off x="300368" y="838744"/>
              <a:ext cx="310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</p:grpSp>
      <p:grpSp>
        <p:nvGrpSpPr>
          <p:cNvPr id="139" name="Groupe 138">
            <a:extLst>
              <a:ext uri="{FF2B5EF4-FFF2-40B4-BE49-F238E27FC236}">
                <a16:creationId xmlns:a16="http://schemas.microsoft.com/office/drawing/2014/main" id="{DBC987D1-4389-AA19-CF94-A64EF89A9EB4}"/>
              </a:ext>
            </a:extLst>
          </p:cNvPr>
          <p:cNvGrpSpPr/>
          <p:nvPr/>
        </p:nvGrpSpPr>
        <p:grpSpPr>
          <a:xfrm>
            <a:off x="3728626" y="1745477"/>
            <a:ext cx="360471" cy="215444"/>
            <a:chOff x="300368" y="833664"/>
            <a:chExt cx="310174" cy="215444"/>
          </a:xfrm>
        </p:grpSpPr>
        <p:cxnSp>
          <p:nvCxnSpPr>
            <p:cNvPr id="140" name="Connecteur droit 139">
              <a:extLst>
                <a:ext uri="{FF2B5EF4-FFF2-40B4-BE49-F238E27FC236}">
                  <a16:creationId xmlns:a16="http://schemas.microsoft.com/office/drawing/2014/main" id="{C0632C95-9716-6EC4-342F-4E4610AFBBED}"/>
                </a:ext>
              </a:extLst>
            </p:cNvPr>
            <p:cNvCxnSpPr/>
            <p:nvPr/>
          </p:nvCxnSpPr>
          <p:spPr>
            <a:xfrm>
              <a:off x="391839" y="949767"/>
              <a:ext cx="127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ZoneTexte 140">
              <a:extLst>
                <a:ext uri="{FF2B5EF4-FFF2-40B4-BE49-F238E27FC236}">
                  <a16:creationId xmlns:a16="http://schemas.microsoft.com/office/drawing/2014/main" id="{0FD8BB2B-AF8D-CFA1-0CBE-764733853C17}"/>
                </a:ext>
              </a:extLst>
            </p:cNvPr>
            <p:cNvSpPr txBox="1"/>
            <p:nvPr/>
          </p:nvSpPr>
          <p:spPr>
            <a:xfrm>
              <a:off x="300368" y="833664"/>
              <a:ext cx="310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</p:grpSp>
      <p:grpSp>
        <p:nvGrpSpPr>
          <p:cNvPr id="142" name="Groupe 141">
            <a:extLst>
              <a:ext uri="{FF2B5EF4-FFF2-40B4-BE49-F238E27FC236}">
                <a16:creationId xmlns:a16="http://schemas.microsoft.com/office/drawing/2014/main" id="{9FB93EFE-47CC-5C1D-B3C8-F5525BF9EC52}"/>
              </a:ext>
            </a:extLst>
          </p:cNvPr>
          <p:cNvGrpSpPr/>
          <p:nvPr/>
        </p:nvGrpSpPr>
        <p:grpSpPr>
          <a:xfrm>
            <a:off x="4071526" y="1862317"/>
            <a:ext cx="360471" cy="215444"/>
            <a:chOff x="300368" y="833664"/>
            <a:chExt cx="310174" cy="215444"/>
          </a:xfrm>
        </p:grpSpPr>
        <p:cxnSp>
          <p:nvCxnSpPr>
            <p:cNvPr id="143" name="Connecteur droit 142">
              <a:extLst>
                <a:ext uri="{FF2B5EF4-FFF2-40B4-BE49-F238E27FC236}">
                  <a16:creationId xmlns:a16="http://schemas.microsoft.com/office/drawing/2014/main" id="{CBD84B7A-B9FC-90BC-93FA-0A9672821CCB}"/>
                </a:ext>
              </a:extLst>
            </p:cNvPr>
            <p:cNvCxnSpPr/>
            <p:nvPr/>
          </p:nvCxnSpPr>
          <p:spPr>
            <a:xfrm>
              <a:off x="391839" y="949767"/>
              <a:ext cx="127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ZoneTexte 143">
              <a:extLst>
                <a:ext uri="{FF2B5EF4-FFF2-40B4-BE49-F238E27FC236}">
                  <a16:creationId xmlns:a16="http://schemas.microsoft.com/office/drawing/2014/main" id="{760E38F8-4394-6F09-2E52-E94D4AEFAB71}"/>
                </a:ext>
              </a:extLst>
            </p:cNvPr>
            <p:cNvSpPr txBox="1"/>
            <p:nvPr/>
          </p:nvSpPr>
          <p:spPr>
            <a:xfrm>
              <a:off x="300368" y="833664"/>
              <a:ext cx="310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</p:grpSp>
      <p:grpSp>
        <p:nvGrpSpPr>
          <p:cNvPr id="145" name="Groupe 144">
            <a:extLst>
              <a:ext uri="{FF2B5EF4-FFF2-40B4-BE49-F238E27FC236}">
                <a16:creationId xmlns:a16="http://schemas.microsoft.com/office/drawing/2014/main" id="{341FBB41-52A4-B06F-4A03-900AF75AEF87}"/>
              </a:ext>
            </a:extLst>
          </p:cNvPr>
          <p:cNvGrpSpPr/>
          <p:nvPr/>
        </p:nvGrpSpPr>
        <p:grpSpPr>
          <a:xfrm>
            <a:off x="4401726" y="1864857"/>
            <a:ext cx="360471" cy="215444"/>
            <a:chOff x="300368" y="838744"/>
            <a:chExt cx="310174" cy="215444"/>
          </a:xfrm>
        </p:grpSpPr>
        <p:cxnSp>
          <p:nvCxnSpPr>
            <p:cNvPr id="146" name="Connecteur droit 145">
              <a:extLst>
                <a:ext uri="{FF2B5EF4-FFF2-40B4-BE49-F238E27FC236}">
                  <a16:creationId xmlns:a16="http://schemas.microsoft.com/office/drawing/2014/main" id="{4BBD2307-0653-D48C-9C0A-034A9BE3355D}"/>
                </a:ext>
              </a:extLst>
            </p:cNvPr>
            <p:cNvCxnSpPr/>
            <p:nvPr/>
          </p:nvCxnSpPr>
          <p:spPr>
            <a:xfrm>
              <a:off x="391839" y="949767"/>
              <a:ext cx="127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ZoneTexte 146">
              <a:extLst>
                <a:ext uri="{FF2B5EF4-FFF2-40B4-BE49-F238E27FC236}">
                  <a16:creationId xmlns:a16="http://schemas.microsoft.com/office/drawing/2014/main" id="{2A2F5DE8-CBB9-7EDB-35CB-250EDB2EA317}"/>
                </a:ext>
              </a:extLst>
            </p:cNvPr>
            <p:cNvSpPr txBox="1"/>
            <p:nvPr/>
          </p:nvSpPr>
          <p:spPr>
            <a:xfrm>
              <a:off x="300368" y="838744"/>
              <a:ext cx="310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</p:grpSp>
      <p:grpSp>
        <p:nvGrpSpPr>
          <p:cNvPr id="390" name="Groupe 389">
            <a:extLst>
              <a:ext uri="{FF2B5EF4-FFF2-40B4-BE49-F238E27FC236}">
                <a16:creationId xmlns:a16="http://schemas.microsoft.com/office/drawing/2014/main" id="{3817B8AE-B10B-F5DA-C592-E612C96E7A6D}"/>
              </a:ext>
            </a:extLst>
          </p:cNvPr>
          <p:cNvGrpSpPr/>
          <p:nvPr/>
        </p:nvGrpSpPr>
        <p:grpSpPr>
          <a:xfrm>
            <a:off x="1473809" y="3756268"/>
            <a:ext cx="1358311" cy="2074809"/>
            <a:chOff x="-78793" y="2373256"/>
            <a:chExt cx="1358311" cy="2134136"/>
          </a:xfrm>
        </p:grpSpPr>
        <p:pic>
          <p:nvPicPr>
            <p:cNvPr id="96" name="Image 95" descr="Une image contenant texte, capture d’écran, diagramme, conception&#10;&#10;Description générée automatiquement">
              <a:extLst>
                <a:ext uri="{FF2B5EF4-FFF2-40B4-BE49-F238E27FC236}">
                  <a16:creationId xmlns:a16="http://schemas.microsoft.com/office/drawing/2014/main" id="{997DA059-70A7-7E93-2515-E34ACFFED5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60" t="6792" r="10934" b="26614"/>
            <a:stretch/>
          </p:blipFill>
          <p:spPr>
            <a:xfrm>
              <a:off x="274988" y="2533404"/>
              <a:ext cx="794421" cy="1784294"/>
            </a:xfrm>
            <a:prstGeom prst="rect">
              <a:avLst/>
            </a:prstGeom>
          </p:spPr>
        </p:pic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3B4C08C8-64EE-DEDA-5CF8-8DB56CE88B2A}"/>
                </a:ext>
              </a:extLst>
            </p:cNvPr>
            <p:cNvSpPr txBox="1"/>
            <p:nvPr/>
          </p:nvSpPr>
          <p:spPr>
            <a:xfrm>
              <a:off x="10312" y="2458868"/>
              <a:ext cx="347094" cy="221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40</a:t>
              </a:r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18211B19-ECDB-468F-E631-7DCE07727696}"/>
                </a:ext>
              </a:extLst>
            </p:cNvPr>
            <p:cNvSpPr txBox="1"/>
            <p:nvPr/>
          </p:nvSpPr>
          <p:spPr>
            <a:xfrm>
              <a:off x="11009" y="2878533"/>
              <a:ext cx="347094" cy="221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30</a:t>
              </a:r>
            </a:p>
          </p:txBody>
        </p:sp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10E4C8D1-A72A-B8A5-F708-940FAB8C7503}"/>
                </a:ext>
              </a:extLst>
            </p:cNvPr>
            <p:cNvSpPr txBox="1"/>
            <p:nvPr/>
          </p:nvSpPr>
          <p:spPr>
            <a:xfrm>
              <a:off x="16089" y="3303363"/>
              <a:ext cx="347094" cy="221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20</a:t>
              </a:r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30706605-EBDC-2A2A-0137-CD8D3386E530}"/>
                </a:ext>
              </a:extLst>
            </p:cNvPr>
            <p:cNvSpPr txBox="1"/>
            <p:nvPr/>
          </p:nvSpPr>
          <p:spPr>
            <a:xfrm>
              <a:off x="13234" y="3723128"/>
              <a:ext cx="347094" cy="221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10</a:t>
              </a:r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9D5A80B6-ED85-6FFF-158D-E33376260B01}"/>
                </a:ext>
              </a:extLst>
            </p:cNvPr>
            <p:cNvSpPr txBox="1"/>
            <p:nvPr/>
          </p:nvSpPr>
          <p:spPr>
            <a:xfrm>
              <a:off x="20472" y="4147973"/>
              <a:ext cx="347094" cy="221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0</a:t>
              </a: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38C1E94C-7AF6-743F-0B50-21B489454071}"/>
                </a:ext>
              </a:extLst>
            </p:cNvPr>
            <p:cNvSpPr txBox="1"/>
            <p:nvPr/>
          </p:nvSpPr>
          <p:spPr>
            <a:xfrm rot="20348848">
              <a:off x="82753" y="4263805"/>
              <a:ext cx="618172" cy="221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err="1">
                  <a:latin typeface="+mj-lt"/>
                </a:rPr>
                <a:t>sgCTRL</a:t>
              </a:r>
              <a:endParaRPr lang="fr-FR" sz="800" dirty="0">
                <a:latin typeface="+mj-lt"/>
              </a:endParaRPr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976F18B2-6AF0-7465-66A1-E55DAE7ADFFF}"/>
                </a:ext>
              </a:extLst>
            </p:cNvPr>
            <p:cNvSpPr txBox="1"/>
            <p:nvPr/>
          </p:nvSpPr>
          <p:spPr>
            <a:xfrm rot="20348848">
              <a:off x="273666" y="4285788"/>
              <a:ext cx="746266" cy="221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sgSTAT3#1</a:t>
              </a:r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A6016031-2A0A-77BE-90F1-D2247E36EB19}"/>
                </a:ext>
              </a:extLst>
            </p:cNvPr>
            <p:cNvSpPr txBox="1"/>
            <p:nvPr/>
          </p:nvSpPr>
          <p:spPr>
            <a:xfrm rot="20348848">
              <a:off x="533252" y="4284125"/>
              <a:ext cx="746266" cy="221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sgSTAT3#2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F1A39A13-1C1B-22C8-7676-459077604DA4}"/>
                </a:ext>
              </a:extLst>
            </p:cNvPr>
            <p:cNvSpPr txBox="1"/>
            <p:nvPr/>
          </p:nvSpPr>
          <p:spPr>
            <a:xfrm>
              <a:off x="304601" y="2373256"/>
              <a:ext cx="947593" cy="253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SW620-KRAB</a:t>
              </a:r>
            </a:p>
          </p:txBody>
        </p:sp>
        <p:sp>
          <p:nvSpPr>
            <p:cNvPr id="106" name="ZoneTexte 105">
              <a:extLst>
                <a:ext uri="{FF2B5EF4-FFF2-40B4-BE49-F238E27FC236}">
                  <a16:creationId xmlns:a16="http://schemas.microsoft.com/office/drawing/2014/main" id="{7C258863-C4AC-14B9-F72A-437C3B7FFAEF}"/>
                </a:ext>
              </a:extLst>
            </p:cNvPr>
            <p:cNvSpPr txBox="1"/>
            <p:nvPr/>
          </p:nvSpPr>
          <p:spPr>
            <a:xfrm>
              <a:off x="-78793" y="2573436"/>
              <a:ext cx="338554" cy="1663284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1000" dirty="0">
                  <a:latin typeface="+mj-lt"/>
                </a:rPr>
                <a:t>SFE</a:t>
              </a:r>
            </a:p>
          </p:txBody>
        </p:sp>
        <p:cxnSp>
          <p:nvCxnSpPr>
            <p:cNvPr id="149" name="Connecteur droit 148">
              <a:extLst>
                <a:ext uri="{FF2B5EF4-FFF2-40B4-BE49-F238E27FC236}">
                  <a16:creationId xmlns:a16="http://schemas.microsoft.com/office/drawing/2014/main" id="{F628A7DF-EBD1-0110-C6A8-6CE224701B67}"/>
                </a:ext>
              </a:extLst>
            </p:cNvPr>
            <p:cNvCxnSpPr/>
            <p:nvPr/>
          </p:nvCxnSpPr>
          <p:spPr>
            <a:xfrm>
              <a:off x="441625" y="2898719"/>
              <a:ext cx="50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ZoneTexte 149">
              <a:extLst>
                <a:ext uri="{FF2B5EF4-FFF2-40B4-BE49-F238E27FC236}">
                  <a16:creationId xmlns:a16="http://schemas.microsoft.com/office/drawing/2014/main" id="{FAF6B6B0-D195-A1B6-CA90-357ACD14B07F}"/>
                </a:ext>
              </a:extLst>
            </p:cNvPr>
            <p:cNvSpPr txBox="1"/>
            <p:nvPr/>
          </p:nvSpPr>
          <p:spPr>
            <a:xfrm>
              <a:off x="373457" y="2846870"/>
              <a:ext cx="400506" cy="221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  <p:cxnSp>
          <p:nvCxnSpPr>
            <p:cNvPr id="151" name="Connecteur droit 150">
              <a:extLst>
                <a:ext uri="{FF2B5EF4-FFF2-40B4-BE49-F238E27FC236}">
                  <a16:creationId xmlns:a16="http://schemas.microsoft.com/office/drawing/2014/main" id="{5A80AB40-08B2-31E5-C7B3-51BF0606AB06}"/>
                </a:ext>
              </a:extLst>
            </p:cNvPr>
            <p:cNvCxnSpPr/>
            <p:nvPr/>
          </p:nvCxnSpPr>
          <p:spPr>
            <a:xfrm>
              <a:off x="441392" y="2963078"/>
              <a:ext cx="25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ZoneTexte 151">
              <a:extLst>
                <a:ext uri="{FF2B5EF4-FFF2-40B4-BE49-F238E27FC236}">
                  <a16:creationId xmlns:a16="http://schemas.microsoft.com/office/drawing/2014/main" id="{DAA9C415-8746-9EEF-80F9-8F972447E83F}"/>
                </a:ext>
              </a:extLst>
            </p:cNvPr>
            <p:cNvSpPr txBox="1"/>
            <p:nvPr/>
          </p:nvSpPr>
          <p:spPr>
            <a:xfrm>
              <a:off x="447905" y="2783371"/>
              <a:ext cx="497720" cy="221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</p:grpSp>
      <p:grpSp>
        <p:nvGrpSpPr>
          <p:cNvPr id="170" name="Groupe 169">
            <a:extLst>
              <a:ext uri="{FF2B5EF4-FFF2-40B4-BE49-F238E27FC236}">
                <a16:creationId xmlns:a16="http://schemas.microsoft.com/office/drawing/2014/main" id="{1D7C52B2-E12F-6870-4052-43EE6742ED07}"/>
              </a:ext>
            </a:extLst>
          </p:cNvPr>
          <p:cNvGrpSpPr/>
          <p:nvPr/>
        </p:nvGrpSpPr>
        <p:grpSpPr>
          <a:xfrm>
            <a:off x="2787456" y="3750014"/>
            <a:ext cx="2120074" cy="2092766"/>
            <a:chOff x="2798263" y="7579994"/>
            <a:chExt cx="2211451" cy="2092766"/>
          </a:xfrm>
        </p:grpSpPr>
        <p:pic>
          <p:nvPicPr>
            <p:cNvPr id="171" name="Image 170">
              <a:extLst>
                <a:ext uri="{FF2B5EF4-FFF2-40B4-BE49-F238E27FC236}">
                  <a16:creationId xmlns:a16="http://schemas.microsoft.com/office/drawing/2014/main" id="{7AEAABB2-729E-360B-8003-74721BE727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72" t="5865" r="1829" b="25639"/>
            <a:stretch/>
          </p:blipFill>
          <p:spPr>
            <a:xfrm>
              <a:off x="3182495" y="7691984"/>
              <a:ext cx="1696892" cy="1798541"/>
            </a:xfrm>
            <a:prstGeom prst="rect">
              <a:avLst/>
            </a:prstGeom>
          </p:spPr>
        </p:pic>
        <p:grpSp>
          <p:nvGrpSpPr>
            <p:cNvPr id="172" name="Groupe 171">
              <a:extLst>
                <a:ext uri="{FF2B5EF4-FFF2-40B4-BE49-F238E27FC236}">
                  <a16:creationId xmlns:a16="http://schemas.microsoft.com/office/drawing/2014/main" id="{D316876B-9F77-18FE-141C-7455230EADD6}"/>
                </a:ext>
              </a:extLst>
            </p:cNvPr>
            <p:cNvGrpSpPr/>
            <p:nvPr/>
          </p:nvGrpSpPr>
          <p:grpSpPr>
            <a:xfrm>
              <a:off x="2798263" y="7579994"/>
              <a:ext cx="2211451" cy="2092766"/>
              <a:chOff x="2838424" y="7402194"/>
              <a:chExt cx="2337330" cy="2092766"/>
            </a:xfrm>
          </p:grpSpPr>
          <p:sp>
            <p:nvSpPr>
              <p:cNvPr id="173" name="ZoneTexte 172">
                <a:extLst>
                  <a:ext uri="{FF2B5EF4-FFF2-40B4-BE49-F238E27FC236}">
                    <a16:creationId xmlns:a16="http://schemas.microsoft.com/office/drawing/2014/main" id="{4BDAE084-5ECC-A184-36C5-F6F69E697CB2}"/>
                  </a:ext>
                </a:extLst>
              </p:cNvPr>
              <p:cNvSpPr txBox="1"/>
              <p:nvPr/>
            </p:nvSpPr>
            <p:spPr>
              <a:xfrm>
                <a:off x="3216873" y="7402194"/>
                <a:ext cx="10941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  <a:cs typeface="Calibri Light" panose="020F0302020204030204" pitchFamily="34" charset="0"/>
                  </a:rPr>
                  <a:t>SUM159-KRAB</a:t>
                </a:r>
              </a:p>
            </p:txBody>
          </p:sp>
          <p:sp>
            <p:nvSpPr>
              <p:cNvPr id="174" name="ZoneTexte 173">
                <a:extLst>
                  <a:ext uri="{FF2B5EF4-FFF2-40B4-BE49-F238E27FC236}">
                    <a16:creationId xmlns:a16="http://schemas.microsoft.com/office/drawing/2014/main" id="{5F7408AB-6648-8ACF-89CF-042B3004D335}"/>
                  </a:ext>
                </a:extLst>
              </p:cNvPr>
              <p:cNvSpPr txBox="1"/>
              <p:nvPr/>
            </p:nvSpPr>
            <p:spPr>
              <a:xfrm>
                <a:off x="4196114" y="7402194"/>
                <a:ext cx="84200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  <a:cs typeface="Calibri Light" panose="020F0302020204030204" pitchFamily="34" charset="0"/>
                  </a:rPr>
                  <a:t>S68-KRAB</a:t>
                </a:r>
              </a:p>
            </p:txBody>
          </p:sp>
          <p:sp>
            <p:nvSpPr>
              <p:cNvPr id="175" name="ZoneTexte 174">
                <a:extLst>
                  <a:ext uri="{FF2B5EF4-FFF2-40B4-BE49-F238E27FC236}">
                    <a16:creationId xmlns:a16="http://schemas.microsoft.com/office/drawing/2014/main" id="{516562EF-5D14-BD1B-F191-1185B847D5DB}"/>
                  </a:ext>
                </a:extLst>
              </p:cNvPr>
              <p:cNvSpPr txBox="1"/>
              <p:nvPr/>
            </p:nvSpPr>
            <p:spPr>
              <a:xfrm>
                <a:off x="2929642" y="9127452"/>
                <a:ext cx="40856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0.0</a:t>
                </a:r>
              </a:p>
            </p:txBody>
          </p:sp>
          <p:sp>
            <p:nvSpPr>
              <p:cNvPr id="176" name="ZoneTexte 175">
                <a:extLst>
                  <a:ext uri="{FF2B5EF4-FFF2-40B4-BE49-F238E27FC236}">
                    <a16:creationId xmlns:a16="http://schemas.microsoft.com/office/drawing/2014/main" id="{D95B5F3F-C254-3DD0-C6F0-59BA7DBAA6D8}"/>
                  </a:ext>
                </a:extLst>
              </p:cNvPr>
              <p:cNvSpPr txBox="1"/>
              <p:nvPr/>
            </p:nvSpPr>
            <p:spPr>
              <a:xfrm>
                <a:off x="2929642" y="8570799"/>
                <a:ext cx="40856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0.5</a:t>
                </a:r>
              </a:p>
            </p:txBody>
          </p:sp>
          <p:sp>
            <p:nvSpPr>
              <p:cNvPr id="177" name="ZoneTexte 176">
                <a:extLst>
                  <a:ext uri="{FF2B5EF4-FFF2-40B4-BE49-F238E27FC236}">
                    <a16:creationId xmlns:a16="http://schemas.microsoft.com/office/drawing/2014/main" id="{E2F0C66E-73E9-BE31-9C41-E04F051334D9}"/>
                  </a:ext>
                </a:extLst>
              </p:cNvPr>
              <p:cNvSpPr txBox="1"/>
              <p:nvPr/>
            </p:nvSpPr>
            <p:spPr>
              <a:xfrm>
                <a:off x="2929642" y="8010624"/>
                <a:ext cx="40856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1.0</a:t>
                </a:r>
              </a:p>
            </p:txBody>
          </p:sp>
          <p:sp>
            <p:nvSpPr>
              <p:cNvPr id="178" name="ZoneTexte 177">
                <a:extLst>
                  <a:ext uri="{FF2B5EF4-FFF2-40B4-BE49-F238E27FC236}">
                    <a16:creationId xmlns:a16="http://schemas.microsoft.com/office/drawing/2014/main" id="{7F16847A-CB70-78AF-D797-4938B4F84D11}"/>
                  </a:ext>
                </a:extLst>
              </p:cNvPr>
              <p:cNvSpPr txBox="1"/>
              <p:nvPr/>
            </p:nvSpPr>
            <p:spPr>
              <a:xfrm>
                <a:off x="2929642" y="7451578"/>
                <a:ext cx="40856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1.5</a:t>
                </a:r>
              </a:p>
            </p:txBody>
          </p:sp>
          <p:sp>
            <p:nvSpPr>
              <p:cNvPr id="179" name="ZoneTexte 178">
                <a:extLst>
                  <a:ext uri="{FF2B5EF4-FFF2-40B4-BE49-F238E27FC236}">
                    <a16:creationId xmlns:a16="http://schemas.microsoft.com/office/drawing/2014/main" id="{8C76F62C-8FE2-D179-FE6B-787E12B682E4}"/>
                  </a:ext>
                </a:extLst>
              </p:cNvPr>
              <p:cNvSpPr txBox="1"/>
              <p:nvPr/>
            </p:nvSpPr>
            <p:spPr>
              <a:xfrm>
                <a:off x="2838424" y="7510165"/>
                <a:ext cx="373248" cy="178285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Proportion of </a:t>
                </a:r>
                <a:r>
                  <a:rPr lang="fr-FR" sz="10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ALDHbr</a:t>
                </a:r>
                <a:r>
                  <a:rPr lang="fr-FR" sz="1000" baseline="30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fr-FR" sz="10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cells</a:t>
                </a:r>
                <a:endParaRPr lang="fr-FR" sz="1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180" name="ZoneTexte 179">
                <a:extLst>
                  <a:ext uri="{FF2B5EF4-FFF2-40B4-BE49-F238E27FC236}">
                    <a16:creationId xmlns:a16="http://schemas.microsoft.com/office/drawing/2014/main" id="{5DBC0D65-1E59-8BBD-1234-F50015B24E7D}"/>
                  </a:ext>
                </a:extLst>
              </p:cNvPr>
              <p:cNvSpPr txBox="1"/>
              <p:nvPr/>
            </p:nvSpPr>
            <p:spPr>
              <a:xfrm rot="20307915">
                <a:off x="3087838" y="9275972"/>
                <a:ext cx="56406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sgCTRL</a:t>
                </a:r>
                <a:endPara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181" name="ZoneTexte 180">
                <a:extLst>
                  <a:ext uri="{FF2B5EF4-FFF2-40B4-BE49-F238E27FC236}">
                    <a16:creationId xmlns:a16="http://schemas.microsoft.com/office/drawing/2014/main" id="{FB0CC6B4-373E-CEF4-0BCE-DE4AA1A8B5B1}"/>
                  </a:ext>
                </a:extLst>
              </p:cNvPr>
              <p:cNvSpPr txBox="1"/>
              <p:nvPr/>
            </p:nvSpPr>
            <p:spPr>
              <a:xfrm rot="20307915">
                <a:off x="3343382" y="9266920"/>
                <a:ext cx="69780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sgSTAT3#1</a:t>
                </a:r>
              </a:p>
            </p:txBody>
          </p:sp>
          <p:sp>
            <p:nvSpPr>
              <p:cNvPr id="182" name="ZoneTexte 181">
                <a:extLst>
                  <a:ext uri="{FF2B5EF4-FFF2-40B4-BE49-F238E27FC236}">
                    <a16:creationId xmlns:a16="http://schemas.microsoft.com/office/drawing/2014/main" id="{F922948A-A27C-AB52-F41D-20A1BA29FF8A}"/>
                  </a:ext>
                </a:extLst>
              </p:cNvPr>
              <p:cNvSpPr txBox="1"/>
              <p:nvPr/>
            </p:nvSpPr>
            <p:spPr>
              <a:xfrm rot="20307915">
                <a:off x="3626998" y="9267547"/>
                <a:ext cx="69418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sgSTAT3#2</a:t>
                </a:r>
              </a:p>
            </p:txBody>
          </p:sp>
          <p:sp>
            <p:nvSpPr>
              <p:cNvPr id="183" name="ZoneTexte 182">
                <a:extLst>
                  <a:ext uri="{FF2B5EF4-FFF2-40B4-BE49-F238E27FC236}">
                    <a16:creationId xmlns:a16="http://schemas.microsoft.com/office/drawing/2014/main" id="{5BC5B151-3170-C50A-F470-CB36C1ECC6DD}"/>
                  </a:ext>
                </a:extLst>
              </p:cNvPr>
              <p:cNvSpPr txBox="1"/>
              <p:nvPr/>
            </p:nvSpPr>
            <p:spPr>
              <a:xfrm rot="20307915">
                <a:off x="3947311" y="9279516"/>
                <a:ext cx="56406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sgCTRL</a:t>
                </a:r>
                <a:endPara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184" name="ZoneTexte 183">
                <a:extLst>
                  <a:ext uri="{FF2B5EF4-FFF2-40B4-BE49-F238E27FC236}">
                    <a16:creationId xmlns:a16="http://schemas.microsoft.com/office/drawing/2014/main" id="{B26FF0DA-BAF9-6FF2-9922-5FC301D57942}"/>
                  </a:ext>
                </a:extLst>
              </p:cNvPr>
              <p:cNvSpPr txBox="1"/>
              <p:nvPr/>
            </p:nvSpPr>
            <p:spPr>
              <a:xfrm rot="20307915">
                <a:off x="4181110" y="9276468"/>
                <a:ext cx="70823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sgSTAT3#1</a:t>
                </a:r>
              </a:p>
            </p:txBody>
          </p:sp>
          <p:sp>
            <p:nvSpPr>
              <p:cNvPr id="185" name="ZoneTexte 184">
                <a:extLst>
                  <a:ext uri="{FF2B5EF4-FFF2-40B4-BE49-F238E27FC236}">
                    <a16:creationId xmlns:a16="http://schemas.microsoft.com/office/drawing/2014/main" id="{62E1496C-2186-DE56-131C-26D8E7E6087A}"/>
                  </a:ext>
                </a:extLst>
              </p:cNvPr>
              <p:cNvSpPr txBox="1"/>
              <p:nvPr/>
            </p:nvSpPr>
            <p:spPr>
              <a:xfrm rot="20307915">
                <a:off x="4486647" y="9271973"/>
                <a:ext cx="68910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sgSTAT3#2</a:t>
                </a:r>
              </a:p>
            </p:txBody>
          </p:sp>
        </p:grpSp>
      </p:grpSp>
      <p:grpSp>
        <p:nvGrpSpPr>
          <p:cNvPr id="188" name="Groupe 187">
            <a:extLst>
              <a:ext uri="{FF2B5EF4-FFF2-40B4-BE49-F238E27FC236}">
                <a16:creationId xmlns:a16="http://schemas.microsoft.com/office/drawing/2014/main" id="{C7091327-32C7-E450-7A0E-2B1CEB04E93E}"/>
              </a:ext>
            </a:extLst>
          </p:cNvPr>
          <p:cNvGrpSpPr/>
          <p:nvPr/>
        </p:nvGrpSpPr>
        <p:grpSpPr>
          <a:xfrm>
            <a:off x="4804423" y="3754824"/>
            <a:ext cx="2090450" cy="2097780"/>
            <a:chOff x="4753226" y="7578526"/>
            <a:chExt cx="2168935" cy="2097780"/>
          </a:xfrm>
        </p:grpSpPr>
        <p:pic>
          <p:nvPicPr>
            <p:cNvPr id="189" name="Image 188">
              <a:extLst>
                <a:ext uri="{FF2B5EF4-FFF2-40B4-BE49-F238E27FC236}">
                  <a16:creationId xmlns:a16="http://schemas.microsoft.com/office/drawing/2014/main" id="{3929965B-AE39-C242-5CD6-71A39E7FCE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4" t="6630" r="2484" b="26017"/>
            <a:stretch/>
          </p:blipFill>
          <p:spPr>
            <a:xfrm>
              <a:off x="5118143" y="7747000"/>
              <a:ext cx="1723910" cy="1746156"/>
            </a:xfrm>
            <a:prstGeom prst="rect">
              <a:avLst/>
            </a:prstGeom>
          </p:spPr>
        </p:pic>
        <p:grpSp>
          <p:nvGrpSpPr>
            <p:cNvPr id="190" name="Groupe 189">
              <a:extLst>
                <a:ext uri="{FF2B5EF4-FFF2-40B4-BE49-F238E27FC236}">
                  <a16:creationId xmlns:a16="http://schemas.microsoft.com/office/drawing/2014/main" id="{84F68EF0-D5C3-D820-A189-C99C98B0A717}"/>
                </a:ext>
              </a:extLst>
            </p:cNvPr>
            <p:cNvGrpSpPr/>
            <p:nvPr/>
          </p:nvGrpSpPr>
          <p:grpSpPr>
            <a:xfrm>
              <a:off x="4753226" y="7578526"/>
              <a:ext cx="2168935" cy="2097780"/>
              <a:chOff x="2883364" y="7397180"/>
              <a:chExt cx="2292390" cy="2097780"/>
            </a:xfrm>
          </p:grpSpPr>
          <p:sp>
            <p:nvSpPr>
              <p:cNvPr id="199" name="ZoneTexte 198">
                <a:extLst>
                  <a:ext uri="{FF2B5EF4-FFF2-40B4-BE49-F238E27FC236}">
                    <a16:creationId xmlns:a16="http://schemas.microsoft.com/office/drawing/2014/main" id="{82DD722A-9489-0CA0-22BE-FB5FF0BA6ECA}"/>
                  </a:ext>
                </a:extLst>
              </p:cNvPr>
              <p:cNvSpPr txBox="1"/>
              <p:nvPr/>
            </p:nvSpPr>
            <p:spPr>
              <a:xfrm>
                <a:off x="3255643" y="7397180"/>
                <a:ext cx="105163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  <a:cs typeface="Calibri Light" panose="020F0302020204030204" pitchFamily="34" charset="0"/>
                  </a:rPr>
                  <a:t>SUM159-KRAB</a:t>
                </a:r>
              </a:p>
            </p:txBody>
          </p:sp>
          <p:sp>
            <p:nvSpPr>
              <p:cNvPr id="200" name="ZoneTexte 199">
                <a:extLst>
                  <a:ext uri="{FF2B5EF4-FFF2-40B4-BE49-F238E27FC236}">
                    <a16:creationId xmlns:a16="http://schemas.microsoft.com/office/drawing/2014/main" id="{C0C55B8C-7BE0-B25E-0E71-BB2D9B2F794B}"/>
                  </a:ext>
                </a:extLst>
              </p:cNvPr>
              <p:cNvSpPr txBox="1"/>
              <p:nvPr/>
            </p:nvSpPr>
            <p:spPr>
              <a:xfrm>
                <a:off x="4217318" y="7397180"/>
                <a:ext cx="85768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  <a:cs typeface="Calibri Light" panose="020F0302020204030204" pitchFamily="34" charset="0"/>
                  </a:rPr>
                  <a:t>S68-KRAB</a:t>
                </a:r>
              </a:p>
            </p:txBody>
          </p:sp>
          <p:sp>
            <p:nvSpPr>
              <p:cNvPr id="201" name="ZoneTexte 200">
                <a:extLst>
                  <a:ext uri="{FF2B5EF4-FFF2-40B4-BE49-F238E27FC236}">
                    <a16:creationId xmlns:a16="http://schemas.microsoft.com/office/drawing/2014/main" id="{E5B7CCDB-65B0-3DF2-1184-E02F5B052D14}"/>
                  </a:ext>
                </a:extLst>
              </p:cNvPr>
              <p:cNvSpPr txBox="1"/>
              <p:nvPr/>
            </p:nvSpPr>
            <p:spPr>
              <a:xfrm>
                <a:off x="2952116" y="9116820"/>
                <a:ext cx="40856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0.0</a:t>
                </a:r>
              </a:p>
            </p:txBody>
          </p:sp>
          <p:sp>
            <p:nvSpPr>
              <p:cNvPr id="202" name="ZoneTexte 201">
                <a:extLst>
                  <a:ext uri="{FF2B5EF4-FFF2-40B4-BE49-F238E27FC236}">
                    <a16:creationId xmlns:a16="http://schemas.microsoft.com/office/drawing/2014/main" id="{B39F7F77-5F5C-0914-1553-47ECFE5AFA2D}"/>
                  </a:ext>
                </a:extLst>
              </p:cNvPr>
              <p:cNvSpPr txBox="1"/>
              <p:nvPr/>
            </p:nvSpPr>
            <p:spPr>
              <a:xfrm>
                <a:off x="2952116" y="8586747"/>
                <a:ext cx="40856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20</a:t>
                </a:r>
              </a:p>
            </p:txBody>
          </p:sp>
          <p:sp>
            <p:nvSpPr>
              <p:cNvPr id="203" name="ZoneTexte 202">
                <a:extLst>
                  <a:ext uri="{FF2B5EF4-FFF2-40B4-BE49-F238E27FC236}">
                    <a16:creationId xmlns:a16="http://schemas.microsoft.com/office/drawing/2014/main" id="{D40D1AA9-B53A-492A-3B49-26E54765AE8E}"/>
                  </a:ext>
                </a:extLst>
              </p:cNvPr>
              <p:cNvSpPr txBox="1"/>
              <p:nvPr/>
            </p:nvSpPr>
            <p:spPr>
              <a:xfrm>
                <a:off x="2952116" y="8031888"/>
                <a:ext cx="40856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40</a:t>
                </a:r>
              </a:p>
            </p:txBody>
          </p:sp>
          <p:sp>
            <p:nvSpPr>
              <p:cNvPr id="204" name="ZoneTexte 203">
                <a:extLst>
                  <a:ext uri="{FF2B5EF4-FFF2-40B4-BE49-F238E27FC236}">
                    <a16:creationId xmlns:a16="http://schemas.microsoft.com/office/drawing/2014/main" id="{5E6C50F9-1DD0-2151-FCA5-94DFB8265B96}"/>
                  </a:ext>
                </a:extLst>
              </p:cNvPr>
              <p:cNvSpPr txBox="1"/>
              <p:nvPr/>
            </p:nvSpPr>
            <p:spPr>
              <a:xfrm>
                <a:off x="2952116" y="7488790"/>
                <a:ext cx="40856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60</a:t>
                </a:r>
              </a:p>
            </p:txBody>
          </p:sp>
          <p:sp>
            <p:nvSpPr>
              <p:cNvPr id="205" name="ZoneTexte 204">
                <a:extLst>
                  <a:ext uri="{FF2B5EF4-FFF2-40B4-BE49-F238E27FC236}">
                    <a16:creationId xmlns:a16="http://schemas.microsoft.com/office/drawing/2014/main" id="{74F38759-5386-5E21-983C-14BB859D0272}"/>
                  </a:ext>
                </a:extLst>
              </p:cNvPr>
              <p:cNvSpPr txBox="1"/>
              <p:nvPr/>
            </p:nvSpPr>
            <p:spPr>
              <a:xfrm>
                <a:off x="2883364" y="7510165"/>
                <a:ext cx="371259" cy="178285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SFE</a:t>
                </a:r>
              </a:p>
            </p:txBody>
          </p:sp>
          <p:sp>
            <p:nvSpPr>
              <p:cNvPr id="206" name="ZoneTexte 205">
                <a:extLst>
                  <a:ext uri="{FF2B5EF4-FFF2-40B4-BE49-F238E27FC236}">
                    <a16:creationId xmlns:a16="http://schemas.microsoft.com/office/drawing/2014/main" id="{A4401549-F197-2368-2B71-8168A399961E}"/>
                  </a:ext>
                </a:extLst>
              </p:cNvPr>
              <p:cNvSpPr txBox="1"/>
              <p:nvPr/>
            </p:nvSpPr>
            <p:spPr>
              <a:xfrm rot="20307915">
                <a:off x="3087838" y="9275972"/>
                <a:ext cx="56406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sgCTRL</a:t>
                </a:r>
                <a:endPara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207" name="ZoneTexte 206">
                <a:extLst>
                  <a:ext uri="{FF2B5EF4-FFF2-40B4-BE49-F238E27FC236}">
                    <a16:creationId xmlns:a16="http://schemas.microsoft.com/office/drawing/2014/main" id="{65C69EF5-D0BE-5724-DCA3-D4997F22C7A7}"/>
                  </a:ext>
                </a:extLst>
              </p:cNvPr>
              <p:cNvSpPr txBox="1"/>
              <p:nvPr/>
            </p:nvSpPr>
            <p:spPr>
              <a:xfrm rot="20307915">
                <a:off x="3343382" y="9266920"/>
                <a:ext cx="69780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sgSTAT3#1</a:t>
                </a:r>
              </a:p>
            </p:txBody>
          </p:sp>
          <p:sp>
            <p:nvSpPr>
              <p:cNvPr id="208" name="ZoneTexte 207">
                <a:extLst>
                  <a:ext uri="{FF2B5EF4-FFF2-40B4-BE49-F238E27FC236}">
                    <a16:creationId xmlns:a16="http://schemas.microsoft.com/office/drawing/2014/main" id="{942BAD08-EED8-83D3-0540-67F149103629}"/>
                  </a:ext>
                </a:extLst>
              </p:cNvPr>
              <p:cNvSpPr txBox="1"/>
              <p:nvPr/>
            </p:nvSpPr>
            <p:spPr>
              <a:xfrm rot="20307915">
                <a:off x="3626998" y="9267547"/>
                <a:ext cx="69418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sgSTAT3#2</a:t>
                </a:r>
              </a:p>
            </p:txBody>
          </p:sp>
          <p:sp>
            <p:nvSpPr>
              <p:cNvPr id="209" name="ZoneTexte 208">
                <a:extLst>
                  <a:ext uri="{FF2B5EF4-FFF2-40B4-BE49-F238E27FC236}">
                    <a16:creationId xmlns:a16="http://schemas.microsoft.com/office/drawing/2014/main" id="{5EEAE39D-3416-8B9E-DB2B-486AC76B391C}"/>
                  </a:ext>
                </a:extLst>
              </p:cNvPr>
              <p:cNvSpPr txBox="1"/>
              <p:nvPr/>
            </p:nvSpPr>
            <p:spPr>
              <a:xfrm rot="20307915">
                <a:off x="3947311" y="9279516"/>
                <a:ext cx="56406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sgCTRL</a:t>
                </a:r>
                <a:endPara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210" name="ZoneTexte 209">
                <a:extLst>
                  <a:ext uri="{FF2B5EF4-FFF2-40B4-BE49-F238E27FC236}">
                    <a16:creationId xmlns:a16="http://schemas.microsoft.com/office/drawing/2014/main" id="{16009124-0F53-A975-9117-7F854EE5DA53}"/>
                  </a:ext>
                </a:extLst>
              </p:cNvPr>
              <p:cNvSpPr txBox="1"/>
              <p:nvPr/>
            </p:nvSpPr>
            <p:spPr>
              <a:xfrm rot="20307915">
                <a:off x="4203292" y="9272642"/>
                <a:ext cx="68525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sgSTAT3#1</a:t>
                </a:r>
              </a:p>
            </p:txBody>
          </p:sp>
          <p:sp>
            <p:nvSpPr>
              <p:cNvPr id="211" name="ZoneTexte 210">
                <a:extLst>
                  <a:ext uri="{FF2B5EF4-FFF2-40B4-BE49-F238E27FC236}">
                    <a16:creationId xmlns:a16="http://schemas.microsoft.com/office/drawing/2014/main" id="{E9832A70-5A66-C79E-DA39-5E0E3AB67E85}"/>
                  </a:ext>
                </a:extLst>
              </p:cNvPr>
              <p:cNvSpPr txBox="1"/>
              <p:nvPr/>
            </p:nvSpPr>
            <p:spPr>
              <a:xfrm rot="20307915">
                <a:off x="4486647" y="9271973"/>
                <a:ext cx="68910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sgSTAT3#2</a:t>
                </a:r>
              </a:p>
            </p:txBody>
          </p:sp>
        </p:grpSp>
        <p:cxnSp>
          <p:nvCxnSpPr>
            <p:cNvPr id="191" name="Connecteur droit 190">
              <a:extLst>
                <a:ext uri="{FF2B5EF4-FFF2-40B4-BE49-F238E27FC236}">
                  <a16:creationId xmlns:a16="http://schemas.microsoft.com/office/drawing/2014/main" id="{24D52D43-3608-957C-9FDF-9DE1E4A720F4}"/>
                </a:ext>
              </a:extLst>
            </p:cNvPr>
            <p:cNvCxnSpPr/>
            <p:nvPr/>
          </p:nvCxnSpPr>
          <p:spPr>
            <a:xfrm>
              <a:off x="5314019" y="8134422"/>
              <a:ext cx="25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ZoneTexte 191">
              <a:extLst>
                <a:ext uri="{FF2B5EF4-FFF2-40B4-BE49-F238E27FC236}">
                  <a16:creationId xmlns:a16="http://schemas.microsoft.com/office/drawing/2014/main" id="{D20E0D3C-7333-9F27-7878-6C2745F3117C}"/>
                </a:ext>
              </a:extLst>
            </p:cNvPr>
            <p:cNvSpPr txBox="1"/>
            <p:nvPr/>
          </p:nvSpPr>
          <p:spPr>
            <a:xfrm>
              <a:off x="5314020" y="7824263"/>
              <a:ext cx="50968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i="1" dirty="0">
                  <a:latin typeface="+mj-lt"/>
                </a:rPr>
                <a:t>ns</a:t>
              </a:r>
            </a:p>
          </p:txBody>
        </p:sp>
        <p:cxnSp>
          <p:nvCxnSpPr>
            <p:cNvPr id="193" name="Connecteur droit 192">
              <a:extLst>
                <a:ext uri="{FF2B5EF4-FFF2-40B4-BE49-F238E27FC236}">
                  <a16:creationId xmlns:a16="http://schemas.microsoft.com/office/drawing/2014/main" id="{3A189A12-7A0F-0740-B3DE-FDB3A3F7FC39}"/>
                </a:ext>
              </a:extLst>
            </p:cNvPr>
            <p:cNvCxnSpPr/>
            <p:nvPr/>
          </p:nvCxnSpPr>
          <p:spPr>
            <a:xfrm>
              <a:off x="5319703" y="7976330"/>
              <a:ext cx="50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ZoneTexte 193">
              <a:extLst>
                <a:ext uri="{FF2B5EF4-FFF2-40B4-BE49-F238E27FC236}">
                  <a16:creationId xmlns:a16="http://schemas.microsoft.com/office/drawing/2014/main" id="{03CAD925-EEB2-C35E-9F00-23B5B9AAECA2}"/>
                </a:ext>
              </a:extLst>
            </p:cNvPr>
            <p:cNvSpPr txBox="1"/>
            <p:nvPr/>
          </p:nvSpPr>
          <p:spPr>
            <a:xfrm>
              <a:off x="5290294" y="7983487"/>
              <a:ext cx="3158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i="1" dirty="0">
                  <a:latin typeface="+mj-lt"/>
                </a:rPr>
                <a:t>ns</a:t>
              </a:r>
            </a:p>
          </p:txBody>
        </p:sp>
        <p:cxnSp>
          <p:nvCxnSpPr>
            <p:cNvPr id="195" name="Connecteur droit 194">
              <a:extLst>
                <a:ext uri="{FF2B5EF4-FFF2-40B4-BE49-F238E27FC236}">
                  <a16:creationId xmlns:a16="http://schemas.microsoft.com/office/drawing/2014/main" id="{4790A9ED-3694-6E6B-D2E8-7015FC23F707}"/>
                </a:ext>
              </a:extLst>
            </p:cNvPr>
            <p:cNvCxnSpPr/>
            <p:nvPr/>
          </p:nvCxnSpPr>
          <p:spPr>
            <a:xfrm>
              <a:off x="6162845" y="8244294"/>
              <a:ext cx="25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ZoneTexte 195">
              <a:extLst>
                <a:ext uri="{FF2B5EF4-FFF2-40B4-BE49-F238E27FC236}">
                  <a16:creationId xmlns:a16="http://schemas.microsoft.com/office/drawing/2014/main" id="{323B0D3F-E18B-B268-3BE5-CC472FE00529}"/>
                </a:ext>
              </a:extLst>
            </p:cNvPr>
            <p:cNvSpPr txBox="1"/>
            <p:nvPr/>
          </p:nvSpPr>
          <p:spPr>
            <a:xfrm>
              <a:off x="6162846" y="7880974"/>
              <a:ext cx="50968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i="1" dirty="0">
                  <a:latin typeface="+mj-lt"/>
                </a:rPr>
                <a:t>ns</a:t>
              </a:r>
            </a:p>
          </p:txBody>
        </p:sp>
        <p:cxnSp>
          <p:nvCxnSpPr>
            <p:cNvPr id="197" name="Connecteur droit 196">
              <a:extLst>
                <a:ext uri="{FF2B5EF4-FFF2-40B4-BE49-F238E27FC236}">
                  <a16:creationId xmlns:a16="http://schemas.microsoft.com/office/drawing/2014/main" id="{BA14DF27-138B-4735-CEDF-335702661983}"/>
                </a:ext>
              </a:extLst>
            </p:cNvPr>
            <p:cNvCxnSpPr/>
            <p:nvPr/>
          </p:nvCxnSpPr>
          <p:spPr>
            <a:xfrm>
              <a:off x="6168529" y="8033041"/>
              <a:ext cx="50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ZoneTexte 197">
              <a:extLst>
                <a:ext uri="{FF2B5EF4-FFF2-40B4-BE49-F238E27FC236}">
                  <a16:creationId xmlns:a16="http://schemas.microsoft.com/office/drawing/2014/main" id="{BF2462FE-684B-4F3F-5365-4BE1C4D73A62}"/>
                </a:ext>
              </a:extLst>
            </p:cNvPr>
            <p:cNvSpPr txBox="1"/>
            <p:nvPr/>
          </p:nvSpPr>
          <p:spPr>
            <a:xfrm>
              <a:off x="6149048" y="8093359"/>
              <a:ext cx="3059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i="1" dirty="0">
                  <a:latin typeface="+mj-lt"/>
                </a:rPr>
                <a:t>ns</a:t>
              </a:r>
            </a:p>
          </p:txBody>
        </p:sp>
      </p:grpSp>
      <p:sp>
        <p:nvSpPr>
          <p:cNvPr id="214" name="ZoneTexte 213">
            <a:extLst>
              <a:ext uri="{FF2B5EF4-FFF2-40B4-BE49-F238E27FC236}">
                <a16:creationId xmlns:a16="http://schemas.microsoft.com/office/drawing/2014/main" id="{9E06219F-B6A1-9AF7-EFFB-51BB6F0FA6B1}"/>
              </a:ext>
            </a:extLst>
          </p:cNvPr>
          <p:cNvSpPr txBox="1"/>
          <p:nvPr/>
        </p:nvSpPr>
        <p:spPr>
          <a:xfrm>
            <a:off x="1422653" y="3624381"/>
            <a:ext cx="236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F</a:t>
            </a:r>
          </a:p>
        </p:txBody>
      </p:sp>
      <p:sp>
        <p:nvSpPr>
          <p:cNvPr id="216" name="ZoneTexte 215">
            <a:extLst>
              <a:ext uri="{FF2B5EF4-FFF2-40B4-BE49-F238E27FC236}">
                <a16:creationId xmlns:a16="http://schemas.microsoft.com/office/drawing/2014/main" id="{98D5631A-1DD2-B88E-8B90-8E420949F1CE}"/>
              </a:ext>
            </a:extLst>
          </p:cNvPr>
          <p:cNvSpPr txBox="1"/>
          <p:nvPr/>
        </p:nvSpPr>
        <p:spPr>
          <a:xfrm>
            <a:off x="4909609" y="3624381"/>
            <a:ext cx="1880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H</a:t>
            </a:r>
          </a:p>
        </p:txBody>
      </p:sp>
      <p:cxnSp>
        <p:nvCxnSpPr>
          <p:cNvPr id="217" name="Connecteur droit 216">
            <a:extLst>
              <a:ext uri="{FF2B5EF4-FFF2-40B4-BE49-F238E27FC236}">
                <a16:creationId xmlns:a16="http://schemas.microsoft.com/office/drawing/2014/main" id="{B30C2D49-CEEC-0C0D-1A56-9046E3F3F957}"/>
              </a:ext>
            </a:extLst>
          </p:cNvPr>
          <p:cNvCxnSpPr/>
          <p:nvPr/>
        </p:nvCxnSpPr>
        <p:spPr>
          <a:xfrm>
            <a:off x="3319069" y="4159785"/>
            <a:ext cx="2491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ZoneTexte 217">
            <a:extLst>
              <a:ext uri="{FF2B5EF4-FFF2-40B4-BE49-F238E27FC236}">
                <a16:creationId xmlns:a16="http://schemas.microsoft.com/office/drawing/2014/main" id="{2AA28FEC-60CB-A0E8-D668-2F82D309E994}"/>
              </a:ext>
            </a:extLst>
          </p:cNvPr>
          <p:cNvSpPr txBox="1"/>
          <p:nvPr/>
        </p:nvSpPr>
        <p:spPr>
          <a:xfrm>
            <a:off x="3280246" y="4007507"/>
            <a:ext cx="3457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latin typeface="+mj-lt"/>
              </a:rPr>
              <a:t>ns</a:t>
            </a:r>
          </a:p>
        </p:txBody>
      </p:sp>
      <p:cxnSp>
        <p:nvCxnSpPr>
          <p:cNvPr id="219" name="Connecteur droit 218">
            <a:extLst>
              <a:ext uri="{FF2B5EF4-FFF2-40B4-BE49-F238E27FC236}">
                <a16:creationId xmlns:a16="http://schemas.microsoft.com/office/drawing/2014/main" id="{8EF4AFAF-5F14-82E4-49DB-704845352F37}"/>
              </a:ext>
            </a:extLst>
          </p:cNvPr>
          <p:cNvCxnSpPr/>
          <p:nvPr/>
        </p:nvCxnSpPr>
        <p:spPr>
          <a:xfrm>
            <a:off x="3319068" y="4063226"/>
            <a:ext cx="4625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ZoneTexte 219">
            <a:extLst>
              <a:ext uri="{FF2B5EF4-FFF2-40B4-BE49-F238E27FC236}">
                <a16:creationId xmlns:a16="http://schemas.microsoft.com/office/drawing/2014/main" id="{8AC8AB9B-FEB6-5C43-D0F2-0D069A36D124}"/>
              </a:ext>
            </a:extLst>
          </p:cNvPr>
          <p:cNvSpPr txBox="1"/>
          <p:nvPr/>
        </p:nvSpPr>
        <p:spPr>
          <a:xfrm>
            <a:off x="3308258" y="3906951"/>
            <a:ext cx="4633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latin typeface="+mj-lt"/>
              </a:rPr>
              <a:t>ns</a:t>
            </a:r>
          </a:p>
        </p:txBody>
      </p:sp>
      <p:cxnSp>
        <p:nvCxnSpPr>
          <p:cNvPr id="221" name="Connecteur droit 220">
            <a:extLst>
              <a:ext uri="{FF2B5EF4-FFF2-40B4-BE49-F238E27FC236}">
                <a16:creationId xmlns:a16="http://schemas.microsoft.com/office/drawing/2014/main" id="{89389774-EBC4-ED39-91B7-F2A67950F674}"/>
              </a:ext>
            </a:extLst>
          </p:cNvPr>
          <p:cNvCxnSpPr/>
          <p:nvPr/>
        </p:nvCxnSpPr>
        <p:spPr>
          <a:xfrm>
            <a:off x="4149964" y="4089900"/>
            <a:ext cx="2601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ZoneTexte 221">
            <a:extLst>
              <a:ext uri="{FF2B5EF4-FFF2-40B4-BE49-F238E27FC236}">
                <a16:creationId xmlns:a16="http://schemas.microsoft.com/office/drawing/2014/main" id="{0841CAA2-F716-756F-7848-8C83CA2C45B7}"/>
              </a:ext>
            </a:extLst>
          </p:cNvPr>
          <p:cNvSpPr txBox="1"/>
          <p:nvPr/>
        </p:nvSpPr>
        <p:spPr>
          <a:xfrm>
            <a:off x="4062246" y="3941686"/>
            <a:ext cx="4633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latin typeface="+mj-lt"/>
              </a:rPr>
              <a:t>ns</a:t>
            </a:r>
          </a:p>
        </p:txBody>
      </p:sp>
      <p:cxnSp>
        <p:nvCxnSpPr>
          <p:cNvPr id="223" name="Connecteur droit 222">
            <a:extLst>
              <a:ext uri="{FF2B5EF4-FFF2-40B4-BE49-F238E27FC236}">
                <a16:creationId xmlns:a16="http://schemas.microsoft.com/office/drawing/2014/main" id="{CEBDC56A-F956-13F5-6233-BBB73B0409AA}"/>
              </a:ext>
            </a:extLst>
          </p:cNvPr>
          <p:cNvCxnSpPr/>
          <p:nvPr/>
        </p:nvCxnSpPr>
        <p:spPr>
          <a:xfrm>
            <a:off x="4136957" y="3996947"/>
            <a:ext cx="4787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ZoneTexte 223">
            <a:extLst>
              <a:ext uri="{FF2B5EF4-FFF2-40B4-BE49-F238E27FC236}">
                <a16:creationId xmlns:a16="http://schemas.microsoft.com/office/drawing/2014/main" id="{71654E7B-7B17-D724-504F-093E1C96F6A6}"/>
              </a:ext>
            </a:extLst>
          </p:cNvPr>
          <p:cNvSpPr txBox="1"/>
          <p:nvPr/>
        </p:nvSpPr>
        <p:spPr>
          <a:xfrm>
            <a:off x="4136957" y="3846434"/>
            <a:ext cx="4926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latin typeface="+mj-lt"/>
              </a:rPr>
              <a:t>ns</a:t>
            </a:r>
          </a:p>
        </p:txBody>
      </p:sp>
      <p:sp>
        <p:nvSpPr>
          <p:cNvPr id="287" name="ZoneTexte 286">
            <a:extLst>
              <a:ext uri="{FF2B5EF4-FFF2-40B4-BE49-F238E27FC236}">
                <a16:creationId xmlns:a16="http://schemas.microsoft.com/office/drawing/2014/main" id="{6E0337C3-3E04-E827-CEAA-84D507C05D87}"/>
              </a:ext>
            </a:extLst>
          </p:cNvPr>
          <p:cNvSpPr txBox="1"/>
          <p:nvPr/>
        </p:nvSpPr>
        <p:spPr>
          <a:xfrm>
            <a:off x="-80026" y="3624381"/>
            <a:ext cx="236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E</a:t>
            </a:r>
          </a:p>
        </p:txBody>
      </p:sp>
      <p:sp>
        <p:nvSpPr>
          <p:cNvPr id="288" name="ZoneTexte 287">
            <a:extLst>
              <a:ext uri="{FF2B5EF4-FFF2-40B4-BE49-F238E27FC236}">
                <a16:creationId xmlns:a16="http://schemas.microsoft.com/office/drawing/2014/main" id="{365DBFD7-628E-D2A9-94CF-BA4E999C58D6}"/>
              </a:ext>
            </a:extLst>
          </p:cNvPr>
          <p:cNvSpPr txBox="1"/>
          <p:nvPr/>
        </p:nvSpPr>
        <p:spPr>
          <a:xfrm>
            <a:off x="-80026" y="5994461"/>
            <a:ext cx="258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I</a:t>
            </a:r>
          </a:p>
        </p:txBody>
      </p:sp>
      <p:grpSp>
        <p:nvGrpSpPr>
          <p:cNvPr id="392" name="Groupe 391">
            <a:extLst>
              <a:ext uri="{FF2B5EF4-FFF2-40B4-BE49-F238E27FC236}">
                <a16:creationId xmlns:a16="http://schemas.microsoft.com/office/drawing/2014/main" id="{04BAAF52-18E9-2386-2327-DEE676B3DFF9}"/>
              </a:ext>
            </a:extLst>
          </p:cNvPr>
          <p:cNvGrpSpPr/>
          <p:nvPr/>
        </p:nvGrpSpPr>
        <p:grpSpPr>
          <a:xfrm>
            <a:off x="1607696" y="6123909"/>
            <a:ext cx="2070742" cy="2261508"/>
            <a:chOff x="4307135" y="4966212"/>
            <a:chExt cx="2137781" cy="2261508"/>
          </a:xfrm>
        </p:grpSpPr>
        <p:grpSp>
          <p:nvGrpSpPr>
            <p:cNvPr id="250" name="Groupe 249">
              <a:extLst>
                <a:ext uri="{FF2B5EF4-FFF2-40B4-BE49-F238E27FC236}">
                  <a16:creationId xmlns:a16="http://schemas.microsoft.com/office/drawing/2014/main" id="{258EE555-B686-A674-BB84-5443A3CA5BE3}"/>
                </a:ext>
              </a:extLst>
            </p:cNvPr>
            <p:cNvGrpSpPr/>
            <p:nvPr/>
          </p:nvGrpSpPr>
          <p:grpSpPr>
            <a:xfrm>
              <a:off x="4307135" y="4966212"/>
              <a:ext cx="2137781" cy="2261508"/>
              <a:chOff x="4252857" y="2085708"/>
              <a:chExt cx="2513389" cy="2261508"/>
            </a:xfrm>
          </p:grpSpPr>
          <p:sp>
            <p:nvSpPr>
              <p:cNvPr id="251" name="ZoneTexte 250">
                <a:extLst>
                  <a:ext uri="{FF2B5EF4-FFF2-40B4-BE49-F238E27FC236}">
                    <a16:creationId xmlns:a16="http://schemas.microsoft.com/office/drawing/2014/main" id="{A5651B41-11BE-88C0-7AA7-2D7FA30B6C8D}"/>
                  </a:ext>
                </a:extLst>
              </p:cNvPr>
              <p:cNvSpPr txBox="1"/>
              <p:nvPr/>
            </p:nvSpPr>
            <p:spPr>
              <a:xfrm>
                <a:off x="4577953" y="4128222"/>
                <a:ext cx="46583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CTRL</a:t>
                </a:r>
              </a:p>
            </p:txBody>
          </p:sp>
          <p:sp>
            <p:nvSpPr>
              <p:cNvPr id="252" name="ZoneTexte 251">
                <a:extLst>
                  <a:ext uri="{FF2B5EF4-FFF2-40B4-BE49-F238E27FC236}">
                    <a16:creationId xmlns:a16="http://schemas.microsoft.com/office/drawing/2014/main" id="{DE9F5540-B1CB-B1C4-CC1C-0C6F601F6054}"/>
                  </a:ext>
                </a:extLst>
              </p:cNvPr>
              <p:cNvSpPr txBox="1"/>
              <p:nvPr/>
            </p:nvSpPr>
            <p:spPr>
              <a:xfrm>
                <a:off x="4852855" y="4128222"/>
                <a:ext cx="55977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STAT3i</a:t>
                </a:r>
              </a:p>
            </p:txBody>
          </p:sp>
          <p:sp>
            <p:nvSpPr>
              <p:cNvPr id="253" name="ZoneTexte 252">
                <a:extLst>
                  <a:ext uri="{FF2B5EF4-FFF2-40B4-BE49-F238E27FC236}">
                    <a16:creationId xmlns:a16="http://schemas.microsoft.com/office/drawing/2014/main" id="{876E4F1D-55DD-D698-F4C7-373CB21C8AA9}"/>
                  </a:ext>
                </a:extLst>
              </p:cNvPr>
              <p:cNvSpPr txBox="1"/>
              <p:nvPr/>
            </p:nvSpPr>
            <p:spPr>
              <a:xfrm>
                <a:off x="5211530" y="4128222"/>
                <a:ext cx="48178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JAK2i</a:t>
                </a:r>
              </a:p>
            </p:txBody>
          </p:sp>
          <p:sp>
            <p:nvSpPr>
              <p:cNvPr id="254" name="ZoneTexte 253">
                <a:extLst>
                  <a:ext uri="{FF2B5EF4-FFF2-40B4-BE49-F238E27FC236}">
                    <a16:creationId xmlns:a16="http://schemas.microsoft.com/office/drawing/2014/main" id="{38AD2D59-92EF-E342-A276-208414EE0092}"/>
                  </a:ext>
                </a:extLst>
              </p:cNvPr>
              <p:cNvSpPr txBox="1"/>
              <p:nvPr/>
            </p:nvSpPr>
            <p:spPr>
              <a:xfrm>
                <a:off x="5636742" y="4128222"/>
                <a:ext cx="465835" cy="218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CTRL</a:t>
                </a:r>
              </a:p>
            </p:txBody>
          </p:sp>
          <p:sp>
            <p:nvSpPr>
              <p:cNvPr id="255" name="ZoneTexte 254">
                <a:extLst>
                  <a:ext uri="{FF2B5EF4-FFF2-40B4-BE49-F238E27FC236}">
                    <a16:creationId xmlns:a16="http://schemas.microsoft.com/office/drawing/2014/main" id="{58D1324C-24D0-244D-F4A8-717AE8A96C0A}"/>
                  </a:ext>
                </a:extLst>
              </p:cNvPr>
              <p:cNvSpPr txBox="1"/>
              <p:nvPr/>
            </p:nvSpPr>
            <p:spPr>
              <a:xfrm>
                <a:off x="5904106" y="4128222"/>
                <a:ext cx="57151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STAT3i</a:t>
                </a:r>
              </a:p>
            </p:txBody>
          </p:sp>
          <p:sp>
            <p:nvSpPr>
              <p:cNvPr id="256" name="ZoneTexte 255">
                <a:extLst>
                  <a:ext uri="{FF2B5EF4-FFF2-40B4-BE49-F238E27FC236}">
                    <a16:creationId xmlns:a16="http://schemas.microsoft.com/office/drawing/2014/main" id="{12D235BA-3FC7-49CA-4374-CF5F27082A59}"/>
                  </a:ext>
                </a:extLst>
              </p:cNvPr>
              <p:cNvSpPr txBox="1"/>
              <p:nvPr/>
            </p:nvSpPr>
            <p:spPr>
              <a:xfrm>
                <a:off x="6256334" y="4123234"/>
                <a:ext cx="50991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JAK2i</a:t>
                </a:r>
              </a:p>
            </p:txBody>
          </p:sp>
          <p:sp>
            <p:nvSpPr>
              <p:cNvPr id="257" name="ZoneTexte 256">
                <a:extLst>
                  <a:ext uri="{FF2B5EF4-FFF2-40B4-BE49-F238E27FC236}">
                    <a16:creationId xmlns:a16="http://schemas.microsoft.com/office/drawing/2014/main" id="{09CDC92D-7D2F-6761-F731-AFAF4A273527}"/>
                  </a:ext>
                </a:extLst>
              </p:cNvPr>
              <p:cNvSpPr txBox="1"/>
              <p:nvPr/>
            </p:nvSpPr>
            <p:spPr>
              <a:xfrm>
                <a:off x="4696598" y="2087481"/>
                <a:ext cx="95595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</a:rPr>
                  <a:t>SUM159</a:t>
                </a:r>
              </a:p>
            </p:txBody>
          </p:sp>
          <p:sp>
            <p:nvSpPr>
              <p:cNvPr id="258" name="ZoneTexte 257">
                <a:extLst>
                  <a:ext uri="{FF2B5EF4-FFF2-40B4-BE49-F238E27FC236}">
                    <a16:creationId xmlns:a16="http://schemas.microsoft.com/office/drawing/2014/main" id="{2FA0C4F8-539F-536B-34E1-0D9A1863EEC0}"/>
                  </a:ext>
                </a:extLst>
              </p:cNvPr>
              <p:cNvSpPr txBox="1"/>
              <p:nvPr/>
            </p:nvSpPr>
            <p:spPr>
              <a:xfrm>
                <a:off x="5652551" y="2085708"/>
                <a:ext cx="8797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</a:rPr>
                  <a:t>S68</a:t>
                </a:r>
              </a:p>
            </p:txBody>
          </p:sp>
          <p:sp>
            <p:nvSpPr>
              <p:cNvPr id="261" name="ZoneTexte 260">
                <a:extLst>
                  <a:ext uri="{FF2B5EF4-FFF2-40B4-BE49-F238E27FC236}">
                    <a16:creationId xmlns:a16="http://schemas.microsoft.com/office/drawing/2014/main" id="{3CCEA29A-D3DD-91D9-283D-35DCE67572F6}"/>
                  </a:ext>
                </a:extLst>
              </p:cNvPr>
              <p:cNvSpPr txBox="1"/>
              <p:nvPr/>
            </p:nvSpPr>
            <p:spPr>
              <a:xfrm>
                <a:off x="4369705" y="2194181"/>
                <a:ext cx="35535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60</a:t>
                </a:r>
              </a:p>
            </p:txBody>
          </p:sp>
          <p:sp>
            <p:nvSpPr>
              <p:cNvPr id="262" name="ZoneTexte 261">
                <a:extLst>
                  <a:ext uri="{FF2B5EF4-FFF2-40B4-BE49-F238E27FC236}">
                    <a16:creationId xmlns:a16="http://schemas.microsoft.com/office/drawing/2014/main" id="{0D822962-414A-D32B-C2D6-C2A8C3281C6D}"/>
                  </a:ext>
                </a:extLst>
              </p:cNvPr>
              <p:cNvSpPr txBox="1"/>
              <p:nvPr/>
            </p:nvSpPr>
            <p:spPr>
              <a:xfrm>
                <a:off x="4331158" y="2801768"/>
                <a:ext cx="3939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40</a:t>
                </a:r>
              </a:p>
            </p:txBody>
          </p:sp>
          <p:sp>
            <p:nvSpPr>
              <p:cNvPr id="263" name="ZoneTexte 262">
                <a:extLst>
                  <a:ext uri="{FF2B5EF4-FFF2-40B4-BE49-F238E27FC236}">
                    <a16:creationId xmlns:a16="http://schemas.microsoft.com/office/drawing/2014/main" id="{A7B687EF-C270-AB81-E575-E627E2D17EC3}"/>
                  </a:ext>
                </a:extLst>
              </p:cNvPr>
              <p:cNvSpPr txBox="1"/>
              <p:nvPr/>
            </p:nvSpPr>
            <p:spPr>
              <a:xfrm>
                <a:off x="4369705" y="3413821"/>
                <a:ext cx="35535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20</a:t>
                </a:r>
              </a:p>
            </p:txBody>
          </p:sp>
          <p:sp>
            <p:nvSpPr>
              <p:cNvPr id="264" name="ZoneTexte 263">
                <a:extLst>
                  <a:ext uri="{FF2B5EF4-FFF2-40B4-BE49-F238E27FC236}">
                    <a16:creationId xmlns:a16="http://schemas.microsoft.com/office/drawing/2014/main" id="{1C67FA6E-74E4-AE6E-EA82-C053762F77E1}"/>
                  </a:ext>
                </a:extLst>
              </p:cNvPr>
              <p:cNvSpPr txBox="1"/>
              <p:nvPr/>
            </p:nvSpPr>
            <p:spPr>
              <a:xfrm>
                <a:off x="4380024" y="4019018"/>
                <a:ext cx="34503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0</a:t>
                </a:r>
              </a:p>
            </p:txBody>
          </p:sp>
          <p:sp>
            <p:nvSpPr>
              <p:cNvPr id="265" name="ZoneTexte 264">
                <a:extLst>
                  <a:ext uri="{FF2B5EF4-FFF2-40B4-BE49-F238E27FC236}">
                    <a16:creationId xmlns:a16="http://schemas.microsoft.com/office/drawing/2014/main" id="{940631D8-F54E-71F0-3D9B-0A069FF0AC9A}"/>
                  </a:ext>
                </a:extLst>
              </p:cNvPr>
              <p:cNvSpPr txBox="1"/>
              <p:nvPr/>
            </p:nvSpPr>
            <p:spPr>
              <a:xfrm>
                <a:off x="4252857" y="2284936"/>
                <a:ext cx="338554" cy="1910121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SFE</a:t>
                </a:r>
              </a:p>
            </p:txBody>
          </p:sp>
          <p:cxnSp>
            <p:nvCxnSpPr>
              <p:cNvPr id="266" name="Connecteur droit 265">
                <a:extLst>
                  <a:ext uri="{FF2B5EF4-FFF2-40B4-BE49-F238E27FC236}">
                    <a16:creationId xmlns:a16="http://schemas.microsoft.com/office/drawing/2014/main" id="{F257193F-BDCB-189C-B6DD-D502A4AD0165}"/>
                  </a:ext>
                </a:extLst>
              </p:cNvPr>
              <p:cNvCxnSpPr/>
              <p:nvPr/>
            </p:nvCxnSpPr>
            <p:spPr>
              <a:xfrm>
                <a:off x="4842239" y="2641870"/>
                <a:ext cx="28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Connecteur droit 266">
                <a:extLst>
                  <a:ext uri="{FF2B5EF4-FFF2-40B4-BE49-F238E27FC236}">
                    <a16:creationId xmlns:a16="http://schemas.microsoft.com/office/drawing/2014/main" id="{F96683FF-5993-1D55-2649-4A314297CE44}"/>
                  </a:ext>
                </a:extLst>
              </p:cNvPr>
              <p:cNvCxnSpPr/>
              <p:nvPr/>
            </p:nvCxnSpPr>
            <p:spPr>
              <a:xfrm>
                <a:off x="4851626" y="2542909"/>
                <a:ext cx="57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8" name="ZoneTexte 267">
                <a:extLst>
                  <a:ext uri="{FF2B5EF4-FFF2-40B4-BE49-F238E27FC236}">
                    <a16:creationId xmlns:a16="http://schemas.microsoft.com/office/drawing/2014/main" id="{EAA55904-A3FB-D558-D627-3B5F4E1FBC5A}"/>
                  </a:ext>
                </a:extLst>
              </p:cNvPr>
              <p:cNvSpPr txBox="1"/>
              <p:nvPr/>
            </p:nvSpPr>
            <p:spPr>
              <a:xfrm>
                <a:off x="4826246" y="2492742"/>
                <a:ext cx="33000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i="1" dirty="0">
                    <a:latin typeface="+mj-lt"/>
                  </a:rPr>
                  <a:t>ns</a:t>
                </a:r>
              </a:p>
            </p:txBody>
          </p:sp>
          <p:sp>
            <p:nvSpPr>
              <p:cNvPr id="269" name="ZoneTexte 268">
                <a:extLst>
                  <a:ext uri="{FF2B5EF4-FFF2-40B4-BE49-F238E27FC236}">
                    <a16:creationId xmlns:a16="http://schemas.microsoft.com/office/drawing/2014/main" id="{2C1C62CB-7B8F-C85C-12AB-EC8429B2CA12}"/>
                  </a:ext>
                </a:extLst>
              </p:cNvPr>
              <p:cNvSpPr txBox="1"/>
              <p:nvPr/>
            </p:nvSpPr>
            <p:spPr>
              <a:xfrm>
                <a:off x="4851626" y="2393785"/>
                <a:ext cx="57600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i="1" dirty="0">
                    <a:latin typeface="+mj-lt"/>
                  </a:rPr>
                  <a:t>ns</a:t>
                </a:r>
              </a:p>
            </p:txBody>
          </p:sp>
        </p:grpSp>
        <p:grpSp>
          <p:nvGrpSpPr>
            <p:cNvPr id="391" name="Groupe 390">
              <a:extLst>
                <a:ext uri="{FF2B5EF4-FFF2-40B4-BE49-F238E27FC236}">
                  <a16:creationId xmlns:a16="http://schemas.microsoft.com/office/drawing/2014/main" id="{F24BB026-C0AB-3C6B-34DD-2386C7CB01BB}"/>
                </a:ext>
              </a:extLst>
            </p:cNvPr>
            <p:cNvGrpSpPr/>
            <p:nvPr/>
          </p:nvGrpSpPr>
          <p:grpSpPr>
            <a:xfrm>
              <a:off x="4623379" y="5170394"/>
              <a:ext cx="1688428" cy="1902729"/>
              <a:chOff x="4623379" y="5170394"/>
              <a:chExt cx="1688428" cy="1902729"/>
            </a:xfrm>
          </p:grpSpPr>
          <p:pic>
            <p:nvPicPr>
              <p:cNvPr id="231" name="Image 230">
                <a:extLst>
                  <a:ext uri="{FF2B5EF4-FFF2-40B4-BE49-F238E27FC236}">
                    <a16:creationId xmlns:a16="http://schemas.microsoft.com/office/drawing/2014/main" id="{E0ABD191-D18F-D70B-6DB4-C49921D9E2D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11" t="9216" r="2822" b="18197"/>
              <a:stretch/>
            </p:blipFill>
            <p:spPr>
              <a:xfrm>
                <a:off x="4623379" y="5170394"/>
                <a:ext cx="1688428" cy="1902729"/>
              </a:xfrm>
              <a:prstGeom prst="rect">
                <a:avLst/>
              </a:prstGeom>
            </p:spPr>
          </p:pic>
          <p:sp>
            <p:nvSpPr>
              <p:cNvPr id="291" name="ZoneTexte 290">
                <a:extLst>
                  <a:ext uri="{FF2B5EF4-FFF2-40B4-BE49-F238E27FC236}">
                    <a16:creationId xmlns:a16="http://schemas.microsoft.com/office/drawing/2014/main" id="{378B8415-DF4D-C5F6-15E9-19884C067CBA}"/>
                  </a:ext>
                </a:extLst>
              </p:cNvPr>
              <p:cNvSpPr txBox="1"/>
              <p:nvPr/>
            </p:nvSpPr>
            <p:spPr>
              <a:xfrm>
                <a:off x="5564110" y="5595806"/>
                <a:ext cx="48992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i="1" dirty="0">
                    <a:latin typeface="+mj-lt"/>
                  </a:rPr>
                  <a:t>ns</a:t>
                </a:r>
              </a:p>
            </p:txBody>
          </p:sp>
          <p:cxnSp>
            <p:nvCxnSpPr>
              <p:cNvPr id="292" name="Connecteur droit 291">
                <a:extLst>
                  <a:ext uri="{FF2B5EF4-FFF2-40B4-BE49-F238E27FC236}">
                    <a16:creationId xmlns:a16="http://schemas.microsoft.com/office/drawing/2014/main" id="{8A344501-63AE-DDFF-335C-9C9C083C2248}"/>
                  </a:ext>
                </a:extLst>
              </p:cNvPr>
              <p:cNvCxnSpPr/>
              <p:nvPr/>
            </p:nvCxnSpPr>
            <p:spPr>
              <a:xfrm>
                <a:off x="5677489" y="5745173"/>
                <a:ext cx="25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Connecteur droit 292">
                <a:extLst>
                  <a:ext uri="{FF2B5EF4-FFF2-40B4-BE49-F238E27FC236}">
                    <a16:creationId xmlns:a16="http://schemas.microsoft.com/office/drawing/2014/main" id="{3FA9DE87-7A67-C432-8180-66DEB3EFFA7E}"/>
                  </a:ext>
                </a:extLst>
              </p:cNvPr>
              <p:cNvCxnSpPr/>
              <p:nvPr/>
            </p:nvCxnSpPr>
            <p:spPr>
              <a:xfrm>
                <a:off x="5677489" y="5650883"/>
                <a:ext cx="504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4" name="ZoneTexte 293">
                <a:extLst>
                  <a:ext uri="{FF2B5EF4-FFF2-40B4-BE49-F238E27FC236}">
                    <a16:creationId xmlns:a16="http://schemas.microsoft.com/office/drawing/2014/main" id="{696B3C63-95B6-98B5-2656-7C4E874E10A5}"/>
                  </a:ext>
                </a:extLst>
              </p:cNvPr>
              <p:cNvSpPr txBox="1"/>
              <p:nvPr/>
            </p:nvSpPr>
            <p:spPr>
              <a:xfrm>
                <a:off x="5679032" y="5498016"/>
                <a:ext cx="49493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i="1" dirty="0">
                    <a:latin typeface="+mj-lt"/>
                  </a:rPr>
                  <a:t>ns</a:t>
                </a:r>
              </a:p>
            </p:txBody>
          </p:sp>
        </p:grpSp>
      </p:grpSp>
      <p:grpSp>
        <p:nvGrpSpPr>
          <p:cNvPr id="393" name="Groupe 392">
            <a:extLst>
              <a:ext uri="{FF2B5EF4-FFF2-40B4-BE49-F238E27FC236}">
                <a16:creationId xmlns:a16="http://schemas.microsoft.com/office/drawing/2014/main" id="{4BEDDB42-72D6-7A07-0BC4-2A8AF72C0B55}"/>
              </a:ext>
            </a:extLst>
          </p:cNvPr>
          <p:cNvGrpSpPr/>
          <p:nvPr/>
        </p:nvGrpSpPr>
        <p:grpSpPr>
          <a:xfrm>
            <a:off x="-107343" y="6123479"/>
            <a:ext cx="1946929" cy="2259934"/>
            <a:chOff x="2108299" y="4972348"/>
            <a:chExt cx="2123664" cy="2259934"/>
          </a:xfrm>
        </p:grpSpPr>
        <p:grpSp>
          <p:nvGrpSpPr>
            <p:cNvPr id="232" name="Groupe 231">
              <a:extLst>
                <a:ext uri="{FF2B5EF4-FFF2-40B4-BE49-F238E27FC236}">
                  <a16:creationId xmlns:a16="http://schemas.microsoft.com/office/drawing/2014/main" id="{17B6B636-7ABD-4F74-A321-559FBE60DE83}"/>
                </a:ext>
              </a:extLst>
            </p:cNvPr>
            <p:cNvGrpSpPr/>
            <p:nvPr/>
          </p:nvGrpSpPr>
          <p:grpSpPr>
            <a:xfrm>
              <a:off x="2108299" y="4972348"/>
              <a:ext cx="2123664" cy="2259934"/>
              <a:chOff x="-229752" y="2114105"/>
              <a:chExt cx="2944366" cy="2259934"/>
            </a:xfrm>
          </p:grpSpPr>
          <p:sp>
            <p:nvSpPr>
              <p:cNvPr id="233" name="ZoneTexte 232">
                <a:extLst>
                  <a:ext uri="{FF2B5EF4-FFF2-40B4-BE49-F238E27FC236}">
                    <a16:creationId xmlns:a16="http://schemas.microsoft.com/office/drawing/2014/main" id="{42FCA870-34FA-961C-0095-1D0D7ACCAFBC}"/>
                  </a:ext>
                </a:extLst>
              </p:cNvPr>
              <p:cNvSpPr txBox="1"/>
              <p:nvPr/>
            </p:nvSpPr>
            <p:spPr>
              <a:xfrm>
                <a:off x="-61438" y="2233004"/>
                <a:ext cx="52091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2.0</a:t>
                </a:r>
              </a:p>
            </p:txBody>
          </p:sp>
          <p:pic>
            <p:nvPicPr>
              <p:cNvPr id="234" name="Image 233">
                <a:extLst>
                  <a:ext uri="{FF2B5EF4-FFF2-40B4-BE49-F238E27FC236}">
                    <a16:creationId xmlns:a16="http://schemas.microsoft.com/office/drawing/2014/main" id="{1F5E8577-A50D-2D51-B8DF-CB9A23115D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778" t="7252" r="43057" b="18886"/>
              <a:stretch/>
            </p:blipFill>
            <p:spPr>
              <a:xfrm>
                <a:off x="302413" y="2288854"/>
                <a:ext cx="1251625" cy="1937171"/>
              </a:xfrm>
              <a:prstGeom prst="rect">
                <a:avLst/>
              </a:prstGeom>
            </p:spPr>
          </p:pic>
          <p:sp>
            <p:nvSpPr>
              <p:cNvPr id="235" name="ZoneTexte 234">
                <a:extLst>
                  <a:ext uri="{FF2B5EF4-FFF2-40B4-BE49-F238E27FC236}">
                    <a16:creationId xmlns:a16="http://schemas.microsoft.com/office/drawing/2014/main" id="{B6ED9D48-4AE0-DE56-6C52-D131101C7882}"/>
                  </a:ext>
                </a:extLst>
              </p:cNvPr>
              <p:cNvSpPr txBox="1"/>
              <p:nvPr/>
            </p:nvSpPr>
            <p:spPr>
              <a:xfrm>
                <a:off x="-28302" y="2688436"/>
                <a:ext cx="47241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1.5</a:t>
                </a:r>
              </a:p>
            </p:txBody>
          </p:sp>
          <p:sp>
            <p:nvSpPr>
              <p:cNvPr id="236" name="ZoneTexte 235">
                <a:extLst>
                  <a:ext uri="{FF2B5EF4-FFF2-40B4-BE49-F238E27FC236}">
                    <a16:creationId xmlns:a16="http://schemas.microsoft.com/office/drawing/2014/main" id="{0A760374-AA34-DAB3-530C-2DACADA3EF9F}"/>
                  </a:ext>
                </a:extLst>
              </p:cNvPr>
              <p:cNvSpPr txBox="1"/>
              <p:nvPr/>
            </p:nvSpPr>
            <p:spPr>
              <a:xfrm>
                <a:off x="-33776" y="3138547"/>
                <a:ext cx="520293" cy="2222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1.0</a:t>
                </a:r>
              </a:p>
            </p:txBody>
          </p:sp>
          <p:sp>
            <p:nvSpPr>
              <p:cNvPr id="237" name="ZoneTexte 236">
                <a:extLst>
                  <a:ext uri="{FF2B5EF4-FFF2-40B4-BE49-F238E27FC236}">
                    <a16:creationId xmlns:a16="http://schemas.microsoft.com/office/drawing/2014/main" id="{42AB25B8-CD8D-20C1-B8BA-1549B309DEC3}"/>
                  </a:ext>
                </a:extLst>
              </p:cNvPr>
              <p:cNvSpPr txBox="1"/>
              <p:nvPr/>
            </p:nvSpPr>
            <p:spPr>
              <a:xfrm>
                <a:off x="-41861" y="3588661"/>
                <a:ext cx="51629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0.5</a:t>
                </a:r>
              </a:p>
            </p:txBody>
          </p:sp>
          <p:sp>
            <p:nvSpPr>
              <p:cNvPr id="238" name="ZoneTexte 237">
                <a:extLst>
                  <a:ext uri="{FF2B5EF4-FFF2-40B4-BE49-F238E27FC236}">
                    <a16:creationId xmlns:a16="http://schemas.microsoft.com/office/drawing/2014/main" id="{33D85558-DDE0-586E-9C08-7D870A142868}"/>
                  </a:ext>
                </a:extLst>
              </p:cNvPr>
              <p:cNvSpPr txBox="1"/>
              <p:nvPr/>
            </p:nvSpPr>
            <p:spPr>
              <a:xfrm>
                <a:off x="83449" y="4049404"/>
                <a:ext cx="31073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0</a:t>
                </a:r>
              </a:p>
            </p:txBody>
          </p:sp>
          <p:sp>
            <p:nvSpPr>
              <p:cNvPr id="239" name="ZoneTexte 238">
                <a:extLst>
                  <a:ext uri="{FF2B5EF4-FFF2-40B4-BE49-F238E27FC236}">
                    <a16:creationId xmlns:a16="http://schemas.microsoft.com/office/drawing/2014/main" id="{57491ACE-7084-9326-2F59-09186AA9B71D}"/>
                  </a:ext>
                </a:extLst>
              </p:cNvPr>
              <p:cNvSpPr txBox="1"/>
              <p:nvPr/>
            </p:nvSpPr>
            <p:spPr>
              <a:xfrm>
                <a:off x="166799" y="4149729"/>
                <a:ext cx="62162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CTRL</a:t>
                </a:r>
              </a:p>
            </p:txBody>
          </p:sp>
          <p:sp>
            <p:nvSpPr>
              <p:cNvPr id="240" name="ZoneTexte 239">
                <a:extLst>
                  <a:ext uri="{FF2B5EF4-FFF2-40B4-BE49-F238E27FC236}">
                    <a16:creationId xmlns:a16="http://schemas.microsoft.com/office/drawing/2014/main" id="{21F92534-23C1-ABDC-7C62-B8983570955D}"/>
                  </a:ext>
                </a:extLst>
              </p:cNvPr>
              <p:cNvSpPr txBox="1"/>
              <p:nvPr/>
            </p:nvSpPr>
            <p:spPr>
              <a:xfrm>
                <a:off x="474446" y="4149729"/>
                <a:ext cx="75565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STAT3i</a:t>
                </a:r>
              </a:p>
            </p:txBody>
          </p:sp>
          <p:sp>
            <p:nvSpPr>
              <p:cNvPr id="241" name="ZoneTexte 240">
                <a:extLst>
                  <a:ext uri="{FF2B5EF4-FFF2-40B4-BE49-F238E27FC236}">
                    <a16:creationId xmlns:a16="http://schemas.microsoft.com/office/drawing/2014/main" id="{61981333-5D1D-71B9-A790-E031CC18718C}"/>
                  </a:ext>
                </a:extLst>
              </p:cNvPr>
              <p:cNvSpPr txBox="1"/>
              <p:nvPr/>
            </p:nvSpPr>
            <p:spPr>
              <a:xfrm>
                <a:off x="938004" y="4149729"/>
                <a:ext cx="63426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JAK2i</a:t>
                </a:r>
              </a:p>
            </p:txBody>
          </p:sp>
          <p:sp>
            <p:nvSpPr>
              <p:cNvPr id="242" name="ZoneTexte 241">
                <a:extLst>
                  <a:ext uri="{FF2B5EF4-FFF2-40B4-BE49-F238E27FC236}">
                    <a16:creationId xmlns:a16="http://schemas.microsoft.com/office/drawing/2014/main" id="{600651FE-A25D-4CEE-C424-910E15A702DC}"/>
                  </a:ext>
                </a:extLst>
              </p:cNvPr>
              <p:cNvSpPr txBox="1"/>
              <p:nvPr/>
            </p:nvSpPr>
            <p:spPr>
              <a:xfrm>
                <a:off x="1353453" y="4153279"/>
                <a:ext cx="58735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CTRL</a:t>
                </a:r>
              </a:p>
            </p:txBody>
          </p:sp>
          <p:sp>
            <p:nvSpPr>
              <p:cNvPr id="243" name="ZoneTexte 242">
                <a:extLst>
                  <a:ext uri="{FF2B5EF4-FFF2-40B4-BE49-F238E27FC236}">
                    <a16:creationId xmlns:a16="http://schemas.microsoft.com/office/drawing/2014/main" id="{EDF18FBA-6A56-E564-10D2-0F03F096D9CA}"/>
                  </a:ext>
                </a:extLst>
              </p:cNvPr>
              <p:cNvSpPr txBox="1"/>
              <p:nvPr/>
            </p:nvSpPr>
            <p:spPr>
              <a:xfrm>
                <a:off x="1639970" y="4158595"/>
                <a:ext cx="7405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STAT3i</a:t>
                </a:r>
              </a:p>
            </p:txBody>
          </p:sp>
          <p:sp>
            <p:nvSpPr>
              <p:cNvPr id="244" name="ZoneTexte 243">
                <a:extLst>
                  <a:ext uri="{FF2B5EF4-FFF2-40B4-BE49-F238E27FC236}">
                    <a16:creationId xmlns:a16="http://schemas.microsoft.com/office/drawing/2014/main" id="{1D46ACAB-10CB-58F7-93DF-DBE3E94287B5}"/>
                  </a:ext>
                </a:extLst>
              </p:cNvPr>
              <p:cNvSpPr txBox="1"/>
              <p:nvPr/>
            </p:nvSpPr>
            <p:spPr>
              <a:xfrm>
                <a:off x="2110270" y="4153279"/>
                <a:ext cx="6043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JAK2i</a:t>
                </a:r>
              </a:p>
            </p:txBody>
          </p:sp>
          <p:sp>
            <p:nvSpPr>
              <p:cNvPr id="249" name="ZoneTexte 248">
                <a:extLst>
                  <a:ext uri="{FF2B5EF4-FFF2-40B4-BE49-F238E27FC236}">
                    <a16:creationId xmlns:a16="http://schemas.microsoft.com/office/drawing/2014/main" id="{FDD65283-DF6C-9124-F1FE-4111BB9B10AC}"/>
                  </a:ext>
                </a:extLst>
              </p:cNvPr>
              <p:cNvSpPr txBox="1"/>
              <p:nvPr/>
            </p:nvSpPr>
            <p:spPr>
              <a:xfrm>
                <a:off x="-229752" y="2340786"/>
                <a:ext cx="512000" cy="18089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  <a:cs typeface="Arial" panose="020B0604020202020204" pitchFamily="34" charset="0"/>
                  </a:rPr>
                  <a:t>Proportion of </a:t>
                </a:r>
                <a:r>
                  <a:rPr lang="fr-FR" sz="1000" dirty="0" err="1">
                    <a:latin typeface="+mj-lt"/>
                    <a:cs typeface="Arial" panose="020B0604020202020204" pitchFamily="34" charset="0"/>
                  </a:rPr>
                  <a:t>ALDHbr</a:t>
                </a:r>
                <a:r>
                  <a:rPr lang="fr-FR" sz="10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fr-FR" sz="1000" dirty="0" err="1">
                    <a:latin typeface="+mj-lt"/>
                    <a:cs typeface="Arial" panose="020B0604020202020204" pitchFamily="34" charset="0"/>
                  </a:rPr>
                  <a:t>cells</a:t>
                </a:r>
                <a:endParaRPr lang="fr-FR" sz="1000" dirty="0"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45" name="ZoneTexte 244">
                <a:extLst>
                  <a:ext uri="{FF2B5EF4-FFF2-40B4-BE49-F238E27FC236}">
                    <a16:creationId xmlns:a16="http://schemas.microsoft.com/office/drawing/2014/main" id="{77A455DF-662C-5573-0487-78E48CB41D2F}"/>
                  </a:ext>
                </a:extLst>
              </p:cNvPr>
              <p:cNvSpPr txBox="1"/>
              <p:nvPr/>
            </p:nvSpPr>
            <p:spPr>
              <a:xfrm>
                <a:off x="357258" y="2115878"/>
                <a:ext cx="110796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</a:rPr>
                  <a:t>SUM159</a:t>
                </a:r>
              </a:p>
            </p:txBody>
          </p:sp>
          <p:sp>
            <p:nvSpPr>
              <p:cNvPr id="246" name="ZoneTexte 245">
                <a:extLst>
                  <a:ext uri="{FF2B5EF4-FFF2-40B4-BE49-F238E27FC236}">
                    <a16:creationId xmlns:a16="http://schemas.microsoft.com/office/drawing/2014/main" id="{92E7BF22-26C2-A674-A533-1565B7C45BB9}"/>
                  </a:ext>
                </a:extLst>
              </p:cNvPr>
              <p:cNvSpPr txBox="1"/>
              <p:nvPr/>
            </p:nvSpPr>
            <p:spPr>
              <a:xfrm>
                <a:off x="1465221" y="2114105"/>
                <a:ext cx="97723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</a:rPr>
                  <a:t>S68</a:t>
                </a:r>
              </a:p>
            </p:txBody>
          </p:sp>
        </p:grpSp>
        <p:pic>
          <p:nvPicPr>
            <p:cNvPr id="290" name="Image 289">
              <a:extLst>
                <a:ext uri="{FF2B5EF4-FFF2-40B4-BE49-F238E27FC236}">
                  <a16:creationId xmlns:a16="http://schemas.microsoft.com/office/drawing/2014/main" id="{14EA2A37-DA27-AE90-114B-4A536CAA14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89" t="15358" r="44594" b="11076"/>
            <a:stretch/>
          </p:blipFill>
          <p:spPr>
            <a:xfrm>
              <a:off x="3394881" y="5364614"/>
              <a:ext cx="722222" cy="1710613"/>
            </a:xfrm>
            <a:prstGeom prst="rect">
              <a:avLst/>
            </a:prstGeom>
          </p:spPr>
        </p:pic>
        <p:cxnSp>
          <p:nvCxnSpPr>
            <p:cNvPr id="295" name="Connecteur droit 294">
              <a:extLst>
                <a:ext uri="{FF2B5EF4-FFF2-40B4-BE49-F238E27FC236}">
                  <a16:creationId xmlns:a16="http://schemas.microsoft.com/office/drawing/2014/main" id="{CA69DA00-8A3F-10DE-280E-CEA18A3AD342}"/>
                </a:ext>
              </a:extLst>
            </p:cNvPr>
            <p:cNvCxnSpPr/>
            <p:nvPr/>
          </p:nvCxnSpPr>
          <p:spPr>
            <a:xfrm>
              <a:off x="2632731" y="5776370"/>
              <a:ext cx="26955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ZoneTexte 295">
              <a:extLst>
                <a:ext uri="{FF2B5EF4-FFF2-40B4-BE49-F238E27FC236}">
                  <a16:creationId xmlns:a16="http://schemas.microsoft.com/office/drawing/2014/main" id="{25A690C7-E048-075D-2B05-492B4ABCE9E5}"/>
                </a:ext>
              </a:extLst>
            </p:cNvPr>
            <p:cNvSpPr txBox="1"/>
            <p:nvPr/>
          </p:nvSpPr>
          <p:spPr>
            <a:xfrm>
              <a:off x="2628396" y="5622685"/>
              <a:ext cx="350391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i="1" dirty="0">
                  <a:latin typeface="+mj-lt"/>
                </a:rPr>
                <a:t>ns</a:t>
              </a:r>
            </a:p>
          </p:txBody>
        </p:sp>
        <p:sp>
          <p:nvSpPr>
            <p:cNvPr id="297" name="ZoneTexte 296">
              <a:extLst>
                <a:ext uri="{FF2B5EF4-FFF2-40B4-BE49-F238E27FC236}">
                  <a16:creationId xmlns:a16="http://schemas.microsoft.com/office/drawing/2014/main" id="{47972CF1-C67A-A3F9-D2B2-432D51F573E5}"/>
                </a:ext>
              </a:extLst>
            </p:cNvPr>
            <p:cNvSpPr txBox="1"/>
            <p:nvPr/>
          </p:nvSpPr>
          <p:spPr>
            <a:xfrm>
              <a:off x="2631591" y="5306916"/>
              <a:ext cx="5051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i="1" dirty="0">
                  <a:latin typeface="+mj-lt"/>
                </a:rPr>
                <a:t>ns</a:t>
              </a:r>
            </a:p>
          </p:txBody>
        </p:sp>
        <p:cxnSp>
          <p:nvCxnSpPr>
            <p:cNvPr id="298" name="Connecteur droit 297">
              <a:extLst>
                <a:ext uri="{FF2B5EF4-FFF2-40B4-BE49-F238E27FC236}">
                  <a16:creationId xmlns:a16="http://schemas.microsoft.com/office/drawing/2014/main" id="{ABF406C9-8C01-A28D-5BBC-C15BFAA3A0C1}"/>
                </a:ext>
              </a:extLst>
            </p:cNvPr>
            <p:cNvCxnSpPr/>
            <p:nvPr/>
          </p:nvCxnSpPr>
          <p:spPr>
            <a:xfrm flipH="1">
              <a:off x="2632731" y="5452763"/>
              <a:ext cx="50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Connecteur droit 298">
              <a:extLst>
                <a:ext uri="{FF2B5EF4-FFF2-40B4-BE49-F238E27FC236}">
                  <a16:creationId xmlns:a16="http://schemas.microsoft.com/office/drawing/2014/main" id="{CCAD37E6-4848-FBCA-B45D-3A1EEF6A708F}"/>
                </a:ext>
              </a:extLst>
            </p:cNvPr>
            <p:cNvCxnSpPr/>
            <p:nvPr/>
          </p:nvCxnSpPr>
          <p:spPr>
            <a:xfrm>
              <a:off x="3496047" y="5573972"/>
              <a:ext cx="47618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ZoneTexte 299">
              <a:extLst>
                <a:ext uri="{FF2B5EF4-FFF2-40B4-BE49-F238E27FC236}">
                  <a16:creationId xmlns:a16="http://schemas.microsoft.com/office/drawing/2014/main" id="{F32D4332-CEAE-BEB0-8CAA-19388AEECC2C}"/>
                </a:ext>
              </a:extLst>
            </p:cNvPr>
            <p:cNvSpPr txBox="1"/>
            <p:nvPr/>
          </p:nvSpPr>
          <p:spPr>
            <a:xfrm>
              <a:off x="3392037" y="5507593"/>
              <a:ext cx="4761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i="1" dirty="0">
                  <a:latin typeface="+mj-lt"/>
                </a:rPr>
                <a:t>ns</a:t>
              </a:r>
            </a:p>
          </p:txBody>
        </p:sp>
        <p:cxnSp>
          <p:nvCxnSpPr>
            <p:cNvPr id="301" name="Connecteur droit 300">
              <a:extLst>
                <a:ext uri="{FF2B5EF4-FFF2-40B4-BE49-F238E27FC236}">
                  <a16:creationId xmlns:a16="http://schemas.microsoft.com/office/drawing/2014/main" id="{699478B7-831F-2BF6-AF38-BA06E8E3B851}"/>
                </a:ext>
              </a:extLst>
            </p:cNvPr>
            <p:cNvCxnSpPr/>
            <p:nvPr/>
          </p:nvCxnSpPr>
          <p:spPr>
            <a:xfrm>
              <a:off x="3496047" y="5652506"/>
              <a:ext cx="25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ZoneTexte 301">
              <a:extLst>
                <a:ext uri="{FF2B5EF4-FFF2-40B4-BE49-F238E27FC236}">
                  <a16:creationId xmlns:a16="http://schemas.microsoft.com/office/drawing/2014/main" id="{37E60834-2454-E04F-1889-7485B1E60866}"/>
                </a:ext>
              </a:extLst>
            </p:cNvPr>
            <p:cNvSpPr txBox="1"/>
            <p:nvPr/>
          </p:nvSpPr>
          <p:spPr>
            <a:xfrm>
              <a:off x="3501290" y="5425369"/>
              <a:ext cx="4761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i="1" dirty="0">
                  <a:latin typeface="+mj-lt"/>
                </a:rPr>
                <a:t>ns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FEFD6506-6B6A-CB06-8B78-6DA71AB3DE2F}"/>
              </a:ext>
            </a:extLst>
          </p:cNvPr>
          <p:cNvGrpSpPr/>
          <p:nvPr/>
        </p:nvGrpSpPr>
        <p:grpSpPr>
          <a:xfrm>
            <a:off x="5786402" y="6375155"/>
            <a:ext cx="1181805" cy="1687174"/>
            <a:chOff x="377795" y="5253645"/>
            <a:chExt cx="1553356" cy="1687174"/>
          </a:xfrm>
        </p:grpSpPr>
        <p:grpSp>
          <p:nvGrpSpPr>
            <p:cNvPr id="270" name="Groupe 269">
              <a:extLst>
                <a:ext uri="{FF2B5EF4-FFF2-40B4-BE49-F238E27FC236}">
                  <a16:creationId xmlns:a16="http://schemas.microsoft.com/office/drawing/2014/main" id="{9816789F-D95F-5DCE-8B4B-3F4A829922CE}"/>
                </a:ext>
              </a:extLst>
            </p:cNvPr>
            <p:cNvGrpSpPr/>
            <p:nvPr/>
          </p:nvGrpSpPr>
          <p:grpSpPr>
            <a:xfrm>
              <a:off x="377795" y="5253645"/>
              <a:ext cx="1553356" cy="1687174"/>
              <a:chOff x="-2062261" y="7662314"/>
              <a:chExt cx="2091929" cy="1873249"/>
            </a:xfrm>
          </p:grpSpPr>
          <p:grpSp>
            <p:nvGrpSpPr>
              <p:cNvPr id="271" name="Groupe 270">
                <a:extLst>
                  <a:ext uri="{FF2B5EF4-FFF2-40B4-BE49-F238E27FC236}">
                    <a16:creationId xmlns:a16="http://schemas.microsoft.com/office/drawing/2014/main" id="{DFC706C6-8CF1-BD5D-24B1-C586A0EE7408}"/>
                  </a:ext>
                </a:extLst>
              </p:cNvPr>
              <p:cNvGrpSpPr/>
              <p:nvPr/>
            </p:nvGrpSpPr>
            <p:grpSpPr>
              <a:xfrm>
                <a:off x="-2062261" y="7662314"/>
                <a:ext cx="2084568" cy="1061103"/>
                <a:chOff x="-65805" y="280203"/>
                <a:chExt cx="2084568" cy="1061103"/>
              </a:xfrm>
            </p:grpSpPr>
            <p:pic>
              <p:nvPicPr>
                <p:cNvPr id="280" name="Picture 2" descr="F:\thèse célia\thèse 20 11 2021\MANIP\Projet NIF\Western blot\lignée CRISPRi\ALDH1A1 3s 2021.12.23_14.23.10_Ch\ALDH1A1 3s 2021.12.23_14.23.10_Ch+Marker.jpg">
                  <a:extLst>
                    <a:ext uri="{FF2B5EF4-FFF2-40B4-BE49-F238E27FC236}">
                      <a16:creationId xmlns:a16="http://schemas.microsoft.com/office/drawing/2014/main" id="{CFB77BF4-EA45-DEC5-12E3-5F11F873D7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625" t="26650" r="47598" b="68310"/>
                <a:stretch/>
              </p:blipFill>
              <p:spPr bwMode="auto">
                <a:xfrm>
                  <a:off x="283490" y="553032"/>
                  <a:ext cx="936102" cy="266248"/>
                </a:xfrm>
                <a:prstGeom prst="rect">
                  <a:avLst/>
                </a:prstGeom>
                <a:noFill/>
                <a:ln w="3175"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81" name="ZoneTexte 280">
                  <a:extLst>
                    <a:ext uri="{FF2B5EF4-FFF2-40B4-BE49-F238E27FC236}">
                      <a16:creationId xmlns:a16="http://schemas.microsoft.com/office/drawing/2014/main" id="{55D70D39-5C4B-5500-450A-9B2FE34ED7CB}"/>
                    </a:ext>
                  </a:extLst>
                </p:cNvPr>
                <p:cNvSpPr txBox="1"/>
                <p:nvPr/>
              </p:nvSpPr>
              <p:spPr>
                <a:xfrm>
                  <a:off x="1063961" y="563302"/>
                  <a:ext cx="954802" cy="2221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dirty="0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ALDH1A1</a:t>
                  </a:r>
                </a:p>
              </p:txBody>
            </p:sp>
            <p:pic>
              <p:nvPicPr>
                <p:cNvPr id="282" name="Picture 5" descr="F:\thèse célia\thèse 20 11 2021\MANIP\Projet NIF\Western blot\lignée CRISPRi\GAPDH 2021.12.23_14.39.15_Ch\GAPDH 2021.12.23_14.39.15_Ch+Marker.jpg">
                  <a:extLst>
                    <a:ext uri="{FF2B5EF4-FFF2-40B4-BE49-F238E27FC236}">
                      <a16:creationId xmlns:a16="http://schemas.microsoft.com/office/drawing/2014/main" id="{553E64EF-9AA9-08BF-5012-3FED90F51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739" t="16217" r="51054" b="79198"/>
                <a:stretch/>
              </p:blipFill>
              <p:spPr bwMode="auto">
                <a:xfrm>
                  <a:off x="283490" y="913392"/>
                  <a:ext cx="936104" cy="254441"/>
                </a:xfrm>
                <a:prstGeom prst="rect">
                  <a:avLst/>
                </a:prstGeom>
                <a:noFill/>
                <a:ln w="6350"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83" name="ZoneTexte 282">
                  <a:extLst>
                    <a:ext uri="{FF2B5EF4-FFF2-40B4-BE49-F238E27FC236}">
                      <a16:creationId xmlns:a16="http://schemas.microsoft.com/office/drawing/2014/main" id="{6AD105C0-D408-A8CC-086B-A00FF404F98B}"/>
                    </a:ext>
                  </a:extLst>
                </p:cNvPr>
                <p:cNvSpPr txBox="1"/>
                <p:nvPr/>
              </p:nvSpPr>
              <p:spPr>
                <a:xfrm>
                  <a:off x="1096308" y="940800"/>
                  <a:ext cx="821820" cy="2221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dirty="0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GAPDH</a:t>
                  </a:r>
                </a:p>
              </p:txBody>
            </p:sp>
            <p:sp>
              <p:nvSpPr>
                <p:cNvPr id="284" name="ZoneTexte 283">
                  <a:extLst>
                    <a:ext uri="{FF2B5EF4-FFF2-40B4-BE49-F238E27FC236}">
                      <a16:creationId xmlns:a16="http://schemas.microsoft.com/office/drawing/2014/main" id="{251668E5-37B0-E3DD-A501-CE88F4F3B0BB}"/>
                    </a:ext>
                  </a:extLst>
                </p:cNvPr>
                <p:cNvSpPr txBox="1"/>
                <p:nvPr/>
              </p:nvSpPr>
              <p:spPr>
                <a:xfrm rot="20513938">
                  <a:off x="269399" y="280203"/>
                  <a:ext cx="1117016" cy="2404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 err="1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sgEmpty</a:t>
                  </a:r>
                  <a:r>
                    <a:rPr lang="fr-FR" sz="800" dirty="0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 </a:t>
                  </a:r>
                </a:p>
              </p:txBody>
            </p:sp>
            <p:sp>
              <p:nvSpPr>
                <p:cNvPr id="285" name="ZoneTexte 284">
                  <a:extLst>
                    <a:ext uri="{FF2B5EF4-FFF2-40B4-BE49-F238E27FC236}">
                      <a16:creationId xmlns:a16="http://schemas.microsoft.com/office/drawing/2014/main" id="{A27FDD2D-DA6E-AD54-B18F-0E7204F40C03}"/>
                    </a:ext>
                  </a:extLst>
                </p:cNvPr>
                <p:cNvSpPr txBox="1"/>
                <p:nvPr/>
              </p:nvSpPr>
              <p:spPr>
                <a:xfrm rot="20513938">
                  <a:off x="799670" y="290336"/>
                  <a:ext cx="1185898" cy="2404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sgALDH1A1 </a:t>
                  </a:r>
                </a:p>
              </p:txBody>
            </p:sp>
            <p:sp>
              <p:nvSpPr>
                <p:cNvPr id="286" name="ZoneTexte 285">
                  <a:extLst>
                    <a:ext uri="{FF2B5EF4-FFF2-40B4-BE49-F238E27FC236}">
                      <a16:creationId xmlns:a16="http://schemas.microsoft.com/office/drawing/2014/main" id="{0D175FA4-A6B6-1922-48B4-FBD1BFA56812}"/>
                    </a:ext>
                  </a:extLst>
                </p:cNvPr>
                <p:cNvSpPr txBox="1"/>
                <p:nvPr/>
              </p:nvSpPr>
              <p:spPr>
                <a:xfrm>
                  <a:off x="-65805" y="384357"/>
                  <a:ext cx="544800" cy="956949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fr-FR" sz="800" b="1" dirty="0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SUM159-KRAB</a:t>
                  </a:r>
                </a:p>
              </p:txBody>
            </p:sp>
          </p:grpSp>
          <p:grpSp>
            <p:nvGrpSpPr>
              <p:cNvPr id="272" name="Groupe 271">
                <a:extLst>
                  <a:ext uri="{FF2B5EF4-FFF2-40B4-BE49-F238E27FC236}">
                    <a16:creationId xmlns:a16="http://schemas.microsoft.com/office/drawing/2014/main" id="{99E2C8FD-0AFF-C1A4-8883-6F5A7902AC96}"/>
                  </a:ext>
                </a:extLst>
              </p:cNvPr>
              <p:cNvGrpSpPr/>
              <p:nvPr/>
            </p:nvGrpSpPr>
            <p:grpSpPr>
              <a:xfrm>
                <a:off x="-2057022" y="8597328"/>
                <a:ext cx="2086690" cy="938235"/>
                <a:chOff x="-60566" y="1406047"/>
                <a:chExt cx="2086690" cy="938235"/>
              </a:xfrm>
            </p:grpSpPr>
            <p:pic>
              <p:nvPicPr>
                <p:cNvPr id="273" name="Image 272" descr="E:\M2\MANIP\Master 2\Western blot\ALDH\201104 si ALDH1A1\4-11ALDH1A1 3 2020.11.04_12.59.30_Ch\4-11ALDH1A1 3 2020.11.04_12.59.30_Ch+Marker.jpg">
                  <a:extLst>
                    <a:ext uri="{FF2B5EF4-FFF2-40B4-BE49-F238E27FC236}">
                      <a16:creationId xmlns:a16="http://schemas.microsoft.com/office/drawing/2014/main" id="{0ABAB56A-954D-0D87-F388-BFA6E7F3209D}"/>
                    </a:ext>
                  </a:extLst>
                </p:cNvPr>
                <p:cNvPicPr/>
                <p:nvPr/>
              </p:nvPicPr>
              <p:blipFill rotWithShape="1"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1561" t="52725" r="49819" b="43488"/>
                <a:stretch/>
              </p:blipFill>
              <p:spPr bwMode="auto">
                <a:xfrm>
                  <a:off x="286339" y="1682025"/>
                  <a:ext cx="936103" cy="2370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274" name="Picture 5" descr="F:\thèse célia\thèse 20 11 2021\MANIP\Projet NIF\Western blot\lignée CRISPRi\GAPDH 2021.12.23_14.39.15_Ch\GAPDH 2021.12.23_14.39.15_Ch+Marker.jpg">
                  <a:extLst>
                    <a:ext uri="{FF2B5EF4-FFF2-40B4-BE49-F238E27FC236}">
                      <a16:creationId xmlns:a16="http://schemas.microsoft.com/office/drawing/2014/main" id="{E825188D-293E-C542-4497-63DB894A79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8735" t="17143" r="34307" b="78941"/>
                <a:stretch/>
              </p:blipFill>
              <p:spPr bwMode="auto">
                <a:xfrm>
                  <a:off x="294299" y="2052315"/>
                  <a:ext cx="936168" cy="2416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5" name="ZoneTexte 274">
                  <a:extLst>
                    <a:ext uri="{FF2B5EF4-FFF2-40B4-BE49-F238E27FC236}">
                      <a16:creationId xmlns:a16="http://schemas.microsoft.com/office/drawing/2014/main" id="{E98493DF-61EA-BC89-B162-254D75901AEA}"/>
                    </a:ext>
                  </a:extLst>
                </p:cNvPr>
                <p:cNvSpPr txBox="1"/>
                <p:nvPr/>
              </p:nvSpPr>
              <p:spPr>
                <a:xfrm rot="20513938">
                  <a:off x="244846" y="1414635"/>
                  <a:ext cx="1009510" cy="2404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 err="1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sgEmpty</a:t>
                  </a:r>
                  <a:r>
                    <a:rPr lang="fr-FR" sz="800" dirty="0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 </a:t>
                  </a:r>
                </a:p>
              </p:txBody>
            </p:sp>
            <p:sp>
              <p:nvSpPr>
                <p:cNvPr id="276" name="ZoneTexte 275">
                  <a:extLst>
                    <a:ext uri="{FF2B5EF4-FFF2-40B4-BE49-F238E27FC236}">
                      <a16:creationId xmlns:a16="http://schemas.microsoft.com/office/drawing/2014/main" id="{5E949A70-0E1D-2C74-9A14-57701B321373}"/>
                    </a:ext>
                  </a:extLst>
                </p:cNvPr>
                <p:cNvSpPr txBox="1"/>
                <p:nvPr/>
              </p:nvSpPr>
              <p:spPr>
                <a:xfrm rot="20513938">
                  <a:off x="745264" y="1406047"/>
                  <a:ext cx="1184951" cy="2392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sgALDH1A1</a:t>
                  </a:r>
                </a:p>
              </p:txBody>
            </p:sp>
            <p:sp>
              <p:nvSpPr>
                <p:cNvPr id="277" name="ZoneTexte 276">
                  <a:extLst>
                    <a:ext uri="{FF2B5EF4-FFF2-40B4-BE49-F238E27FC236}">
                      <a16:creationId xmlns:a16="http://schemas.microsoft.com/office/drawing/2014/main" id="{75B81D40-F378-5FF8-6C16-9FE9490D9923}"/>
                    </a:ext>
                  </a:extLst>
                </p:cNvPr>
                <p:cNvSpPr txBox="1"/>
                <p:nvPr/>
              </p:nvSpPr>
              <p:spPr>
                <a:xfrm>
                  <a:off x="-60566" y="1674268"/>
                  <a:ext cx="544800" cy="670014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fr-FR" sz="800" b="1" dirty="0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S68-KRAB</a:t>
                  </a:r>
                </a:p>
              </p:txBody>
            </p:sp>
            <p:sp>
              <p:nvSpPr>
                <p:cNvPr id="278" name="ZoneTexte 277">
                  <a:extLst>
                    <a:ext uri="{FF2B5EF4-FFF2-40B4-BE49-F238E27FC236}">
                      <a16:creationId xmlns:a16="http://schemas.microsoft.com/office/drawing/2014/main" id="{1B730C7E-9964-06DE-73F8-DCC0831C1873}"/>
                    </a:ext>
                  </a:extLst>
                </p:cNvPr>
                <p:cNvSpPr txBox="1"/>
                <p:nvPr/>
              </p:nvSpPr>
              <p:spPr>
                <a:xfrm>
                  <a:off x="1071323" y="1675523"/>
                  <a:ext cx="954801" cy="2221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dirty="0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ALDH1A1</a:t>
                  </a:r>
                </a:p>
              </p:txBody>
            </p:sp>
            <p:sp>
              <p:nvSpPr>
                <p:cNvPr id="279" name="ZoneTexte 278">
                  <a:extLst>
                    <a:ext uri="{FF2B5EF4-FFF2-40B4-BE49-F238E27FC236}">
                      <a16:creationId xmlns:a16="http://schemas.microsoft.com/office/drawing/2014/main" id="{BE92DB3A-E303-8FD1-F49E-719CFE8125CD}"/>
                    </a:ext>
                  </a:extLst>
                </p:cNvPr>
                <p:cNvSpPr txBox="1"/>
                <p:nvPr/>
              </p:nvSpPr>
              <p:spPr>
                <a:xfrm>
                  <a:off x="1074162" y="2045839"/>
                  <a:ext cx="858999" cy="2221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dirty="0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GAPDH</a:t>
                  </a:r>
                </a:p>
              </p:txBody>
            </p:sp>
          </p:grpSp>
        </p:grpSp>
        <p:sp>
          <p:nvSpPr>
            <p:cNvPr id="303" name="ZoneTexte 302">
              <a:extLst>
                <a:ext uri="{FF2B5EF4-FFF2-40B4-BE49-F238E27FC236}">
                  <a16:creationId xmlns:a16="http://schemas.microsoft.com/office/drawing/2014/main" id="{678197B0-9913-5299-97B0-3537DA702A0D}"/>
                </a:ext>
              </a:extLst>
            </p:cNvPr>
            <p:cNvSpPr txBox="1"/>
            <p:nvPr/>
          </p:nvSpPr>
          <p:spPr>
            <a:xfrm>
              <a:off x="670319" y="5678128"/>
              <a:ext cx="27694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1</a:t>
              </a:r>
            </a:p>
          </p:txBody>
        </p:sp>
        <p:sp>
          <p:nvSpPr>
            <p:cNvPr id="304" name="ZoneTexte 303">
              <a:extLst>
                <a:ext uri="{FF2B5EF4-FFF2-40B4-BE49-F238E27FC236}">
                  <a16:creationId xmlns:a16="http://schemas.microsoft.com/office/drawing/2014/main" id="{8266D887-97A6-0E42-465E-74DA37A68D18}"/>
                </a:ext>
              </a:extLst>
            </p:cNvPr>
            <p:cNvSpPr txBox="1"/>
            <p:nvPr/>
          </p:nvSpPr>
          <p:spPr>
            <a:xfrm>
              <a:off x="959993" y="5678128"/>
              <a:ext cx="42860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0.03</a:t>
              </a:r>
            </a:p>
          </p:txBody>
        </p:sp>
        <p:sp>
          <p:nvSpPr>
            <p:cNvPr id="305" name="ZoneTexte 304">
              <a:extLst>
                <a:ext uri="{FF2B5EF4-FFF2-40B4-BE49-F238E27FC236}">
                  <a16:creationId xmlns:a16="http://schemas.microsoft.com/office/drawing/2014/main" id="{0E20BBF5-07CC-04F1-459C-EDF4D340B841}"/>
                </a:ext>
              </a:extLst>
            </p:cNvPr>
            <p:cNvSpPr txBox="1"/>
            <p:nvPr/>
          </p:nvSpPr>
          <p:spPr>
            <a:xfrm>
              <a:off x="650443" y="6502130"/>
              <a:ext cx="27694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1</a:t>
              </a:r>
            </a:p>
          </p:txBody>
        </p:sp>
        <p:sp>
          <p:nvSpPr>
            <p:cNvPr id="306" name="ZoneTexte 305">
              <a:extLst>
                <a:ext uri="{FF2B5EF4-FFF2-40B4-BE49-F238E27FC236}">
                  <a16:creationId xmlns:a16="http://schemas.microsoft.com/office/drawing/2014/main" id="{FB18C221-F450-30F6-6AD2-10F10775DD49}"/>
                </a:ext>
              </a:extLst>
            </p:cNvPr>
            <p:cNvSpPr txBox="1"/>
            <p:nvPr/>
          </p:nvSpPr>
          <p:spPr>
            <a:xfrm>
              <a:off x="936351" y="6502130"/>
              <a:ext cx="48992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0.006</a:t>
              </a:r>
            </a:p>
          </p:txBody>
        </p:sp>
      </p:grpSp>
      <p:grpSp>
        <p:nvGrpSpPr>
          <p:cNvPr id="307" name="Groupe 306">
            <a:extLst>
              <a:ext uri="{FF2B5EF4-FFF2-40B4-BE49-F238E27FC236}">
                <a16:creationId xmlns:a16="http://schemas.microsoft.com/office/drawing/2014/main" id="{720343FD-265D-DAF7-DFEB-C40A6F28B273}"/>
              </a:ext>
            </a:extLst>
          </p:cNvPr>
          <p:cNvGrpSpPr/>
          <p:nvPr/>
        </p:nvGrpSpPr>
        <p:grpSpPr>
          <a:xfrm>
            <a:off x="-95755" y="8600104"/>
            <a:ext cx="1922645" cy="2277465"/>
            <a:chOff x="-131133" y="5240179"/>
            <a:chExt cx="2630796" cy="2256994"/>
          </a:xfrm>
        </p:grpSpPr>
        <p:pic>
          <p:nvPicPr>
            <p:cNvPr id="308" name="Image 307">
              <a:extLst>
                <a:ext uri="{FF2B5EF4-FFF2-40B4-BE49-F238E27FC236}">
                  <a16:creationId xmlns:a16="http://schemas.microsoft.com/office/drawing/2014/main" id="{F9FA44C4-8657-E1CB-4FB0-E5DC030BA6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29" t="6160" r="25443" b="23923"/>
            <a:stretch/>
          </p:blipFill>
          <p:spPr>
            <a:xfrm>
              <a:off x="339947" y="5402279"/>
              <a:ext cx="2101646" cy="1954161"/>
            </a:xfrm>
            <a:prstGeom prst="rect">
              <a:avLst/>
            </a:prstGeom>
          </p:spPr>
        </p:pic>
        <p:sp>
          <p:nvSpPr>
            <p:cNvPr id="309" name="ZoneTexte 308">
              <a:extLst>
                <a:ext uri="{FF2B5EF4-FFF2-40B4-BE49-F238E27FC236}">
                  <a16:creationId xmlns:a16="http://schemas.microsoft.com/office/drawing/2014/main" id="{0589AF41-09A5-FAD0-57C0-370576D5C651}"/>
                </a:ext>
              </a:extLst>
            </p:cNvPr>
            <p:cNvSpPr txBox="1"/>
            <p:nvPr/>
          </p:nvSpPr>
          <p:spPr>
            <a:xfrm>
              <a:off x="295990" y="7281729"/>
              <a:ext cx="5601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310" name="ZoneTexte 309">
              <a:extLst>
                <a:ext uri="{FF2B5EF4-FFF2-40B4-BE49-F238E27FC236}">
                  <a16:creationId xmlns:a16="http://schemas.microsoft.com/office/drawing/2014/main" id="{D31F8F4F-CDE4-C124-7206-DAD4519E9BEB}"/>
                </a:ext>
              </a:extLst>
            </p:cNvPr>
            <p:cNvSpPr txBox="1"/>
            <p:nvPr/>
          </p:nvSpPr>
          <p:spPr>
            <a:xfrm>
              <a:off x="591145" y="7281729"/>
              <a:ext cx="5601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M2</a:t>
              </a:r>
            </a:p>
          </p:txBody>
        </p:sp>
        <p:sp>
          <p:nvSpPr>
            <p:cNvPr id="311" name="ZoneTexte 310">
              <a:extLst>
                <a:ext uri="{FF2B5EF4-FFF2-40B4-BE49-F238E27FC236}">
                  <a16:creationId xmlns:a16="http://schemas.microsoft.com/office/drawing/2014/main" id="{F78EC453-AFEC-2109-8665-42E8B1806A16}"/>
                </a:ext>
              </a:extLst>
            </p:cNvPr>
            <p:cNvSpPr txBox="1"/>
            <p:nvPr/>
          </p:nvSpPr>
          <p:spPr>
            <a:xfrm>
              <a:off x="891389" y="7281729"/>
              <a:ext cx="5601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HBH</a:t>
              </a:r>
            </a:p>
          </p:txBody>
        </p:sp>
        <p:sp>
          <p:nvSpPr>
            <p:cNvPr id="312" name="ZoneTexte 311">
              <a:extLst>
                <a:ext uri="{FF2B5EF4-FFF2-40B4-BE49-F238E27FC236}">
                  <a16:creationId xmlns:a16="http://schemas.microsoft.com/office/drawing/2014/main" id="{3CFEFF90-8A5B-36DD-D3EA-03F2B57D2FA5}"/>
                </a:ext>
              </a:extLst>
            </p:cNvPr>
            <p:cNvSpPr txBox="1"/>
            <p:nvPr/>
          </p:nvSpPr>
          <p:spPr>
            <a:xfrm>
              <a:off x="1348876" y="7281729"/>
              <a:ext cx="5601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313" name="ZoneTexte 312">
              <a:extLst>
                <a:ext uri="{FF2B5EF4-FFF2-40B4-BE49-F238E27FC236}">
                  <a16:creationId xmlns:a16="http://schemas.microsoft.com/office/drawing/2014/main" id="{DEF4CC85-00F8-AEE1-653F-DD8DB4CB950D}"/>
                </a:ext>
              </a:extLst>
            </p:cNvPr>
            <p:cNvSpPr txBox="1"/>
            <p:nvPr/>
          </p:nvSpPr>
          <p:spPr>
            <a:xfrm>
              <a:off x="1644027" y="7281729"/>
              <a:ext cx="5601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M2</a:t>
              </a:r>
            </a:p>
          </p:txBody>
        </p:sp>
        <p:sp>
          <p:nvSpPr>
            <p:cNvPr id="314" name="ZoneTexte 313">
              <a:extLst>
                <a:ext uri="{FF2B5EF4-FFF2-40B4-BE49-F238E27FC236}">
                  <a16:creationId xmlns:a16="http://schemas.microsoft.com/office/drawing/2014/main" id="{E6B3D5E1-EAB5-3816-8D71-066EB1600888}"/>
                </a:ext>
              </a:extLst>
            </p:cNvPr>
            <p:cNvSpPr txBox="1"/>
            <p:nvPr/>
          </p:nvSpPr>
          <p:spPr>
            <a:xfrm>
              <a:off x="1939509" y="7281729"/>
              <a:ext cx="5601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HBH</a:t>
              </a:r>
            </a:p>
          </p:txBody>
        </p:sp>
        <p:sp>
          <p:nvSpPr>
            <p:cNvPr id="317" name="ZoneTexte 316">
              <a:extLst>
                <a:ext uri="{FF2B5EF4-FFF2-40B4-BE49-F238E27FC236}">
                  <a16:creationId xmlns:a16="http://schemas.microsoft.com/office/drawing/2014/main" id="{B881DFC5-3177-A808-BE84-16B8F89C10D9}"/>
                </a:ext>
              </a:extLst>
            </p:cNvPr>
            <p:cNvSpPr txBox="1"/>
            <p:nvPr/>
          </p:nvSpPr>
          <p:spPr>
            <a:xfrm>
              <a:off x="425057" y="5240179"/>
              <a:ext cx="972675" cy="244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SUM159</a:t>
              </a:r>
            </a:p>
          </p:txBody>
        </p:sp>
        <p:sp>
          <p:nvSpPr>
            <p:cNvPr id="318" name="ZoneTexte 317">
              <a:extLst>
                <a:ext uri="{FF2B5EF4-FFF2-40B4-BE49-F238E27FC236}">
                  <a16:creationId xmlns:a16="http://schemas.microsoft.com/office/drawing/2014/main" id="{EE25A562-7F4E-ADF2-4AAE-5F16180F1F7E}"/>
                </a:ext>
              </a:extLst>
            </p:cNvPr>
            <p:cNvSpPr txBox="1"/>
            <p:nvPr/>
          </p:nvSpPr>
          <p:spPr>
            <a:xfrm>
              <a:off x="1401387" y="5240180"/>
              <a:ext cx="942526" cy="244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S68</a:t>
              </a:r>
            </a:p>
          </p:txBody>
        </p:sp>
        <p:sp>
          <p:nvSpPr>
            <p:cNvPr id="319" name="ZoneTexte 318">
              <a:extLst>
                <a:ext uri="{FF2B5EF4-FFF2-40B4-BE49-F238E27FC236}">
                  <a16:creationId xmlns:a16="http://schemas.microsoft.com/office/drawing/2014/main" id="{54CA30F0-18C5-689C-40B5-3D9B60857EF8}"/>
                </a:ext>
              </a:extLst>
            </p:cNvPr>
            <p:cNvSpPr txBox="1"/>
            <p:nvPr/>
          </p:nvSpPr>
          <p:spPr>
            <a:xfrm>
              <a:off x="46772" y="5346675"/>
              <a:ext cx="43281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1.5</a:t>
              </a:r>
            </a:p>
          </p:txBody>
        </p:sp>
        <p:sp>
          <p:nvSpPr>
            <p:cNvPr id="320" name="ZoneTexte 319">
              <a:extLst>
                <a:ext uri="{FF2B5EF4-FFF2-40B4-BE49-F238E27FC236}">
                  <a16:creationId xmlns:a16="http://schemas.microsoft.com/office/drawing/2014/main" id="{9CB3311D-CC57-B3F2-475A-D92F21FEDF5A}"/>
                </a:ext>
              </a:extLst>
            </p:cNvPr>
            <p:cNvSpPr txBox="1"/>
            <p:nvPr/>
          </p:nvSpPr>
          <p:spPr>
            <a:xfrm>
              <a:off x="45071" y="5952912"/>
              <a:ext cx="42504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1.0</a:t>
              </a:r>
            </a:p>
          </p:txBody>
        </p:sp>
        <p:sp>
          <p:nvSpPr>
            <p:cNvPr id="321" name="ZoneTexte 320">
              <a:extLst>
                <a:ext uri="{FF2B5EF4-FFF2-40B4-BE49-F238E27FC236}">
                  <a16:creationId xmlns:a16="http://schemas.microsoft.com/office/drawing/2014/main" id="{931E2748-8FEB-0974-5A54-09CC69764DAC}"/>
                </a:ext>
              </a:extLst>
            </p:cNvPr>
            <p:cNvSpPr txBox="1"/>
            <p:nvPr/>
          </p:nvSpPr>
          <p:spPr>
            <a:xfrm>
              <a:off x="43124" y="6560349"/>
              <a:ext cx="4912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0.5</a:t>
              </a:r>
            </a:p>
          </p:txBody>
        </p:sp>
        <p:sp>
          <p:nvSpPr>
            <p:cNvPr id="322" name="ZoneTexte 321">
              <a:extLst>
                <a:ext uri="{FF2B5EF4-FFF2-40B4-BE49-F238E27FC236}">
                  <a16:creationId xmlns:a16="http://schemas.microsoft.com/office/drawing/2014/main" id="{5CA35734-1A84-DAE1-895C-2822D8190C34}"/>
                </a:ext>
              </a:extLst>
            </p:cNvPr>
            <p:cNvSpPr txBox="1"/>
            <p:nvPr/>
          </p:nvSpPr>
          <p:spPr>
            <a:xfrm>
              <a:off x="32065" y="7174613"/>
              <a:ext cx="4760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0.0</a:t>
              </a:r>
            </a:p>
          </p:txBody>
        </p:sp>
        <p:sp>
          <p:nvSpPr>
            <p:cNvPr id="323" name="ZoneTexte 322">
              <a:extLst>
                <a:ext uri="{FF2B5EF4-FFF2-40B4-BE49-F238E27FC236}">
                  <a16:creationId xmlns:a16="http://schemas.microsoft.com/office/drawing/2014/main" id="{D9BAED90-DAD0-BF6C-5F5B-4B0C712542B2}"/>
                </a:ext>
              </a:extLst>
            </p:cNvPr>
            <p:cNvSpPr txBox="1"/>
            <p:nvPr/>
          </p:nvSpPr>
          <p:spPr>
            <a:xfrm>
              <a:off x="-131133" y="5402279"/>
              <a:ext cx="463251" cy="1886594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1000" dirty="0">
                  <a:latin typeface="+mj-lt"/>
                </a:rPr>
                <a:t>Proportion of </a:t>
              </a:r>
              <a:r>
                <a:rPr lang="fr-FR" sz="1000" dirty="0" err="1">
                  <a:latin typeface="+mj-lt"/>
                </a:rPr>
                <a:t>ALDHbr</a:t>
              </a:r>
              <a:r>
                <a:rPr lang="fr-FR" sz="1000" dirty="0">
                  <a:latin typeface="+mj-lt"/>
                </a:rPr>
                <a:t> </a:t>
              </a:r>
              <a:r>
                <a:rPr lang="fr-FR" sz="1000" dirty="0" err="1">
                  <a:latin typeface="+mj-lt"/>
                </a:rPr>
                <a:t>cells</a:t>
              </a:r>
              <a:endParaRPr lang="fr-FR" sz="1000" dirty="0">
                <a:latin typeface="+mj-lt"/>
              </a:endParaRPr>
            </a:p>
          </p:txBody>
        </p:sp>
      </p:grpSp>
      <p:grpSp>
        <p:nvGrpSpPr>
          <p:cNvPr id="324" name="Groupe 323">
            <a:extLst>
              <a:ext uri="{FF2B5EF4-FFF2-40B4-BE49-F238E27FC236}">
                <a16:creationId xmlns:a16="http://schemas.microsoft.com/office/drawing/2014/main" id="{D245B376-4BD9-9374-36B0-6E38685FAA9B}"/>
              </a:ext>
            </a:extLst>
          </p:cNvPr>
          <p:cNvGrpSpPr/>
          <p:nvPr/>
        </p:nvGrpSpPr>
        <p:grpSpPr>
          <a:xfrm>
            <a:off x="2808828" y="8596822"/>
            <a:ext cx="2076553" cy="2280742"/>
            <a:chOff x="1241176" y="174498"/>
            <a:chExt cx="2877275" cy="2280742"/>
          </a:xfrm>
        </p:grpSpPr>
        <p:pic>
          <p:nvPicPr>
            <p:cNvPr id="325" name="Image 324">
              <a:extLst>
                <a:ext uri="{FF2B5EF4-FFF2-40B4-BE49-F238E27FC236}">
                  <a16:creationId xmlns:a16="http://schemas.microsoft.com/office/drawing/2014/main" id="{B61A8499-8034-27F2-7D70-CBF0B9D00C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16" t="-1" b="16201"/>
            <a:stretch/>
          </p:blipFill>
          <p:spPr>
            <a:xfrm>
              <a:off x="1760794" y="174498"/>
              <a:ext cx="2303460" cy="2134034"/>
            </a:xfrm>
            <a:prstGeom prst="rect">
              <a:avLst/>
            </a:prstGeom>
          </p:spPr>
        </p:pic>
        <p:sp>
          <p:nvSpPr>
            <p:cNvPr id="326" name="ZoneTexte 325">
              <a:extLst>
                <a:ext uri="{FF2B5EF4-FFF2-40B4-BE49-F238E27FC236}">
                  <a16:creationId xmlns:a16="http://schemas.microsoft.com/office/drawing/2014/main" id="{F9ECBD19-85E1-0904-A457-B178F4326783}"/>
                </a:ext>
              </a:extLst>
            </p:cNvPr>
            <p:cNvSpPr txBox="1"/>
            <p:nvPr/>
          </p:nvSpPr>
          <p:spPr>
            <a:xfrm>
              <a:off x="1296217" y="288004"/>
              <a:ext cx="5383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1.5</a:t>
              </a:r>
            </a:p>
          </p:txBody>
        </p:sp>
        <p:sp>
          <p:nvSpPr>
            <p:cNvPr id="327" name="ZoneTexte 326">
              <a:extLst>
                <a:ext uri="{FF2B5EF4-FFF2-40B4-BE49-F238E27FC236}">
                  <a16:creationId xmlns:a16="http://schemas.microsoft.com/office/drawing/2014/main" id="{BD198233-41EE-02B8-0643-7E28D133DC4C}"/>
                </a:ext>
              </a:extLst>
            </p:cNvPr>
            <p:cNvSpPr txBox="1"/>
            <p:nvPr/>
          </p:nvSpPr>
          <p:spPr>
            <a:xfrm>
              <a:off x="1296217" y="890229"/>
              <a:ext cx="5383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1.0</a:t>
              </a:r>
            </a:p>
          </p:txBody>
        </p:sp>
        <p:sp>
          <p:nvSpPr>
            <p:cNvPr id="328" name="ZoneTexte 327">
              <a:extLst>
                <a:ext uri="{FF2B5EF4-FFF2-40B4-BE49-F238E27FC236}">
                  <a16:creationId xmlns:a16="http://schemas.microsoft.com/office/drawing/2014/main" id="{77B2CA28-EA87-3F74-D842-13BE5CE7A3BF}"/>
                </a:ext>
              </a:extLst>
            </p:cNvPr>
            <p:cNvSpPr txBox="1"/>
            <p:nvPr/>
          </p:nvSpPr>
          <p:spPr>
            <a:xfrm>
              <a:off x="1296217" y="1499828"/>
              <a:ext cx="5383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0.5</a:t>
              </a:r>
            </a:p>
          </p:txBody>
        </p:sp>
        <p:sp>
          <p:nvSpPr>
            <p:cNvPr id="329" name="ZoneTexte 328">
              <a:extLst>
                <a:ext uri="{FF2B5EF4-FFF2-40B4-BE49-F238E27FC236}">
                  <a16:creationId xmlns:a16="http://schemas.microsoft.com/office/drawing/2014/main" id="{F460E993-ABCC-4367-24FA-4D3D734B712B}"/>
                </a:ext>
              </a:extLst>
            </p:cNvPr>
            <p:cNvSpPr txBox="1"/>
            <p:nvPr/>
          </p:nvSpPr>
          <p:spPr>
            <a:xfrm>
              <a:off x="1296217" y="2109426"/>
              <a:ext cx="5383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0.0</a:t>
              </a:r>
            </a:p>
          </p:txBody>
        </p:sp>
        <p:sp>
          <p:nvSpPr>
            <p:cNvPr id="330" name="ZoneTexte 329">
              <a:extLst>
                <a:ext uri="{FF2B5EF4-FFF2-40B4-BE49-F238E27FC236}">
                  <a16:creationId xmlns:a16="http://schemas.microsoft.com/office/drawing/2014/main" id="{8694508E-ED7C-9AC8-A518-63FA189D016C}"/>
                </a:ext>
              </a:extLst>
            </p:cNvPr>
            <p:cNvSpPr txBox="1"/>
            <p:nvPr/>
          </p:nvSpPr>
          <p:spPr>
            <a:xfrm>
              <a:off x="1679677" y="2239796"/>
              <a:ext cx="62680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331" name="ZoneTexte 330">
              <a:extLst>
                <a:ext uri="{FF2B5EF4-FFF2-40B4-BE49-F238E27FC236}">
                  <a16:creationId xmlns:a16="http://schemas.microsoft.com/office/drawing/2014/main" id="{1BC6DC3F-1FC5-DF2B-77F9-BF6373E4C94A}"/>
                </a:ext>
              </a:extLst>
            </p:cNvPr>
            <p:cNvSpPr txBox="1"/>
            <p:nvPr/>
          </p:nvSpPr>
          <p:spPr>
            <a:xfrm>
              <a:off x="2016556" y="2239796"/>
              <a:ext cx="62680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M2</a:t>
              </a:r>
            </a:p>
          </p:txBody>
        </p:sp>
        <p:sp>
          <p:nvSpPr>
            <p:cNvPr id="332" name="ZoneTexte 331">
              <a:extLst>
                <a:ext uri="{FF2B5EF4-FFF2-40B4-BE49-F238E27FC236}">
                  <a16:creationId xmlns:a16="http://schemas.microsoft.com/office/drawing/2014/main" id="{14FC9D5A-030B-19A5-9FCB-1DB5B3BE74D0}"/>
                </a:ext>
              </a:extLst>
            </p:cNvPr>
            <p:cNvSpPr txBox="1"/>
            <p:nvPr/>
          </p:nvSpPr>
          <p:spPr>
            <a:xfrm>
              <a:off x="2358476" y="2239796"/>
              <a:ext cx="62680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M7</a:t>
              </a:r>
            </a:p>
          </p:txBody>
        </p:sp>
        <p:sp>
          <p:nvSpPr>
            <p:cNvPr id="333" name="ZoneTexte 332">
              <a:extLst>
                <a:ext uri="{FF2B5EF4-FFF2-40B4-BE49-F238E27FC236}">
                  <a16:creationId xmlns:a16="http://schemas.microsoft.com/office/drawing/2014/main" id="{05D9C652-C373-7243-4E4E-A0CDA193793F}"/>
                </a:ext>
              </a:extLst>
            </p:cNvPr>
            <p:cNvSpPr txBox="1"/>
            <p:nvPr/>
          </p:nvSpPr>
          <p:spPr>
            <a:xfrm>
              <a:off x="2812844" y="2239796"/>
              <a:ext cx="62680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334" name="ZoneTexte 333">
              <a:extLst>
                <a:ext uri="{FF2B5EF4-FFF2-40B4-BE49-F238E27FC236}">
                  <a16:creationId xmlns:a16="http://schemas.microsoft.com/office/drawing/2014/main" id="{54EE7B15-4E43-1E94-1761-2C99AD94F461}"/>
                </a:ext>
              </a:extLst>
            </p:cNvPr>
            <p:cNvSpPr txBox="1"/>
            <p:nvPr/>
          </p:nvSpPr>
          <p:spPr>
            <a:xfrm>
              <a:off x="3149723" y="2239796"/>
              <a:ext cx="62680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M2</a:t>
              </a:r>
            </a:p>
          </p:txBody>
        </p:sp>
        <p:sp>
          <p:nvSpPr>
            <p:cNvPr id="335" name="ZoneTexte 334">
              <a:extLst>
                <a:ext uri="{FF2B5EF4-FFF2-40B4-BE49-F238E27FC236}">
                  <a16:creationId xmlns:a16="http://schemas.microsoft.com/office/drawing/2014/main" id="{84C56C66-937A-7BCB-CEA3-1AAA9D8BD44B}"/>
                </a:ext>
              </a:extLst>
            </p:cNvPr>
            <p:cNvSpPr txBox="1"/>
            <p:nvPr/>
          </p:nvSpPr>
          <p:spPr>
            <a:xfrm>
              <a:off x="3491643" y="2239796"/>
              <a:ext cx="62680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M7</a:t>
              </a:r>
            </a:p>
          </p:txBody>
        </p:sp>
        <p:sp>
          <p:nvSpPr>
            <p:cNvPr id="338" name="ZoneTexte 337">
              <a:extLst>
                <a:ext uri="{FF2B5EF4-FFF2-40B4-BE49-F238E27FC236}">
                  <a16:creationId xmlns:a16="http://schemas.microsoft.com/office/drawing/2014/main" id="{B15F6699-4C15-A802-9837-633A5F80E990}"/>
                </a:ext>
              </a:extLst>
            </p:cNvPr>
            <p:cNvSpPr txBox="1"/>
            <p:nvPr/>
          </p:nvSpPr>
          <p:spPr>
            <a:xfrm>
              <a:off x="1834534" y="178282"/>
              <a:ext cx="971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SUM159</a:t>
              </a:r>
            </a:p>
          </p:txBody>
        </p:sp>
        <p:sp>
          <p:nvSpPr>
            <p:cNvPr id="339" name="ZoneTexte 338">
              <a:extLst>
                <a:ext uri="{FF2B5EF4-FFF2-40B4-BE49-F238E27FC236}">
                  <a16:creationId xmlns:a16="http://schemas.microsoft.com/office/drawing/2014/main" id="{DFD2FA28-45CE-18CE-65A0-2FAE684BDF49}"/>
                </a:ext>
              </a:extLst>
            </p:cNvPr>
            <p:cNvSpPr txBox="1"/>
            <p:nvPr/>
          </p:nvSpPr>
          <p:spPr>
            <a:xfrm>
              <a:off x="2961391" y="178282"/>
              <a:ext cx="971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S68</a:t>
              </a:r>
            </a:p>
          </p:txBody>
        </p:sp>
        <p:sp>
          <p:nvSpPr>
            <p:cNvPr id="340" name="ZoneTexte 339">
              <a:extLst>
                <a:ext uri="{FF2B5EF4-FFF2-40B4-BE49-F238E27FC236}">
                  <a16:creationId xmlns:a16="http://schemas.microsoft.com/office/drawing/2014/main" id="{EAE6C8F7-654B-9627-24BD-B0BF0735BC83}"/>
                </a:ext>
              </a:extLst>
            </p:cNvPr>
            <p:cNvSpPr txBox="1"/>
            <p:nvPr/>
          </p:nvSpPr>
          <p:spPr>
            <a:xfrm>
              <a:off x="1241176" y="391425"/>
              <a:ext cx="469101" cy="186093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1000" dirty="0">
                  <a:latin typeface="+mj-lt"/>
                </a:rPr>
                <a:t>Proportion of </a:t>
              </a:r>
              <a:r>
                <a:rPr lang="fr-FR" sz="1000" dirty="0" err="1">
                  <a:latin typeface="+mj-lt"/>
                </a:rPr>
                <a:t>ALDHbr</a:t>
              </a:r>
              <a:r>
                <a:rPr lang="fr-FR" sz="1000" dirty="0">
                  <a:latin typeface="+mj-lt"/>
                </a:rPr>
                <a:t> </a:t>
              </a:r>
              <a:r>
                <a:rPr lang="fr-FR" sz="1000" dirty="0" err="1">
                  <a:latin typeface="+mj-lt"/>
                </a:rPr>
                <a:t>cells</a:t>
              </a:r>
              <a:endParaRPr lang="fr-FR" sz="1000" dirty="0">
                <a:latin typeface="+mj-lt"/>
              </a:endParaRPr>
            </a:p>
          </p:txBody>
        </p:sp>
      </p:grpSp>
      <p:grpSp>
        <p:nvGrpSpPr>
          <p:cNvPr id="341" name="Groupe 340">
            <a:extLst>
              <a:ext uri="{FF2B5EF4-FFF2-40B4-BE49-F238E27FC236}">
                <a16:creationId xmlns:a16="http://schemas.microsoft.com/office/drawing/2014/main" id="{E69E80F2-ED0A-3FF0-A9D2-F069A2B9DF9B}"/>
              </a:ext>
            </a:extLst>
          </p:cNvPr>
          <p:cNvGrpSpPr/>
          <p:nvPr/>
        </p:nvGrpSpPr>
        <p:grpSpPr>
          <a:xfrm>
            <a:off x="4794827" y="8600589"/>
            <a:ext cx="2093319" cy="2263441"/>
            <a:chOff x="4699308" y="7232608"/>
            <a:chExt cx="2188837" cy="2263441"/>
          </a:xfrm>
        </p:grpSpPr>
        <p:sp>
          <p:nvSpPr>
            <p:cNvPr id="342" name="ZoneTexte 341">
              <a:extLst>
                <a:ext uri="{FF2B5EF4-FFF2-40B4-BE49-F238E27FC236}">
                  <a16:creationId xmlns:a16="http://schemas.microsoft.com/office/drawing/2014/main" id="{1E5A8389-A61B-5E9B-48AA-3375534DA193}"/>
                </a:ext>
              </a:extLst>
            </p:cNvPr>
            <p:cNvSpPr txBox="1"/>
            <p:nvPr/>
          </p:nvSpPr>
          <p:spPr>
            <a:xfrm>
              <a:off x="4699308" y="7339582"/>
              <a:ext cx="4757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50</a:t>
              </a:r>
            </a:p>
          </p:txBody>
        </p:sp>
        <p:sp>
          <p:nvSpPr>
            <p:cNvPr id="343" name="ZoneTexte 342">
              <a:extLst>
                <a:ext uri="{FF2B5EF4-FFF2-40B4-BE49-F238E27FC236}">
                  <a16:creationId xmlns:a16="http://schemas.microsoft.com/office/drawing/2014/main" id="{474EFD84-80D4-DA7B-7DEF-39DDDF267136}"/>
                </a:ext>
              </a:extLst>
            </p:cNvPr>
            <p:cNvSpPr txBox="1"/>
            <p:nvPr/>
          </p:nvSpPr>
          <p:spPr>
            <a:xfrm>
              <a:off x="4708948" y="7707882"/>
              <a:ext cx="4757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40</a:t>
              </a:r>
            </a:p>
          </p:txBody>
        </p:sp>
        <p:sp>
          <p:nvSpPr>
            <p:cNvPr id="344" name="ZoneTexte 343">
              <a:extLst>
                <a:ext uri="{FF2B5EF4-FFF2-40B4-BE49-F238E27FC236}">
                  <a16:creationId xmlns:a16="http://schemas.microsoft.com/office/drawing/2014/main" id="{84900827-068C-28AF-D403-FEEEF46E48AA}"/>
                </a:ext>
              </a:extLst>
            </p:cNvPr>
            <p:cNvSpPr txBox="1"/>
            <p:nvPr/>
          </p:nvSpPr>
          <p:spPr>
            <a:xfrm>
              <a:off x="4708948" y="8069832"/>
              <a:ext cx="4757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30</a:t>
              </a:r>
            </a:p>
          </p:txBody>
        </p:sp>
        <p:sp>
          <p:nvSpPr>
            <p:cNvPr id="345" name="ZoneTexte 344">
              <a:extLst>
                <a:ext uri="{FF2B5EF4-FFF2-40B4-BE49-F238E27FC236}">
                  <a16:creationId xmlns:a16="http://schemas.microsoft.com/office/drawing/2014/main" id="{192B5E6E-0043-C18C-9137-716211414763}"/>
                </a:ext>
              </a:extLst>
            </p:cNvPr>
            <p:cNvSpPr txBox="1"/>
            <p:nvPr/>
          </p:nvSpPr>
          <p:spPr>
            <a:xfrm>
              <a:off x="4713768" y="8438132"/>
              <a:ext cx="4757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20</a:t>
              </a:r>
            </a:p>
          </p:txBody>
        </p:sp>
        <p:sp>
          <p:nvSpPr>
            <p:cNvPr id="346" name="ZoneTexte 345">
              <a:extLst>
                <a:ext uri="{FF2B5EF4-FFF2-40B4-BE49-F238E27FC236}">
                  <a16:creationId xmlns:a16="http://schemas.microsoft.com/office/drawing/2014/main" id="{1396A929-768A-7D74-0E18-EED46D20B14C}"/>
                </a:ext>
              </a:extLst>
            </p:cNvPr>
            <p:cNvSpPr txBox="1"/>
            <p:nvPr/>
          </p:nvSpPr>
          <p:spPr>
            <a:xfrm>
              <a:off x="4718588" y="8806432"/>
              <a:ext cx="4757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10</a:t>
              </a:r>
            </a:p>
          </p:txBody>
        </p:sp>
        <p:sp>
          <p:nvSpPr>
            <p:cNvPr id="347" name="ZoneTexte 346">
              <a:extLst>
                <a:ext uri="{FF2B5EF4-FFF2-40B4-BE49-F238E27FC236}">
                  <a16:creationId xmlns:a16="http://schemas.microsoft.com/office/drawing/2014/main" id="{7059F4D1-0914-C313-3C1E-DE710A355C96}"/>
                </a:ext>
              </a:extLst>
            </p:cNvPr>
            <p:cNvSpPr txBox="1"/>
            <p:nvPr/>
          </p:nvSpPr>
          <p:spPr>
            <a:xfrm>
              <a:off x="4708948" y="9168382"/>
              <a:ext cx="4757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0</a:t>
              </a:r>
            </a:p>
          </p:txBody>
        </p:sp>
        <p:pic>
          <p:nvPicPr>
            <p:cNvPr id="348" name="Image 347">
              <a:extLst>
                <a:ext uri="{FF2B5EF4-FFF2-40B4-BE49-F238E27FC236}">
                  <a16:creationId xmlns:a16="http://schemas.microsoft.com/office/drawing/2014/main" id="{3576E24E-24DB-5980-8840-5F90E1E7F3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45" t="7962" r="2806" b="17183"/>
            <a:stretch/>
          </p:blipFill>
          <p:spPr>
            <a:xfrm>
              <a:off x="5119298" y="7410959"/>
              <a:ext cx="1685600" cy="1962150"/>
            </a:xfrm>
            <a:prstGeom prst="rect">
              <a:avLst/>
            </a:prstGeom>
          </p:spPr>
        </p:pic>
        <p:sp>
          <p:nvSpPr>
            <p:cNvPr id="349" name="ZoneTexte 348">
              <a:extLst>
                <a:ext uri="{FF2B5EF4-FFF2-40B4-BE49-F238E27FC236}">
                  <a16:creationId xmlns:a16="http://schemas.microsoft.com/office/drawing/2014/main" id="{12A48C41-E417-8973-D58A-5E957D3225A0}"/>
                </a:ext>
              </a:extLst>
            </p:cNvPr>
            <p:cNvSpPr txBox="1"/>
            <p:nvPr/>
          </p:nvSpPr>
          <p:spPr>
            <a:xfrm>
              <a:off x="5065901" y="9280605"/>
              <a:ext cx="4757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350" name="ZoneTexte 349">
              <a:extLst>
                <a:ext uri="{FF2B5EF4-FFF2-40B4-BE49-F238E27FC236}">
                  <a16:creationId xmlns:a16="http://schemas.microsoft.com/office/drawing/2014/main" id="{5AD647E8-4CA7-8135-0E91-98C072988D9D}"/>
                </a:ext>
              </a:extLst>
            </p:cNvPr>
            <p:cNvSpPr txBox="1"/>
            <p:nvPr/>
          </p:nvSpPr>
          <p:spPr>
            <a:xfrm>
              <a:off x="5307151" y="9280605"/>
              <a:ext cx="4757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M2</a:t>
              </a:r>
            </a:p>
          </p:txBody>
        </p:sp>
        <p:sp>
          <p:nvSpPr>
            <p:cNvPr id="351" name="ZoneTexte 350">
              <a:extLst>
                <a:ext uri="{FF2B5EF4-FFF2-40B4-BE49-F238E27FC236}">
                  <a16:creationId xmlns:a16="http://schemas.microsoft.com/office/drawing/2014/main" id="{B32C3974-E04F-056E-8F60-9B741A4B506E}"/>
                </a:ext>
              </a:extLst>
            </p:cNvPr>
            <p:cNvSpPr txBox="1"/>
            <p:nvPr/>
          </p:nvSpPr>
          <p:spPr>
            <a:xfrm>
              <a:off x="5552227" y="9280605"/>
              <a:ext cx="4757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M7</a:t>
              </a:r>
            </a:p>
          </p:txBody>
        </p:sp>
        <p:sp>
          <p:nvSpPr>
            <p:cNvPr id="352" name="ZoneTexte 351">
              <a:extLst>
                <a:ext uri="{FF2B5EF4-FFF2-40B4-BE49-F238E27FC236}">
                  <a16:creationId xmlns:a16="http://schemas.microsoft.com/office/drawing/2014/main" id="{767D2DA7-5247-BF2D-9900-F06B713944D0}"/>
                </a:ext>
              </a:extLst>
            </p:cNvPr>
            <p:cNvSpPr txBox="1"/>
            <p:nvPr/>
          </p:nvSpPr>
          <p:spPr>
            <a:xfrm>
              <a:off x="5921217" y="9280605"/>
              <a:ext cx="4757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353" name="ZoneTexte 352">
              <a:extLst>
                <a:ext uri="{FF2B5EF4-FFF2-40B4-BE49-F238E27FC236}">
                  <a16:creationId xmlns:a16="http://schemas.microsoft.com/office/drawing/2014/main" id="{8A5DF9C9-0A78-29CB-83E3-DD93E3B8894F}"/>
                </a:ext>
              </a:extLst>
            </p:cNvPr>
            <p:cNvSpPr txBox="1"/>
            <p:nvPr/>
          </p:nvSpPr>
          <p:spPr>
            <a:xfrm>
              <a:off x="6152827" y="9280605"/>
              <a:ext cx="4757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M2</a:t>
              </a:r>
            </a:p>
          </p:txBody>
        </p:sp>
        <p:sp>
          <p:nvSpPr>
            <p:cNvPr id="354" name="ZoneTexte 353">
              <a:extLst>
                <a:ext uri="{FF2B5EF4-FFF2-40B4-BE49-F238E27FC236}">
                  <a16:creationId xmlns:a16="http://schemas.microsoft.com/office/drawing/2014/main" id="{72D6DBEF-74E1-C367-299A-72F57A0EE806}"/>
                </a:ext>
              </a:extLst>
            </p:cNvPr>
            <p:cNvSpPr txBox="1"/>
            <p:nvPr/>
          </p:nvSpPr>
          <p:spPr>
            <a:xfrm>
              <a:off x="6412363" y="9280605"/>
              <a:ext cx="4757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M7</a:t>
              </a:r>
            </a:p>
          </p:txBody>
        </p:sp>
        <p:sp>
          <p:nvSpPr>
            <p:cNvPr id="357" name="ZoneTexte 356">
              <a:extLst>
                <a:ext uri="{FF2B5EF4-FFF2-40B4-BE49-F238E27FC236}">
                  <a16:creationId xmlns:a16="http://schemas.microsoft.com/office/drawing/2014/main" id="{7CB7D27B-376A-96EE-F898-0AA6C39A5E62}"/>
                </a:ext>
              </a:extLst>
            </p:cNvPr>
            <p:cNvSpPr txBox="1"/>
            <p:nvPr/>
          </p:nvSpPr>
          <p:spPr>
            <a:xfrm>
              <a:off x="5154527" y="7232608"/>
              <a:ext cx="7378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SUM159</a:t>
              </a:r>
            </a:p>
          </p:txBody>
        </p:sp>
        <p:sp>
          <p:nvSpPr>
            <p:cNvPr id="358" name="ZoneTexte 357">
              <a:extLst>
                <a:ext uri="{FF2B5EF4-FFF2-40B4-BE49-F238E27FC236}">
                  <a16:creationId xmlns:a16="http://schemas.microsoft.com/office/drawing/2014/main" id="{F34A4B74-BF1D-7A1B-EC7A-9AEEF57764D3}"/>
                </a:ext>
              </a:extLst>
            </p:cNvPr>
            <p:cNvSpPr txBox="1"/>
            <p:nvPr/>
          </p:nvSpPr>
          <p:spPr>
            <a:xfrm>
              <a:off x="6009873" y="7232608"/>
              <a:ext cx="7378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S68</a:t>
              </a:r>
            </a:p>
          </p:txBody>
        </p:sp>
        <p:sp>
          <p:nvSpPr>
            <p:cNvPr id="359" name="ZoneTexte 358">
              <a:extLst>
                <a:ext uri="{FF2B5EF4-FFF2-40B4-BE49-F238E27FC236}">
                  <a16:creationId xmlns:a16="http://schemas.microsoft.com/office/drawing/2014/main" id="{5390E4D8-983C-0712-AA80-02C0C0265BAF}"/>
                </a:ext>
              </a:extLst>
            </p:cNvPr>
            <p:cNvSpPr txBox="1"/>
            <p:nvPr/>
          </p:nvSpPr>
          <p:spPr>
            <a:xfrm>
              <a:off x="4744923" y="7447304"/>
              <a:ext cx="354002" cy="1867421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1000" dirty="0">
                  <a:latin typeface="+mj-lt"/>
                </a:rPr>
                <a:t>SFE</a:t>
              </a:r>
            </a:p>
          </p:txBody>
        </p:sp>
      </p:grpSp>
      <p:sp>
        <p:nvSpPr>
          <p:cNvPr id="368" name="ZoneTexte 367">
            <a:extLst>
              <a:ext uri="{FF2B5EF4-FFF2-40B4-BE49-F238E27FC236}">
                <a16:creationId xmlns:a16="http://schemas.microsoft.com/office/drawing/2014/main" id="{968B6724-6A2D-FD26-BA4D-F66C738BB7FF}"/>
              </a:ext>
            </a:extLst>
          </p:cNvPr>
          <p:cNvSpPr txBox="1"/>
          <p:nvPr/>
        </p:nvSpPr>
        <p:spPr>
          <a:xfrm>
            <a:off x="-80026" y="8473969"/>
            <a:ext cx="236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M</a:t>
            </a:r>
          </a:p>
        </p:txBody>
      </p:sp>
      <p:sp>
        <p:nvSpPr>
          <p:cNvPr id="369" name="ZoneTexte 368">
            <a:extLst>
              <a:ext uri="{FF2B5EF4-FFF2-40B4-BE49-F238E27FC236}">
                <a16:creationId xmlns:a16="http://schemas.microsoft.com/office/drawing/2014/main" id="{167996E5-4E51-1D0A-1649-C25A2CE332FF}"/>
              </a:ext>
            </a:extLst>
          </p:cNvPr>
          <p:cNvSpPr txBox="1"/>
          <p:nvPr/>
        </p:nvSpPr>
        <p:spPr>
          <a:xfrm>
            <a:off x="1854065" y="8480319"/>
            <a:ext cx="236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N</a:t>
            </a:r>
          </a:p>
        </p:txBody>
      </p:sp>
      <p:sp>
        <p:nvSpPr>
          <p:cNvPr id="370" name="ZoneTexte 369">
            <a:extLst>
              <a:ext uri="{FF2B5EF4-FFF2-40B4-BE49-F238E27FC236}">
                <a16:creationId xmlns:a16="http://schemas.microsoft.com/office/drawing/2014/main" id="{9109FAD2-99E5-0006-DEE6-26A0F74C48F8}"/>
              </a:ext>
            </a:extLst>
          </p:cNvPr>
          <p:cNvSpPr txBox="1"/>
          <p:nvPr/>
        </p:nvSpPr>
        <p:spPr>
          <a:xfrm>
            <a:off x="4782689" y="8480319"/>
            <a:ext cx="236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P</a:t>
            </a:r>
          </a:p>
        </p:txBody>
      </p:sp>
      <p:cxnSp>
        <p:nvCxnSpPr>
          <p:cNvPr id="371" name="Connecteur droit 370">
            <a:extLst>
              <a:ext uri="{FF2B5EF4-FFF2-40B4-BE49-F238E27FC236}">
                <a16:creationId xmlns:a16="http://schemas.microsoft.com/office/drawing/2014/main" id="{C29F5D13-B71E-0D89-46B8-CEA6712E0656}"/>
              </a:ext>
            </a:extLst>
          </p:cNvPr>
          <p:cNvCxnSpPr/>
          <p:nvPr/>
        </p:nvCxnSpPr>
        <p:spPr>
          <a:xfrm>
            <a:off x="6158420" y="9375542"/>
            <a:ext cx="2657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2" name="ZoneTexte 371">
            <a:extLst>
              <a:ext uri="{FF2B5EF4-FFF2-40B4-BE49-F238E27FC236}">
                <a16:creationId xmlns:a16="http://schemas.microsoft.com/office/drawing/2014/main" id="{256473E0-35B3-945C-2C93-27CFD0881BFC}"/>
              </a:ext>
            </a:extLst>
          </p:cNvPr>
          <p:cNvSpPr txBox="1"/>
          <p:nvPr/>
        </p:nvSpPr>
        <p:spPr>
          <a:xfrm>
            <a:off x="6007115" y="9261418"/>
            <a:ext cx="5856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***</a:t>
            </a:r>
          </a:p>
        </p:txBody>
      </p:sp>
      <p:cxnSp>
        <p:nvCxnSpPr>
          <p:cNvPr id="373" name="Connecteur droit 372">
            <a:extLst>
              <a:ext uri="{FF2B5EF4-FFF2-40B4-BE49-F238E27FC236}">
                <a16:creationId xmlns:a16="http://schemas.microsoft.com/office/drawing/2014/main" id="{873F1523-3FAF-2969-568B-7FC608A57DAC}"/>
              </a:ext>
            </a:extLst>
          </p:cNvPr>
          <p:cNvCxnSpPr/>
          <p:nvPr/>
        </p:nvCxnSpPr>
        <p:spPr>
          <a:xfrm>
            <a:off x="6172691" y="9280282"/>
            <a:ext cx="4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4" name="ZoneTexte 373">
            <a:extLst>
              <a:ext uri="{FF2B5EF4-FFF2-40B4-BE49-F238E27FC236}">
                <a16:creationId xmlns:a16="http://schemas.microsoft.com/office/drawing/2014/main" id="{7EC23EF4-C992-45BA-43C4-8788C354CDAD}"/>
              </a:ext>
            </a:extLst>
          </p:cNvPr>
          <p:cNvSpPr txBox="1"/>
          <p:nvPr/>
        </p:nvSpPr>
        <p:spPr>
          <a:xfrm>
            <a:off x="6157913" y="9129009"/>
            <a:ext cx="4827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latin typeface="+mj-lt"/>
              </a:rPr>
              <a:t>ns</a:t>
            </a:r>
          </a:p>
        </p:txBody>
      </p:sp>
      <p:cxnSp>
        <p:nvCxnSpPr>
          <p:cNvPr id="375" name="Connecteur droit 374">
            <a:extLst>
              <a:ext uri="{FF2B5EF4-FFF2-40B4-BE49-F238E27FC236}">
                <a16:creationId xmlns:a16="http://schemas.microsoft.com/office/drawing/2014/main" id="{480AF5CC-CA34-F014-F91D-AA2ECE22E575}"/>
              </a:ext>
            </a:extLst>
          </p:cNvPr>
          <p:cNvCxnSpPr/>
          <p:nvPr/>
        </p:nvCxnSpPr>
        <p:spPr>
          <a:xfrm>
            <a:off x="5305248" y="8907033"/>
            <a:ext cx="2657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Connecteur droit 375">
            <a:extLst>
              <a:ext uri="{FF2B5EF4-FFF2-40B4-BE49-F238E27FC236}">
                <a16:creationId xmlns:a16="http://schemas.microsoft.com/office/drawing/2014/main" id="{6D327AF3-F422-A41D-ACC9-28B33B01C0FA}"/>
              </a:ext>
            </a:extLst>
          </p:cNvPr>
          <p:cNvCxnSpPr/>
          <p:nvPr/>
        </p:nvCxnSpPr>
        <p:spPr>
          <a:xfrm>
            <a:off x="5319519" y="8830825"/>
            <a:ext cx="4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7" name="ZoneTexte 376">
            <a:extLst>
              <a:ext uri="{FF2B5EF4-FFF2-40B4-BE49-F238E27FC236}">
                <a16:creationId xmlns:a16="http://schemas.microsoft.com/office/drawing/2014/main" id="{F7CBEC0C-CF1E-6463-2F6A-1C436F4BFBE7}"/>
              </a:ext>
            </a:extLst>
          </p:cNvPr>
          <p:cNvSpPr txBox="1"/>
          <p:nvPr/>
        </p:nvSpPr>
        <p:spPr>
          <a:xfrm>
            <a:off x="5304741" y="8679552"/>
            <a:ext cx="4827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latin typeface="+mj-lt"/>
              </a:rPr>
              <a:t>ns</a:t>
            </a:r>
          </a:p>
        </p:txBody>
      </p:sp>
      <p:sp>
        <p:nvSpPr>
          <p:cNvPr id="378" name="ZoneTexte 377">
            <a:extLst>
              <a:ext uri="{FF2B5EF4-FFF2-40B4-BE49-F238E27FC236}">
                <a16:creationId xmlns:a16="http://schemas.microsoft.com/office/drawing/2014/main" id="{61471D48-499D-2773-3E5E-CA3E9DA1C761}"/>
              </a:ext>
            </a:extLst>
          </p:cNvPr>
          <p:cNvSpPr txBox="1"/>
          <p:nvPr/>
        </p:nvSpPr>
        <p:spPr>
          <a:xfrm>
            <a:off x="5198915" y="8789278"/>
            <a:ext cx="4827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*</a:t>
            </a:r>
          </a:p>
        </p:txBody>
      </p:sp>
      <p:cxnSp>
        <p:nvCxnSpPr>
          <p:cNvPr id="379" name="Connecteur droit 378">
            <a:extLst>
              <a:ext uri="{FF2B5EF4-FFF2-40B4-BE49-F238E27FC236}">
                <a16:creationId xmlns:a16="http://schemas.microsoft.com/office/drawing/2014/main" id="{1E7EDE14-F6FF-21D7-C6C3-7AB742CF11F3}"/>
              </a:ext>
            </a:extLst>
          </p:cNvPr>
          <p:cNvCxnSpPr/>
          <p:nvPr/>
        </p:nvCxnSpPr>
        <p:spPr>
          <a:xfrm>
            <a:off x="3381778" y="9147301"/>
            <a:ext cx="25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0" name="ZoneTexte 379">
            <a:extLst>
              <a:ext uri="{FF2B5EF4-FFF2-40B4-BE49-F238E27FC236}">
                <a16:creationId xmlns:a16="http://schemas.microsoft.com/office/drawing/2014/main" id="{4B14C719-CF04-F5A7-8BD1-279E1CBB9461}"/>
              </a:ext>
            </a:extLst>
          </p:cNvPr>
          <p:cNvSpPr txBox="1"/>
          <p:nvPr/>
        </p:nvSpPr>
        <p:spPr>
          <a:xfrm>
            <a:off x="3328506" y="9021332"/>
            <a:ext cx="377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***</a:t>
            </a:r>
          </a:p>
        </p:txBody>
      </p:sp>
      <p:cxnSp>
        <p:nvCxnSpPr>
          <p:cNvPr id="381" name="Connecteur droit 380">
            <a:extLst>
              <a:ext uri="{FF2B5EF4-FFF2-40B4-BE49-F238E27FC236}">
                <a16:creationId xmlns:a16="http://schemas.microsoft.com/office/drawing/2014/main" id="{4A1A8284-8465-CD64-1C1A-6A4DD2326B4A}"/>
              </a:ext>
            </a:extLst>
          </p:cNvPr>
          <p:cNvCxnSpPr/>
          <p:nvPr/>
        </p:nvCxnSpPr>
        <p:spPr>
          <a:xfrm>
            <a:off x="4241186" y="8985705"/>
            <a:ext cx="25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2" name="ZoneTexte 381">
            <a:extLst>
              <a:ext uri="{FF2B5EF4-FFF2-40B4-BE49-F238E27FC236}">
                <a16:creationId xmlns:a16="http://schemas.microsoft.com/office/drawing/2014/main" id="{1C5412DF-9C0E-A6EC-BA4A-4437B6294ADF}"/>
              </a:ext>
            </a:extLst>
          </p:cNvPr>
          <p:cNvSpPr txBox="1"/>
          <p:nvPr/>
        </p:nvSpPr>
        <p:spPr>
          <a:xfrm>
            <a:off x="4187914" y="8859736"/>
            <a:ext cx="377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***</a:t>
            </a:r>
          </a:p>
        </p:txBody>
      </p:sp>
      <p:cxnSp>
        <p:nvCxnSpPr>
          <p:cNvPr id="383" name="Connecteur droit 382">
            <a:extLst>
              <a:ext uri="{FF2B5EF4-FFF2-40B4-BE49-F238E27FC236}">
                <a16:creationId xmlns:a16="http://schemas.microsoft.com/office/drawing/2014/main" id="{4D1E54E7-A299-8577-B000-F96ACAB8B7DE}"/>
              </a:ext>
            </a:extLst>
          </p:cNvPr>
          <p:cNvCxnSpPr/>
          <p:nvPr/>
        </p:nvCxnSpPr>
        <p:spPr>
          <a:xfrm>
            <a:off x="459395" y="9192993"/>
            <a:ext cx="25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4" name="ZoneTexte 383">
            <a:extLst>
              <a:ext uri="{FF2B5EF4-FFF2-40B4-BE49-F238E27FC236}">
                <a16:creationId xmlns:a16="http://schemas.microsoft.com/office/drawing/2014/main" id="{6249A226-689A-F583-533C-051EDF5B32A1}"/>
              </a:ext>
            </a:extLst>
          </p:cNvPr>
          <p:cNvSpPr txBox="1"/>
          <p:nvPr/>
        </p:nvSpPr>
        <p:spPr>
          <a:xfrm>
            <a:off x="406123" y="9067024"/>
            <a:ext cx="377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***</a:t>
            </a:r>
          </a:p>
        </p:txBody>
      </p:sp>
      <p:cxnSp>
        <p:nvCxnSpPr>
          <p:cNvPr id="385" name="Connecteur droit 384">
            <a:extLst>
              <a:ext uri="{FF2B5EF4-FFF2-40B4-BE49-F238E27FC236}">
                <a16:creationId xmlns:a16="http://schemas.microsoft.com/office/drawing/2014/main" id="{4E826744-4A3C-CBD0-B48C-E62FC9B86EDF}"/>
              </a:ext>
            </a:extLst>
          </p:cNvPr>
          <p:cNvCxnSpPr/>
          <p:nvPr/>
        </p:nvCxnSpPr>
        <p:spPr>
          <a:xfrm>
            <a:off x="1306653" y="9004722"/>
            <a:ext cx="25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6" name="ZoneTexte 385">
            <a:extLst>
              <a:ext uri="{FF2B5EF4-FFF2-40B4-BE49-F238E27FC236}">
                <a16:creationId xmlns:a16="http://schemas.microsoft.com/office/drawing/2014/main" id="{4DB6A94E-9CF0-8D68-F166-52F471CB9644}"/>
              </a:ext>
            </a:extLst>
          </p:cNvPr>
          <p:cNvSpPr txBox="1"/>
          <p:nvPr/>
        </p:nvSpPr>
        <p:spPr>
          <a:xfrm>
            <a:off x="1258099" y="8889684"/>
            <a:ext cx="377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***</a:t>
            </a:r>
          </a:p>
        </p:txBody>
      </p:sp>
      <p:sp>
        <p:nvSpPr>
          <p:cNvPr id="387" name="ZoneTexte 386">
            <a:extLst>
              <a:ext uri="{FF2B5EF4-FFF2-40B4-BE49-F238E27FC236}">
                <a16:creationId xmlns:a16="http://schemas.microsoft.com/office/drawing/2014/main" id="{C1FF0B9F-7BBC-7201-26FA-8A8C55F440E2}"/>
              </a:ext>
            </a:extLst>
          </p:cNvPr>
          <p:cNvSpPr txBox="1"/>
          <p:nvPr/>
        </p:nvSpPr>
        <p:spPr>
          <a:xfrm>
            <a:off x="5337674" y="11047745"/>
            <a:ext cx="1520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b="1" dirty="0" err="1">
                <a:latin typeface="+mj-lt"/>
              </a:rPr>
              <a:t>Supplementary</a:t>
            </a:r>
            <a:r>
              <a:rPr lang="fr-FR" sz="1000" b="1" dirty="0">
                <a:latin typeface="+mj-lt"/>
              </a:rPr>
              <a:t> figure 1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27D3F4A-63AC-1B25-D258-6DED839D03F3}"/>
              </a:ext>
            </a:extLst>
          </p:cNvPr>
          <p:cNvGrpSpPr/>
          <p:nvPr/>
        </p:nvGrpSpPr>
        <p:grpSpPr>
          <a:xfrm>
            <a:off x="3487347" y="6207433"/>
            <a:ext cx="1276901" cy="2280714"/>
            <a:chOff x="-288602" y="115084"/>
            <a:chExt cx="2291423" cy="2224284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D88E587-A87F-FA40-C575-41B59017A3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65" t="6031" r="37211" b="9436"/>
            <a:stretch/>
          </p:blipFill>
          <p:spPr>
            <a:xfrm>
              <a:off x="249498" y="115084"/>
              <a:ext cx="1688690" cy="1991032"/>
            </a:xfrm>
            <a:prstGeom prst="rect">
              <a:avLst/>
            </a:prstGeom>
          </p:spPr>
        </p:pic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0DA1712F-C84C-9219-A81C-FB5C1A54D132}"/>
                </a:ext>
              </a:extLst>
            </p:cNvPr>
            <p:cNvGrpSpPr/>
            <p:nvPr/>
          </p:nvGrpSpPr>
          <p:grpSpPr>
            <a:xfrm>
              <a:off x="-288602" y="127288"/>
              <a:ext cx="2291423" cy="2212080"/>
              <a:chOff x="3833616" y="2860593"/>
              <a:chExt cx="1890982" cy="2142578"/>
            </a:xfrm>
          </p:grpSpPr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A4BF069-9849-808D-284E-3FB8945C8ADE}"/>
                  </a:ext>
                </a:extLst>
              </p:cNvPr>
              <p:cNvSpPr txBox="1"/>
              <p:nvPr/>
            </p:nvSpPr>
            <p:spPr>
              <a:xfrm>
                <a:off x="3917358" y="2860593"/>
                <a:ext cx="499317" cy="203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100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BB5B6FD-9191-BDE5-3682-23244F57AEF3}"/>
                  </a:ext>
                </a:extLst>
              </p:cNvPr>
              <p:cNvSpPr txBox="1"/>
              <p:nvPr/>
            </p:nvSpPr>
            <p:spPr>
              <a:xfrm>
                <a:off x="5256087" y="4686844"/>
                <a:ext cx="202203" cy="203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4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D259216-F0F2-128E-E2BE-43437CDE31D8}"/>
                  </a:ext>
                </a:extLst>
              </p:cNvPr>
              <p:cNvSpPr txBox="1"/>
              <p:nvPr/>
            </p:nvSpPr>
            <p:spPr>
              <a:xfrm>
                <a:off x="5009489" y="4686844"/>
                <a:ext cx="202203" cy="203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3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78D0631-B240-A1E9-AE98-EC5F579222F9}"/>
                  </a:ext>
                </a:extLst>
              </p:cNvPr>
              <p:cNvSpPr txBox="1"/>
              <p:nvPr/>
            </p:nvSpPr>
            <p:spPr>
              <a:xfrm>
                <a:off x="4748787" y="4686844"/>
                <a:ext cx="202203" cy="203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2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1DBF53E-6430-3F74-342E-7C9F8C2EC50E}"/>
                  </a:ext>
                </a:extLst>
              </p:cNvPr>
              <p:cNvSpPr txBox="1"/>
              <p:nvPr/>
            </p:nvSpPr>
            <p:spPr>
              <a:xfrm>
                <a:off x="4493352" y="4691993"/>
                <a:ext cx="202203" cy="203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1</a:t>
                </a: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FC7D3F5A-6BC0-98BE-D946-5645E4A0E5B7}"/>
                  </a:ext>
                </a:extLst>
              </p:cNvPr>
              <p:cNvSpPr txBox="1"/>
              <p:nvPr/>
            </p:nvSpPr>
            <p:spPr>
              <a:xfrm>
                <a:off x="4237959" y="4691993"/>
                <a:ext cx="202203" cy="203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0</a:t>
                </a:r>
              </a:p>
            </p:txBody>
          </p:sp>
          <p:grpSp>
            <p:nvGrpSpPr>
              <p:cNvPr id="51" name="Groupe 50">
                <a:extLst>
                  <a:ext uri="{FF2B5EF4-FFF2-40B4-BE49-F238E27FC236}">
                    <a16:creationId xmlns:a16="http://schemas.microsoft.com/office/drawing/2014/main" id="{A8D970A6-B228-6F56-09E3-37CE5BBBDD67}"/>
                  </a:ext>
                </a:extLst>
              </p:cNvPr>
              <p:cNvGrpSpPr/>
              <p:nvPr/>
            </p:nvGrpSpPr>
            <p:grpSpPr>
              <a:xfrm>
                <a:off x="4360002" y="4248686"/>
                <a:ext cx="1064865" cy="405162"/>
                <a:chOff x="5242652" y="2826286"/>
                <a:chExt cx="1064865" cy="405162"/>
              </a:xfrm>
            </p:grpSpPr>
            <p:pic>
              <p:nvPicPr>
                <p:cNvPr id="95" name="Image 94">
                  <a:extLst>
                    <a:ext uri="{FF2B5EF4-FFF2-40B4-BE49-F238E27FC236}">
                      <a16:creationId xmlns:a16="http://schemas.microsoft.com/office/drawing/2014/main" id="{13603C34-A323-78B8-7645-5786903381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5396" t="16980" r="23169" b="66488"/>
                <a:stretch/>
              </p:blipFill>
              <p:spPr>
                <a:xfrm>
                  <a:off x="5242652" y="2833934"/>
                  <a:ext cx="231475" cy="381291"/>
                </a:xfrm>
                <a:prstGeom prst="rect">
                  <a:avLst/>
                </a:prstGeom>
              </p:spPr>
            </p:pic>
            <p:sp>
              <p:nvSpPr>
                <p:cNvPr id="108" name="ZoneTexte 107">
                  <a:extLst>
                    <a:ext uri="{FF2B5EF4-FFF2-40B4-BE49-F238E27FC236}">
                      <a16:creationId xmlns:a16="http://schemas.microsoft.com/office/drawing/2014/main" id="{376EE596-840D-F43B-A18A-775B3520A3F4}"/>
                    </a:ext>
                  </a:extLst>
                </p:cNvPr>
                <p:cNvSpPr txBox="1"/>
                <p:nvPr/>
              </p:nvSpPr>
              <p:spPr>
                <a:xfrm>
                  <a:off x="5393486" y="2826286"/>
                  <a:ext cx="914031" cy="2035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 err="1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ALDHneg</a:t>
                  </a:r>
                  <a:endPara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  <p:sp>
              <p:nvSpPr>
                <p:cNvPr id="148" name="ZoneTexte 147">
                  <a:extLst>
                    <a:ext uri="{FF2B5EF4-FFF2-40B4-BE49-F238E27FC236}">
                      <a16:creationId xmlns:a16="http://schemas.microsoft.com/office/drawing/2014/main" id="{12720829-61B6-4633-ADD2-B0FED5748D50}"/>
                    </a:ext>
                  </a:extLst>
                </p:cNvPr>
                <p:cNvSpPr txBox="1"/>
                <p:nvPr/>
              </p:nvSpPr>
              <p:spPr>
                <a:xfrm>
                  <a:off x="5389104" y="3027936"/>
                  <a:ext cx="825610" cy="2035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 err="1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ALDHbr</a:t>
                  </a:r>
                  <a:endPara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p:grpSp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CD546D34-5724-8142-20B0-CCD65088800F}"/>
                  </a:ext>
                </a:extLst>
              </p:cNvPr>
              <p:cNvSpPr txBox="1"/>
              <p:nvPr/>
            </p:nvSpPr>
            <p:spPr>
              <a:xfrm>
                <a:off x="3833616" y="2915760"/>
                <a:ext cx="501370" cy="177108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Survival</a:t>
                </a:r>
                <a:r>
                  <a:rPr lang="fr-FR" sz="1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(%)</a:t>
                </a:r>
              </a:p>
            </p:txBody>
          </p:sp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516921BC-0C07-AFAC-7DE5-FDA4B629AD7D}"/>
                  </a:ext>
                </a:extLst>
              </p:cNvPr>
              <p:cNvSpPr txBox="1"/>
              <p:nvPr/>
            </p:nvSpPr>
            <p:spPr>
              <a:xfrm>
                <a:off x="4339397" y="4770587"/>
                <a:ext cx="1268194" cy="232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  <a:cs typeface="Arial" panose="020B0604020202020204" pitchFamily="34" charset="0"/>
                  </a:rPr>
                  <a:t>[NIF]µM</a:t>
                </a: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A8F39FDE-2E10-E32E-FB72-B5BCB1912344}"/>
                  </a:ext>
                </a:extLst>
              </p:cNvPr>
              <p:cNvSpPr txBox="1"/>
              <p:nvPr/>
            </p:nvSpPr>
            <p:spPr>
              <a:xfrm>
                <a:off x="3948433" y="3994702"/>
                <a:ext cx="461646" cy="203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10</a:t>
                </a:r>
              </a:p>
            </p:txBody>
          </p:sp>
          <p:sp>
            <p:nvSpPr>
              <p:cNvPr id="80" name="ZoneTexte 79">
                <a:extLst>
                  <a:ext uri="{FF2B5EF4-FFF2-40B4-BE49-F238E27FC236}">
                    <a16:creationId xmlns:a16="http://schemas.microsoft.com/office/drawing/2014/main" id="{4AE14143-1156-2509-9FCF-2EA7DB65FB06}"/>
                  </a:ext>
                </a:extLst>
              </p:cNvPr>
              <p:cNvSpPr txBox="1"/>
              <p:nvPr/>
            </p:nvSpPr>
            <p:spPr>
              <a:xfrm>
                <a:off x="5522395" y="4686844"/>
                <a:ext cx="202203" cy="203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5</a:t>
                </a:r>
              </a:p>
            </p:txBody>
          </p:sp>
        </p:grpSp>
      </p:grpSp>
      <p:grpSp>
        <p:nvGrpSpPr>
          <p:cNvPr id="153" name="Groupe 152">
            <a:extLst>
              <a:ext uri="{FF2B5EF4-FFF2-40B4-BE49-F238E27FC236}">
                <a16:creationId xmlns:a16="http://schemas.microsoft.com/office/drawing/2014/main" id="{AA2DA303-629E-540F-81E2-EE5DEFD2F7A7}"/>
              </a:ext>
            </a:extLst>
          </p:cNvPr>
          <p:cNvGrpSpPr/>
          <p:nvPr/>
        </p:nvGrpSpPr>
        <p:grpSpPr>
          <a:xfrm>
            <a:off x="4675959" y="6329965"/>
            <a:ext cx="1251790" cy="1654336"/>
            <a:chOff x="4888669" y="32392"/>
            <a:chExt cx="1751607" cy="2375577"/>
          </a:xfrm>
        </p:grpSpPr>
        <p:pic>
          <p:nvPicPr>
            <p:cNvPr id="394" name="Image 393">
              <a:extLst>
                <a:ext uri="{FF2B5EF4-FFF2-40B4-BE49-F238E27FC236}">
                  <a16:creationId xmlns:a16="http://schemas.microsoft.com/office/drawing/2014/main" id="{D82113F1-E2B3-B4A4-6D48-CCD5DFD382E3}"/>
                </a:ext>
              </a:extLst>
            </p:cNvPr>
            <p:cNvPicPr>
              <a:picLocks/>
            </p:cNvPicPr>
            <p:nvPr/>
          </p:nvPicPr>
          <p:blipFill rotWithShape="1"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harpenSoften amount="50000"/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16" t="40762" r="57276" b="24997"/>
            <a:stretch/>
          </p:blipFill>
          <p:spPr>
            <a:xfrm rot="16200000" flipH="1">
              <a:off x="5189724" y="324044"/>
              <a:ext cx="676800" cy="676800"/>
            </a:xfrm>
            <a:prstGeom prst="ellipse">
              <a:avLst/>
            </a:prstGeom>
          </p:spPr>
        </p:pic>
        <p:pic>
          <p:nvPicPr>
            <p:cNvPr id="395" name="Image 394">
              <a:extLst>
                <a:ext uri="{FF2B5EF4-FFF2-40B4-BE49-F238E27FC236}">
                  <a16:creationId xmlns:a16="http://schemas.microsoft.com/office/drawing/2014/main" id="{4B6E640A-5664-88E1-FC4C-0450800AFACC}"/>
                </a:ext>
              </a:extLst>
            </p:cNvPr>
            <p:cNvPicPr>
              <a:picLocks/>
            </p:cNvPicPr>
            <p:nvPr/>
          </p:nvPicPr>
          <p:blipFill rotWithShape="1">
            <a:blip r:embed="rId29" cstate="print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763" t="34768" r="12395" b="30353"/>
            <a:stretch/>
          </p:blipFill>
          <p:spPr>
            <a:xfrm rot="16200000" flipH="1">
              <a:off x="5189724" y="1731169"/>
              <a:ext cx="676800" cy="676800"/>
            </a:xfrm>
            <a:prstGeom prst="ellipse">
              <a:avLst/>
            </a:prstGeom>
          </p:spPr>
        </p:pic>
        <p:pic>
          <p:nvPicPr>
            <p:cNvPr id="398" name="Image 397">
              <a:extLst>
                <a:ext uri="{FF2B5EF4-FFF2-40B4-BE49-F238E27FC236}">
                  <a16:creationId xmlns:a16="http://schemas.microsoft.com/office/drawing/2014/main" id="{F8630FFC-1DF8-E19D-C8F9-E80370D8400D}"/>
                </a:ext>
              </a:extLst>
            </p:cNvPr>
            <p:cNvPicPr>
              <a:picLocks/>
            </p:cNvPicPr>
            <p:nvPr/>
          </p:nvPicPr>
          <p:blipFill rotWithShape="1">
            <a:blip r:embed="rId31" cstate="print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38" t="41433" r="43394" b="19065"/>
            <a:stretch/>
          </p:blipFill>
          <p:spPr>
            <a:xfrm rot="16200000" flipH="1">
              <a:off x="5189724" y="1019378"/>
              <a:ext cx="676800" cy="676800"/>
            </a:xfrm>
            <a:prstGeom prst="ellipse">
              <a:avLst/>
            </a:prstGeom>
          </p:spPr>
        </p:pic>
        <p:sp>
          <p:nvSpPr>
            <p:cNvPr id="401" name="ZoneTexte 400">
              <a:extLst>
                <a:ext uri="{FF2B5EF4-FFF2-40B4-BE49-F238E27FC236}">
                  <a16:creationId xmlns:a16="http://schemas.microsoft.com/office/drawing/2014/main" id="{E28FFCAC-7588-D821-022B-D571278994CF}"/>
                </a:ext>
              </a:extLst>
            </p:cNvPr>
            <p:cNvSpPr txBox="1"/>
            <p:nvPr/>
          </p:nvSpPr>
          <p:spPr>
            <a:xfrm>
              <a:off x="4993475" y="40016"/>
              <a:ext cx="974443" cy="353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ALDHneg</a:t>
              </a:r>
              <a:endParaRPr lang="fr-FR" sz="1000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402" name="ZoneTexte 401">
              <a:extLst>
                <a:ext uri="{FF2B5EF4-FFF2-40B4-BE49-F238E27FC236}">
                  <a16:creationId xmlns:a16="http://schemas.microsoft.com/office/drawing/2014/main" id="{0AC992B8-59A8-C1CF-D654-4663FEF88278}"/>
                </a:ext>
              </a:extLst>
            </p:cNvPr>
            <p:cNvSpPr txBox="1"/>
            <p:nvPr/>
          </p:nvSpPr>
          <p:spPr>
            <a:xfrm>
              <a:off x="5748339" y="32392"/>
              <a:ext cx="891937" cy="353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ALDHbr</a:t>
              </a:r>
              <a:endParaRPr lang="fr-FR" sz="1000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403" name="ZoneTexte 402">
              <a:extLst>
                <a:ext uri="{FF2B5EF4-FFF2-40B4-BE49-F238E27FC236}">
                  <a16:creationId xmlns:a16="http://schemas.microsoft.com/office/drawing/2014/main" id="{89FF8155-D175-15CA-D387-5F31122C3387}"/>
                </a:ext>
              </a:extLst>
            </p:cNvPr>
            <p:cNvSpPr txBox="1"/>
            <p:nvPr/>
          </p:nvSpPr>
          <p:spPr>
            <a:xfrm>
              <a:off x="4888669" y="310142"/>
              <a:ext cx="430667" cy="675834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0µM NIF</a:t>
              </a:r>
            </a:p>
          </p:txBody>
        </p:sp>
        <p:sp>
          <p:nvSpPr>
            <p:cNvPr id="404" name="ZoneTexte 403">
              <a:extLst>
                <a:ext uri="{FF2B5EF4-FFF2-40B4-BE49-F238E27FC236}">
                  <a16:creationId xmlns:a16="http://schemas.microsoft.com/office/drawing/2014/main" id="{30C41289-BCCF-063B-C484-0D940B9A735A}"/>
                </a:ext>
              </a:extLst>
            </p:cNvPr>
            <p:cNvSpPr txBox="1"/>
            <p:nvPr/>
          </p:nvSpPr>
          <p:spPr>
            <a:xfrm>
              <a:off x="4905729" y="974410"/>
              <a:ext cx="430667" cy="79306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2.5µM NIF</a:t>
              </a:r>
            </a:p>
          </p:txBody>
        </p:sp>
        <p:sp>
          <p:nvSpPr>
            <p:cNvPr id="405" name="ZoneTexte 404">
              <a:extLst>
                <a:ext uri="{FF2B5EF4-FFF2-40B4-BE49-F238E27FC236}">
                  <a16:creationId xmlns:a16="http://schemas.microsoft.com/office/drawing/2014/main" id="{027E3E00-7997-6697-BC9B-6CBF420A0708}"/>
                </a:ext>
              </a:extLst>
            </p:cNvPr>
            <p:cNvSpPr txBox="1"/>
            <p:nvPr/>
          </p:nvSpPr>
          <p:spPr>
            <a:xfrm>
              <a:off x="4897199" y="1725836"/>
              <a:ext cx="430667" cy="675834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5µM NIF</a:t>
              </a:r>
            </a:p>
          </p:txBody>
        </p:sp>
        <p:pic>
          <p:nvPicPr>
            <p:cNvPr id="408" name="Image 407">
              <a:extLst>
                <a:ext uri="{FF2B5EF4-FFF2-40B4-BE49-F238E27FC236}">
                  <a16:creationId xmlns:a16="http://schemas.microsoft.com/office/drawing/2014/main" id="{6AFF5D9B-6D0D-0A51-B12F-BA3A57205BCF}"/>
                </a:ext>
              </a:extLst>
            </p:cNvPr>
            <p:cNvPicPr>
              <a:picLocks/>
            </p:cNvPicPr>
            <p:nvPr/>
          </p:nvPicPr>
          <p:blipFill rotWithShape="1">
            <a:blip r:embed="rId33" cstate="print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29" t="47646" r="55679" b="19681"/>
            <a:stretch/>
          </p:blipFill>
          <p:spPr>
            <a:xfrm rot="16200000" flipH="1">
              <a:off x="5882257" y="1017165"/>
              <a:ext cx="676800" cy="676800"/>
            </a:xfrm>
            <a:prstGeom prst="ellipse">
              <a:avLst/>
            </a:prstGeom>
          </p:spPr>
        </p:pic>
        <p:pic>
          <p:nvPicPr>
            <p:cNvPr id="409" name="Image 408">
              <a:extLst>
                <a:ext uri="{FF2B5EF4-FFF2-40B4-BE49-F238E27FC236}">
                  <a16:creationId xmlns:a16="http://schemas.microsoft.com/office/drawing/2014/main" id="{1A9F4886-C415-0DC3-64BD-59BE22FED874}"/>
                </a:ext>
              </a:extLst>
            </p:cNvPr>
            <p:cNvPicPr>
              <a:picLocks/>
            </p:cNvPicPr>
            <p:nvPr/>
          </p:nvPicPr>
          <p:blipFill rotWithShape="1"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13" t="27426" r="34270" b="39571"/>
            <a:stretch/>
          </p:blipFill>
          <p:spPr>
            <a:xfrm rot="16200000" flipH="1">
              <a:off x="5882257" y="1728956"/>
              <a:ext cx="676800" cy="676800"/>
            </a:xfrm>
            <a:prstGeom prst="ellipse">
              <a:avLst/>
            </a:prstGeom>
          </p:spPr>
        </p:pic>
        <p:cxnSp>
          <p:nvCxnSpPr>
            <p:cNvPr id="410" name="Connecteur droit 409">
              <a:extLst>
                <a:ext uri="{FF2B5EF4-FFF2-40B4-BE49-F238E27FC236}">
                  <a16:creationId xmlns:a16="http://schemas.microsoft.com/office/drawing/2014/main" id="{412B4E7D-F32E-6ABC-7071-39204718783E}"/>
                </a:ext>
              </a:extLst>
            </p:cNvPr>
            <p:cNvCxnSpPr/>
            <p:nvPr/>
          </p:nvCxnSpPr>
          <p:spPr>
            <a:xfrm flipH="1">
              <a:off x="6230945" y="2327039"/>
              <a:ext cx="17459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1" name="Image 410">
              <a:extLst>
                <a:ext uri="{FF2B5EF4-FFF2-40B4-BE49-F238E27FC236}">
                  <a16:creationId xmlns:a16="http://schemas.microsoft.com/office/drawing/2014/main" id="{89B1F29C-0614-A36F-3864-F9113D3068E4}"/>
                </a:ext>
              </a:extLst>
            </p:cNvPr>
            <p:cNvPicPr>
              <a:picLocks/>
            </p:cNvPicPr>
            <p:nvPr/>
          </p:nvPicPr>
          <p:blipFill rotWithShape="1">
            <a:blip r:embed="rId36" cstate="print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sharpenSoften amount="50000"/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96" t="35969" r="51619" b="32709"/>
            <a:stretch/>
          </p:blipFill>
          <p:spPr>
            <a:xfrm rot="16200000" flipH="1">
              <a:off x="5882257" y="321831"/>
              <a:ext cx="676800" cy="676800"/>
            </a:xfrm>
            <a:prstGeom prst="ellipse">
              <a:avLst/>
            </a:prstGeom>
          </p:spPr>
        </p:pic>
      </p:grpSp>
      <p:sp>
        <p:nvSpPr>
          <p:cNvPr id="406" name="ZoneTexte 405">
            <a:extLst>
              <a:ext uri="{FF2B5EF4-FFF2-40B4-BE49-F238E27FC236}">
                <a16:creationId xmlns:a16="http://schemas.microsoft.com/office/drawing/2014/main" id="{C9BB4D43-AA96-4EC3-FF5B-09EA84411FCE}"/>
              </a:ext>
            </a:extLst>
          </p:cNvPr>
          <p:cNvSpPr txBox="1"/>
          <p:nvPr/>
        </p:nvSpPr>
        <p:spPr>
          <a:xfrm>
            <a:off x="4542925" y="6944204"/>
            <a:ext cx="391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***</a:t>
            </a:r>
          </a:p>
        </p:txBody>
      </p:sp>
      <p:sp>
        <p:nvSpPr>
          <p:cNvPr id="407" name="ZoneTexte 406">
            <a:extLst>
              <a:ext uri="{FF2B5EF4-FFF2-40B4-BE49-F238E27FC236}">
                <a16:creationId xmlns:a16="http://schemas.microsoft.com/office/drawing/2014/main" id="{3F5DD9B5-F5B6-1543-D4E2-719ED04466BB}"/>
              </a:ext>
            </a:extLst>
          </p:cNvPr>
          <p:cNvSpPr txBox="1"/>
          <p:nvPr/>
        </p:nvSpPr>
        <p:spPr>
          <a:xfrm>
            <a:off x="3854707" y="6125938"/>
            <a:ext cx="10048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+mj-lt"/>
              </a:rPr>
              <a:t>S68</a:t>
            </a:r>
          </a:p>
        </p:txBody>
      </p:sp>
      <p:sp>
        <p:nvSpPr>
          <p:cNvPr id="413" name="ZoneTexte 412">
            <a:extLst>
              <a:ext uri="{FF2B5EF4-FFF2-40B4-BE49-F238E27FC236}">
                <a16:creationId xmlns:a16="http://schemas.microsoft.com/office/drawing/2014/main" id="{B7555862-793E-BD5D-9EE0-065F890C9140}"/>
              </a:ext>
            </a:extLst>
          </p:cNvPr>
          <p:cNvSpPr txBox="1"/>
          <p:nvPr/>
        </p:nvSpPr>
        <p:spPr>
          <a:xfrm>
            <a:off x="-62266" y="1080987"/>
            <a:ext cx="236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A</a:t>
            </a:r>
          </a:p>
        </p:txBody>
      </p:sp>
      <p:sp>
        <p:nvSpPr>
          <p:cNvPr id="415" name="ZoneTexte 414">
            <a:extLst>
              <a:ext uri="{FF2B5EF4-FFF2-40B4-BE49-F238E27FC236}">
                <a16:creationId xmlns:a16="http://schemas.microsoft.com/office/drawing/2014/main" id="{7EDB0894-E3C8-19F9-8F48-CFE6A4C17AB2}"/>
              </a:ext>
            </a:extLst>
          </p:cNvPr>
          <p:cNvSpPr txBox="1"/>
          <p:nvPr/>
        </p:nvSpPr>
        <p:spPr>
          <a:xfrm>
            <a:off x="2995297" y="1080987"/>
            <a:ext cx="236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B</a:t>
            </a:r>
          </a:p>
        </p:txBody>
      </p:sp>
      <p:sp>
        <p:nvSpPr>
          <p:cNvPr id="416" name="ZoneTexte 415">
            <a:extLst>
              <a:ext uri="{FF2B5EF4-FFF2-40B4-BE49-F238E27FC236}">
                <a16:creationId xmlns:a16="http://schemas.microsoft.com/office/drawing/2014/main" id="{E139A52C-B122-F6DF-6103-E1653BFE9B0C}"/>
              </a:ext>
            </a:extLst>
          </p:cNvPr>
          <p:cNvSpPr txBox="1"/>
          <p:nvPr/>
        </p:nvSpPr>
        <p:spPr>
          <a:xfrm>
            <a:off x="4885132" y="1073574"/>
            <a:ext cx="236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C</a:t>
            </a:r>
          </a:p>
        </p:txBody>
      </p:sp>
      <p:sp>
        <p:nvSpPr>
          <p:cNvPr id="418" name="ZoneTexte 417">
            <a:extLst>
              <a:ext uri="{FF2B5EF4-FFF2-40B4-BE49-F238E27FC236}">
                <a16:creationId xmlns:a16="http://schemas.microsoft.com/office/drawing/2014/main" id="{CE51C8C6-C474-5D8D-A9EE-072BCC4F6A38}"/>
              </a:ext>
            </a:extLst>
          </p:cNvPr>
          <p:cNvSpPr txBox="1"/>
          <p:nvPr/>
        </p:nvSpPr>
        <p:spPr>
          <a:xfrm>
            <a:off x="4885132" y="2028131"/>
            <a:ext cx="236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D</a:t>
            </a:r>
          </a:p>
        </p:txBody>
      </p:sp>
      <p:sp>
        <p:nvSpPr>
          <p:cNvPr id="425" name="ZoneTexte 424">
            <a:extLst>
              <a:ext uri="{FF2B5EF4-FFF2-40B4-BE49-F238E27FC236}">
                <a16:creationId xmlns:a16="http://schemas.microsoft.com/office/drawing/2014/main" id="{6AD871CF-EBB1-5C30-8786-B25421975874}"/>
              </a:ext>
            </a:extLst>
          </p:cNvPr>
          <p:cNvSpPr txBox="1"/>
          <p:nvPr/>
        </p:nvSpPr>
        <p:spPr>
          <a:xfrm>
            <a:off x="1616141" y="5994461"/>
            <a:ext cx="258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J</a:t>
            </a:r>
          </a:p>
        </p:txBody>
      </p:sp>
      <p:sp>
        <p:nvSpPr>
          <p:cNvPr id="426" name="ZoneTexte 425">
            <a:extLst>
              <a:ext uri="{FF2B5EF4-FFF2-40B4-BE49-F238E27FC236}">
                <a16:creationId xmlns:a16="http://schemas.microsoft.com/office/drawing/2014/main" id="{9FBED69F-B910-373B-3F86-97B5517E2F39}"/>
              </a:ext>
            </a:extLst>
          </p:cNvPr>
          <p:cNvSpPr txBox="1"/>
          <p:nvPr/>
        </p:nvSpPr>
        <p:spPr>
          <a:xfrm>
            <a:off x="3414435" y="5994461"/>
            <a:ext cx="258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K</a:t>
            </a:r>
          </a:p>
        </p:txBody>
      </p:sp>
      <p:sp>
        <p:nvSpPr>
          <p:cNvPr id="427" name="ZoneTexte 426">
            <a:extLst>
              <a:ext uri="{FF2B5EF4-FFF2-40B4-BE49-F238E27FC236}">
                <a16:creationId xmlns:a16="http://schemas.microsoft.com/office/drawing/2014/main" id="{F030A40F-CF34-ADBF-61D7-051CEC6DF01F}"/>
              </a:ext>
            </a:extLst>
          </p:cNvPr>
          <p:cNvSpPr txBox="1"/>
          <p:nvPr/>
        </p:nvSpPr>
        <p:spPr>
          <a:xfrm>
            <a:off x="5829206" y="5994461"/>
            <a:ext cx="258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L</a:t>
            </a:r>
          </a:p>
        </p:txBody>
      </p:sp>
      <p:sp>
        <p:nvSpPr>
          <p:cNvPr id="428" name="ZoneTexte 427">
            <a:extLst>
              <a:ext uri="{FF2B5EF4-FFF2-40B4-BE49-F238E27FC236}">
                <a16:creationId xmlns:a16="http://schemas.microsoft.com/office/drawing/2014/main" id="{8EB86E77-1D86-5901-1A72-3B6333D02493}"/>
              </a:ext>
            </a:extLst>
          </p:cNvPr>
          <p:cNvSpPr txBox="1"/>
          <p:nvPr/>
        </p:nvSpPr>
        <p:spPr>
          <a:xfrm rot="5400000">
            <a:off x="5686241" y="608559"/>
            <a:ext cx="338554" cy="131320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000" b="1" dirty="0">
                <a:latin typeface="+mj-lt"/>
              </a:rPr>
              <a:t>HT29</a:t>
            </a:r>
          </a:p>
        </p:txBody>
      </p:sp>
      <p:sp>
        <p:nvSpPr>
          <p:cNvPr id="215" name="ZoneTexte 214">
            <a:extLst>
              <a:ext uri="{FF2B5EF4-FFF2-40B4-BE49-F238E27FC236}">
                <a16:creationId xmlns:a16="http://schemas.microsoft.com/office/drawing/2014/main" id="{46B878AB-6144-C0D2-9B9E-08E595454C4D}"/>
              </a:ext>
            </a:extLst>
          </p:cNvPr>
          <p:cNvSpPr txBox="1"/>
          <p:nvPr/>
        </p:nvSpPr>
        <p:spPr>
          <a:xfrm>
            <a:off x="2804797" y="3624381"/>
            <a:ext cx="236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G</a:t>
            </a:r>
          </a:p>
        </p:txBody>
      </p:sp>
      <p:grpSp>
        <p:nvGrpSpPr>
          <p:cNvPr id="421" name="Groupe 420">
            <a:extLst>
              <a:ext uri="{FF2B5EF4-FFF2-40B4-BE49-F238E27FC236}">
                <a16:creationId xmlns:a16="http://schemas.microsoft.com/office/drawing/2014/main" id="{1572EFA5-CB4A-91C1-6674-7A5DCD5C7117}"/>
              </a:ext>
            </a:extLst>
          </p:cNvPr>
          <p:cNvGrpSpPr/>
          <p:nvPr/>
        </p:nvGrpSpPr>
        <p:grpSpPr>
          <a:xfrm>
            <a:off x="87732" y="3847102"/>
            <a:ext cx="1612430" cy="1951955"/>
            <a:chOff x="1379568" y="2607907"/>
            <a:chExt cx="1612430" cy="1951955"/>
          </a:xfrm>
        </p:grpSpPr>
        <p:grpSp>
          <p:nvGrpSpPr>
            <p:cNvPr id="158" name="Groupe 157">
              <a:extLst>
                <a:ext uri="{FF2B5EF4-FFF2-40B4-BE49-F238E27FC236}">
                  <a16:creationId xmlns:a16="http://schemas.microsoft.com/office/drawing/2014/main" id="{59D3363F-47FF-0366-2022-573D0FFABD64}"/>
                </a:ext>
              </a:extLst>
            </p:cNvPr>
            <p:cNvGrpSpPr/>
            <p:nvPr/>
          </p:nvGrpSpPr>
          <p:grpSpPr>
            <a:xfrm>
              <a:off x="2181639" y="2900893"/>
              <a:ext cx="810359" cy="488330"/>
              <a:chOff x="4037349" y="8102689"/>
              <a:chExt cx="939635" cy="488330"/>
            </a:xfrm>
          </p:grpSpPr>
          <p:sp>
            <p:nvSpPr>
              <p:cNvPr id="162" name="ZoneTexte 161">
                <a:extLst>
                  <a:ext uri="{FF2B5EF4-FFF2-40B4-BE49-F238E27FC236}">
                    <a16:creationId xmlns:a16="http://schemas.microsoft.com/office/drawing/2014/main" id="{974EB112-F234-794B-E1A6-D6268A6ECD8B}"/>
                  </a:ext>
                </a:extLst>
              </p:cNvPr>
              <p:cNvSpPr txBox="1"/>
              <p:nvPr/>
            </p:nvSpPr>
            <p:spPr>
              <a:xfrm>
                <a:off x="4037349" y="8102689"/>
                <a:ext cx="93963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dirty="0">
                    <a:latin typeface="+mj-lt"/>
                    <a:cs typeface="Arial" panose="020B0604020202020204" pitchFamily="34" charset="0"/>
                  </a:rPr>
                  <a:t>STAT3</a:t>
                </a:r>
              </a:p>
            </p:txBody>
          </p:sp>
          <p:sp>
            <p:nvSpPr>
              <p:cNvPr id="163" name="ZoneTexte 162">
                <a:extLst>
                  <a:ext uri="{FF2B5EF4-FFF2-40B4-BE49-F238E27FC236}">
                    <a16:creationId xmlns:a16="http://schemas.microsoft.com/office/drawing/2014/main" id="{09F9AB6E-711E-F4B2-B176-63250BB299CD}"/>
                  </a:ext>
                </a:extLst>
              </p:cNvPr>
              <p:cNvSpPr txBox="1"/>
              <p:nvPr/>
            </p:nvSpPr>
            <p:spPr>
              <a:xfrm>
                <a:off x="4037349" y="8375575"/>
                <a:ext cx="93963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dirty="0">
                    <a:latin typeface="+mj-lt"/>
                    <a:cs typeface="Arial" panose="020B0604020202020204" pitchFamily="34" charset="0"/>
                  </a:rPr>
                  <a:t>GAPDH</a:t>
                </a:r>
              </a:p>
            </p:txBody>
          </p:sp>
        </p:grpSp>
        <p:grpSp>
          <p:nvGrpSpPr>
            <p:cNvPr id="154" name="Groupe 153">
              <a:extLst>
                <a:ext uri="{FF2B5EF4-FFF2-40B4-BE49-F238E27FC236}">
                  <a16:creationId xmlns:a16="http://schemas.microsoft.com/office/drawing/2014/main" id="{BC292684-3624-AC6D-ACE8-9E42703780FC}"/>
                </a:ext>
              </a:extLst>
            </p:cNvPr>
            <p:cNvGrpSpPr/>
            <p:nvPr/>
          </p:nvGrpSpPr>
          <p:grpSpPr>
            <a:xfrm>
              <a:off x="1536147" y="2607907"/>
              <a:ext cx="1283777" cy="778908"/>
              <a:chOff x="4305687" y="7796022"/>
              <a:chExt cx="1488576" cy="778908"/>
            </a:xfrm>
          </p:grpSpPr>
          <p:grpSp>
            <p:nvGrpSpPr>
              <p:cNvPr id="164" name="Groupe 163">
                <a:extLst>
                  <a:ext uri="{FF2B5EF4-FFF2-40B4-BE49-F238E27FC236}">
                    <a16:creationId xmlns:a16="http://schemas.microsoft.com/office/drawing/2014/main" id="{1D15914D-3EDD-5EE9-988B-70FEAEAECC88}"/>
                  </a:ext>
                </a:extLst>
              </p:cNvPr>
              <p:cNvGrpSpPr/>
              <p:nvPr/>
            </p:nvGrpSpPr>
            <p:grpSpPr>
              <a:xfrm>
                <a:off x="4408526" y="8131795"/>
                <a:ext cx="729885" cy="443135"/>
                <a:chOff x="4508028" y="8163776"/>
                <a:chExt cx="729885" cy="443135"/>
              </a:xfrm>
            </p:grpSpPr>
            <p:pic>
              <p:nvPicPr>
                <p:cNvPr id="168" name="Picture 9" descr="F:\thèse célia\thèse 12 03 2022\MANIP\Projet NIF\Western blot\220318 CRISPRi STAT3\CRISPRi STAT3  2022.03.18_11.51.50_Ch\CRISPRi STAT3  2022.03.18_11.51.50_Ch+Marker.jpg">
                  <a:extLst>
                    <a:ext uri="{FF2B5EF4-FFF2-40B4-BE49-F238E27FC236}">
                      <a16:creationId xmlns:a16="http://schemas.microsoft.com/office/drawing/2014/main" id="{962A32EC-C329-F8E3-4F32-A80A022928F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2476" t="46843" r="31569" b="50370"/>
                <a:stretch/>
              </p:blipFill>
              <p:spPr bwMode="auto">
                <a:xfrm>
                  <a:off x="4508028" y="8163776"/>
                  <a:ext cx="725579" cy="1398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" name="Picture 10" descr="F:\thèse célia\thèse 12 03 2022\MANIP\Projet NIF\Western blot\220318 CRISPRi STAT3\CRISPRi STAT3 GAPDH 2022.03.18_11.49.49_Ch\CRISPRi STAT3 GAPDH 2022.03.18_11.49.49_Ch+Marker.jpg">
                  <a:extLst>
                    <a:ext uri="{FF2B5EF4-FFF2-40B4-BE49-F238E27FC236}">
                      <a16:creationId xmlns:a16="http://schemas.microsoft.com/office/drawing/2014/main" id="{413EF946-0D8F-F695-8844-3E816A37AB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589" t="37453" r="37321" b="58343"/>
                <a:stretch/>
              </p:blipFill>
              <p:spPr bwMode="auto">
                <a:xfrm>
                  <a:off x="4508575" y="8395918"/>
                  <a:ext cx="729338" cy="2109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65" name="ZoneTexte 164">
                <a:extLst>
                  <a:ext uri="{FF2B5EF4-FFF2-40B4-BE49-F238E27FC236}">
                    <a16:creationId xmlns:a16="http://schemas.microsoft.com/office/drawing/2014/main" id="{D6C65900-F541-67EE-E189-50729E4BBA41}"/>
                  </a:ext>
                </a:extLst>
              </p:cNvPr>
              <p:cNvSpPr txBox="1"/>
              <p:nvPr/>
            </p:nvSpPr>
            <p:spPr>
              <a:xfrm rot="20001678">
                <a:off x="4305687" y="7796917"/>
                <a:ext cx="93963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dirty="0" err="1">
                    <a:latin typeface="+mj-lt"/>
                    <a:cs typeface="Arial" panose="020B0604020202020204" pitchFamily="34" charset="0"/>
                  </a:rPr>
                  <a:t>sgCTRL</a:t>
                </a:r>
                <a:endParaRPr lang="fr-FR" sz="800" dirty="0"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66" name="ZoneTexte 165">
                <a:extLst>
                  <a:ext uri="{FF2B5EF4-FFF2-40B4-BE49-F238E27FC236}">
                    <a16:creationId xmlns:a16="http://schemas.microsoft.com/office/drawing/2014/main" id="{EB25EE6B-75A5-2745-08D2-E757251A2659}"/>
                  </a:ext>
                </a:extLst>
              </p:cNvPr>
              <p:cNvSpPr txBox="1"/>
              <p:nvPr/>
            </p:nvSpPr>
            <p:spPr>
              <a:xfrm rot="20001678">
                <a:off x="4559432" y="7806166"/>
                <a:ext cx="93963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dirty="0">
                    <a:latin typeface="+mj-lt"/>
                    <a:cs typeface="Arial" panose="020B0604020202020204" pitchFamily="34" charset="0"/>
                  </a:rPr>
                  <a:t>sgSTAT3#1</a:t>
                </a:r>
              </a:p>
            </p:txBody>
          </p:sp>
          <p:sp>
            <p:nvSpPr>
              <p:cNvPr id="167" name="ZoneTexte 166">
                <a:extLst>
                  <a:ext uri="{FF2B5EF4-FFF2-40B4-BE49-F238E27FC236}">
                    <a16:creationId xmlns:a16="http://schemas.microsoft.com/office/drawing/2014/main" id="{992A6845-1740-BFFC-0DBF-8ECFD4A727BD}"/>
                  </a:ext>
                </a:extLst>
              </p:cNvPr>
              <p:cNvSpPr txBox="1"/>
              <p:nvPr/>
            </p:nvSpPr>
            <p:spPr>
              <a:xfrm rot="20001678">
                <a:off x="4854627" y="7796022"/>
                <a:ext cx="93963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dirty="0">
                    <a:latin typeface="+mj-lt"/>
                    <a:cs typeface="Arial" panose="020B0604020202020204" pitchFamily="34" charset="0"/>
                  </a:rPr>
                  <a:t>sgSTAT3#2</a:t>
                </a:r>
              </a:p>
            </p:txBody>
          </p:sp>
        </p:grpSp>
        <p:sp>
          <p:nvSpPr>
            <p:cNvPr id="155" name="ZoneTexte 154">
              <a:extLst>
                <a:ext uri="{FF2B5EF4-FFF2-40B4-BE49-F238E27FC236}">
                  <a16:creationId xmlns:a16="http://schemas.microsoft.com/office/drawing/2014/main" id="{EF635DE1-0345-83F9-94B2-905B1ABF9F67}"/>
                </a:ext>
              </a:extLst>
            </p:cNvPr>
            <p:cNvSpPr txBox="1"/>
            <p:nvPr/>
          </p:nvSpPr>
          <p:spPr>
            <a:xfrm>
              <a:off x="1379619" y="2809569"/>
              <a:ext cx="307777" cy="710595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800" b="1" dirty="0">
                  <a:latin typeface="+mj-lt"/>
                  <a:cs typeface="Arial" panose="020B0604020202020204" pitchFamily="34" charset="0"/>
                </a:rPr>
                <a:t>SUM159-KRAB</a:t>
              </a:r>
            </a:p>
          </p:txBody>
        </p:sp>
        <p:pic>
          <p:nvPicPr>
            <p:cNvPr id="156" name="Image 155">
              <a:extLst>
                <a:ext uri="{FF2B5EF4-FFF2-40B4-BE49-F238E27FC236}">
                  <a16:creationId xmlns:a16="http://schemas.microsoft.com/office/drawing/2014/main" id="{5B71AF51-AE4D-34FF-E484-B7238270CF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27" t="31112" r="49279" b="65670"/>
            <a:stretch/>
          </p:blipFill>
          <p:spPr>
            <a:xfrm rot="10800000">
              <a:off x="1624837" y="3477809"/>
              <a:ext cx="625753" cy="21614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7" name="Image 156">
              <a:extLst>
                <a:ext uri="{FF2B5EF4-FFF2-40B4-BE49-F238E27FC236}">
                  <a16:creationId xmlns:a16="http://schemas.microsoft.com/office/drawing/2014/main" id="{77C0F42B-41E0-D7D5-DE25-4A31B8E26D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16" t="39554" r="57551" b="57384"/>
            <a:stretch/>
          </p:blipFill>
          <p:spPr>
            <a:xfrm>
              <a:off x="1624301" y="3777560"/>
              <a:ext cx="626289" cy="215444"/>
            </a:xfrm>
            <a:prstGeom prst="rect">
              <a:avLst/>
            </a:prstGeom>
            <a:ln>
              <a:noFill/>
            </a:ln>
          </p:spPr>
        </p:pic>
        <p:sp>
          <p:nvSpPr>
            <p:cNvPr id="159" name="ZoneTexte 158">
              <a:extLst>
                <a:ext uri="{FF2B5EF4-FFF2-40B4-BE49-F238E27FC236}">
                  <a16:creationId xmlns:a16="http://schemas.microsoft.com/office/drawing/2014/main" id="{CEADDA6F-CDDB-D867-922A-5CA4734AB6DE}"/>
                </a:ext>
              </a:extLst>
            </p:cNvPr>
            <p:cNvSpPr txBox="1"/>
            <p:nvPr/>
          </p:nvSpPr>
          <p:spPr>
            <a:xfrm>
              <a:off x="1379619" y="3481088"/>
              <a:ext cx="307777" cy="50620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800" b="1" dirty="0">
                  <a:latin typeface="+mj-lt"/>
                  <a:cs typeface="Arial" panose="020B0604020202020204" pitchFamily="34" charset="0"/>
                </a:rPr>
                <a:t>S68-KRAB</a:t>
              </a:r>
            </a:p>
          </p:txBody>
        </p:sp>
        <p:sp>
          <p:nvSpPr>
            <p:cNvPr id="160" name="ZoneTexte 159">
              <a:extLst>
                <a:ext uri="{FF2B5EF4-FFF2-40B4-BE49-F238E27FC236}">
                  <a16:creationId xmlns:a16="http://schemas.microsoft.com/office/drawing/2014/main" id="{8F256C2D-6022-A49D-5DD8-23711D2B82AD}"/>
                </a:ext>
              </a:extLst>
            </p:cNvPr>
            <p:cNvSpPr txBox="1"/>
            <p:nvPr/>
          </p:nvSpPr>
          <p:spPr>
            <a:xfrm>
              <a:off x="2181638" y="3508226"/>
              <a:ext cx="81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+mj-lt"/>
                  <a:cs typeface="Arial" panose="020B0604020202020204" pitchFamily="34" charset="0"/>
                </a:rPr>
                <a:t>STAT3</a:t>
              </a:r>
            </a:p>
          </p:txBody>
        </p:sp>
        <p:sp>
          <p:nvSpPr>
            <p:cNvPr id="161" name="ZoneTexte 160">
              <a:extLst>
                <a:ext uri="{FF2B5EF4-FFF2-40B4-BE49-F238E27FC236}">
                  <a16:creationId xmlns:a16="http://schemas.microsoft.com/office/drawing/2014/main" id="{4ED19110-9AC3-3866-9006-E65F24BC461A}"/>
                </a:ext>
              </a:extLst>
            </p:cNvPr>
            <p:cNvSpPr txBox="1"/>
            <p:nvPr/>
          </p:nvSpPr>
          <p:spPr>
            <a:xfrm>
              <a:off x="2181638" y="3762062"/>
              <a:ext cx="81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+mj-lt"/>
                  <a:cs typeface="Arial" panose="020B0604020202020204" pitchFamily="34" charset="0"/>
                </a:rPr>
                <a:t>GAPDH</a:t>
              </a:r>
            </a:p>
          </p:txBody>
        </p:sp>
        <p:sp>
          <p:nvSpPr>
            <p:cNvPr id="225" name="ZoneTexte 224">
              <a:extLst>
                <a:ext uri="{FF2B5EF4-FFF2-40B4-BE49-F238E27FC236}">
                  <a16:creationId xmlns:a16="http://schemas.microsoft.com/office/drawing/2014/main" id="{35BCA70F-ECFF-7565-191C-1C44EDA575D4}"/>
                </a:ext>
              </a:extLst>
            </p:cNvPr>
            <p:cNvSpPr txBox="1"/>
            <p:nvPr/>
          </p:nvSpPr>
          <p:spPr>
            <a:xfrm>
              <a:off x="1641444" y="3017569"/>
              <a:ext cx="15911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1</a:t>
              </a:r>
            </a:p>
          </p:txBody>
        </p:sp>
        <p:sp>
          <p:nvSpPr>
            <p:cNvPr id="226" name="ZoneTexte 225">
              <a:extLst>
                <a:ext uri="{FF2B5EF4-FFF2-40B4-BE49-F238E27FC236}">
                  <a16:creationId xmlns:a16="http://schemas.microsoft.com/office/drawing/2014/main" id="{291AA493-6954-B995-3D32-859317CB56DE}"/>
                </a:ext>
              </a:extLst>
            </p:cNvPr>
            <p:cNvSpPr txBox="1"/>
            <p:nvPr/>
          </p:nvSpPr>
          <p:spPr>
            <a:xfrm>
              <a:off x="1749350" y="3018894"/>
              <a:ext cx="36111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0.02</a:t>
              </a:r>
            </a:p>
          </p:txBody>
        </p:sp>
        <p:sp>
          <p:nvSpPr>
            <p:cNvPr id="227" name="ZoneTexte 226">
              <a:extLst>
                <a:ext uri="{FF2B5EF4-FFF2-40B4-BE49-F238E27FC236}">
                  <a16:creationId xmlns:a16="http://schemas.microsoft.com/office/drawing/2014/main" id="{EB1640F6-5A58-C0DB-2B29-1A5591CC906B}"/>
                </a:ext>
              </a:extLst>
            </p:cNvPr>
            <p:cNvSpPr txBox="1"/>
            <p:nvPr/>
          </p:nvSpPr>
          <p:spPr>
            <a:xfrm>
              <a:off x="1965044" y="3018685"/>
              <a:ext cx="36111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0.45</a:t>
              </a:r>
            </a:p>
          </p:txBody>
        </p:sp>
        <p:sp>
          <p:nvSpPr>
            <p:cNvPr id="228" name="ZoneTexte 227">
              <a:extLst>
                <a:ext uri="{FF2B5EF4-FFF2-40B4-BE49-F238E27FC236}">
                  <a16:creationId xmlns:a16="http://schemas.microsoft.com/office/drawing/2014/main" id="{ADCA9BBA-E397-7A0F-59BE-19250C5B49B8}"/>
                </a:ext>
              </a:extLst>
            </p:cNvPr>
            <p:cNvSpPr txBox="1"/>
            <p:nvPr/>
          </p:nvSpPr>
          <p:spPr>
            <a:xfrm>
              <a:off x="1618150" y="3629659"/>
              <a:ext cx="15911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1</a:t>
              </a:r>
            </a:p>
          </p:txBody>
        </p:sp>
        <p:sp>
          <p:nvSpPr>
            <p:cNvPr id="229" name="ZoneTexte 228">
              <a:extLst>
                <a:ext uri="{FF2B5EF4-FFF2-40B4-BE49-F238E27FC236}">
                  <a16:creationId xmlns:a16="http://schemas.microsoft.com/office/drawing/2014/main" id="{09C31590-A7F0-2462-DB0D-46FCE0756023}"/>
                </a:ext>
              </a:extLst>
            </p:cNvPr>
            <p:cNvSpPr txBox="1"/>
            <p:nvPr/>
          </p:nvSpPr>
          <p:spPr>
            <a:xfrm>
              <a:off x="1726056" y="3625904"/>
              <a:ext cx="36111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0.04</a:t>
              </a:r>
            </a:p>
          </p:txBody>
        </p:sp>
        <p:sp>
          <p:nvSpPr>
            <p:cNvPr id="230" name="ZoneTexte 229">
              <a:extLst>
                <a:ext uri="{FF2B5EF4-FFF2-40B4-BE49-F238E27FC236}">
                  <a16:creationId xmlns:a16="http://schemas.microsoft.com/office/drawing/2014/main" id="{0A4FC7A8-1748-879C-AE1B-009D0D36B8BB}"/>
                </a:ext>
              </a:extLst>
            </p:cNvPr>
            <p:cNvSpPr txBox="1"/>
            <p:nvPr/>
          </p:nvSpPr>
          <p:spPr>
            <a:xfrm>
              <a:off x="1941750" y="3625695"/>
              <a:ext cx="36111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0.5</a:t>
              </a:r>
            </a:p>
          </p:txBody>
        </p:sp>
        <p:pic>
          <p:nvPicPr>
            <p:cNvPr id="396" name="Image 395">
              <a:extLst>
                <a:ext uri="{FF2B5EF4-FFF2-40B4-BE49-F238E27FC236}">
                  <a16:creationId xmlns:a16="http://schemas.microsoft.com/office/drawing/2014/main" id="{88D59E12-175B-2D59-4193-3504292E24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2"/>
            <a:srcRect l="40578" t="-9443"/>
            <a:stretch/>
          </p:blipFill>
          <p:spPr>
            <a:xfrm>
              <a:off x="1626658" y="4287800"/>
              <a:ext cx="622179" cy="139891"/>
            </a:xfrm>
            <a:prstGeom prst="rect">
              <a:avLst/>
            </a:prstGeom>
          </p:spPr>
        </p:pic>
        <p:pic>
          <p:nvPicPr>
            <p:cNvPr id="397" name="Image 396">
              <a:extLst>
                <a:ext uri="{FF2B5EF4-FFF2-40B4-BE49-F238E27FC236}">
                  <a16:creationId xmlns:a16="http://schemas.microsoft.com/office/drawing/2014/main" id="{E19D05B0-6A04-9C2B-1E70-0E20BFE41C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3"/>
            <a:srcRect l="41960" t="-2962" b="-1"/>
            <a:stretch/>
          </p:blipFill>
          <p:spPr>
            <a:xfrm>
              <a:off x="1624837" y="4041033"/>
              <a:ext cx="625753" cy="180014"/>
            </a:xfrm>
            <a:prstGeom prst="rect">
              <a:avLst/>
            </a:prstGeom>
          </p:spPr>
        </p:pic>
        <p:sp>
          <p:nvSpPr>
            <p:cNvPr id="399" name="ZoneTexte 398">
              <a:extLst>
                <a:ext uri="{FF2B5EF4-FFF2-40B4-BE49-F238E27FC236}">
                  <a16:creationId xmlns:a16="http://schemas.microsoft.com/office/drawing/2014/main" id="{1D6B45C7-3AF3-D489-9F74-3761F6901FD7}"/>
                </a:ext>
              </a:extLst>
            </p:cNvPr>
            <p:cNvSpPr txBox="1"/>
            <p:nvPr/>
          </p:nvSpPr>
          <p:spPr>
            <a:xfrm>
              <a:off x="2176942" y="4024510"/>
              <a:ext cx="81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+mj-lt"/>
                  <a:cs typeface="Arial" panose="020B0604020202020204" pitchFamily="34" charset="0"/>
                </a:rPr>
                <a:t>STAT3</a:t>
              </a:r>
            </a:p>
          </p:txBody>
        </p:sp>
        <p:sp>
          <p:nvSpPr>
            <p:cNvPr id="400" name="ZoneTexte 399">
              <a:extLst>
                <a:ext uri="{FF2B5EF4-FFF2-40B4-BE49-F238E27FC236}">
                  <a16:creationId xmlns:a16="http://schemas.microsoft.com/office/drawing/2014/main" id="{547ACB7B-76DC-58AE-E056-AB2A81C7EA27}"/>
                </a:ext>
              </a:extLst>
            </p:cNvPr>
            <p:cNvSpPr txBox="1"/>
            <p:nvPr/>
          </p:nvSpPr>
          <p:spPr>
            <a:xfrm>
              <a:off x="2176804" y="4254273"/>
              <a:ext cx="81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 err="1">
                  <a:latin typeface="+mj-lt"/>
                  <a:cs typeface="Arial" panose="020B0604020202020204" pitchFamily="34" charset="0"/>
                </a:rPr>
                <a:t>Actin</a:t>
              </a:r>
              <a:endParaRPr lang="fr-FR" sz="800" dirty="0"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412" name="ZoneTexte 411">
              <a:extLst>
                <a:ext uri="{FF2B5EF4-FFF2-40B4-BE49-F238E27FC236}">
                  <a16:creationId xmlns:a16="http://schemas.microsoft.com/office/drawing/2014/main" id="{59F98634-32E1-FA87-D9B9-52548BBA584D}"/>
                </a:ext>
              </a:extLst>
            </p:cNvPr>
            <p:cNvSpPr txBox="1"/>
            <p:nvPr/>
          </p:nvSpPr>
          <p:spPr>
            <a:xfrm>
              <a:off x="1979921" y="4162591"/>
              <a:ext cx="37113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0.01</a:t>
              </a:r>
            </a:p>
          </p:txBody>
        </p:sp>
        <p:sp>
          <p:nvSpPr>
            <p:cNvPr id="414" name="ZoneTexte 413">
              <a:extLst>
                <a:ext uri="{FF2B5EF4-FFF2-40B4-BE49-F238E27FC236}">
                  <a16:creationId xmlns:a16="http://schemas.microsoft.com/office/drawing/2014/main" id="{D4E103E6-F702-87A1-AFBC-AE805CE21B8A}"/>
                </a:ext>
              </a:extLst>
            </p:cNvPr>
            <p:cNvSpPr txBox="1"/>
            <p:nvPr/>
          </p:nvSpPr>
          <p:spPr>
            <a:xfrm>
              <a:off x="1760817" y="4162591"/>
              <a:ext cx="36111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0.008</a:t>
              </a:r>
            </a:p>
          </p:txBody>
        </p:sp>
        <p:sp>
          <p:nvSpPr>
            <p:cNvPr id="417" name="ZoneTexte 416">
              <a:extLst>
                <a:ext uri="{FF2B5EF4-FFF2-40B4-BE49-F238E27FC236}">
                  <a16:creationId xmlns:a16="http://schemas.microsoft.com/office/drawing/2014/main" id="{3A667E87-E0AF-BB24-DB62-3E2C98E831A2}"/>
                </a:ext>
              </a:extLst>
            </p:cNvPr>
            <p:cNvSpPr txBox="1"/>
            <p:nvPr/>
          </p:nvSpPr>
          <p:spPr>
            <a:xfrm>
              <a:off x="1540079" y="4162591"/>
              <a:ext cx="36111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1</a:t>
              </a:r>
            </a:p>
          </p:txBody>
        </p:sp>
        <p:sp>
          <p:nvSpPr>
            <p:cNvPr id="419" name="ZoneTexte 418">
              <a:extLst>
                <a:ext uri="{FF2B5EF4-FFF2-40B4-BE49-F238E27FC236}">
                  <a16:creationId xmlns:a16="http://schemas.microsoft.com/office/drawing/2014/main" id="{8CB71089-0C1D-3BB5-CEC8-48D540A1CAA4}"/>
                </a:ext>
              </a:extLst>
            </p:cNvPr>
            <p:cNvSpPr txBox="1"/>
            <p:nvPr/>
          </p:nvSpPr>
          <p:spPr>
            <a:xfrm>
              <a:off x="1379568" y="3910874"/>
              <a:ext cx="307777" cy="648988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800" b="1" dirty="0">
                  <a:latin typeface="+mj-lt"/>
                  <a:cs typeface="Arial" panose="020B0604020202020204" pitchFamily="34" charset="0"/>
                </a:rPr>
                <a:t>SW620-KRAB</a:t>
              </a:r>
            </a:p>
          </p:txBody>
        </p:sp>
      </p:grpSp>
      <p:sp>
        <p:nvSpPr>
          <p:cNvPr id="429" name="ZoneTexte 428">
            <a:extLst>
              <a:ext uri="{FF2B5EF4-FFF2-40B4-BE49-F238E27FC236}">
                <a16:creationId xmlns:a16="http://schemas.microsoft.com/office/drawing/2014/main" id="{9B51AB13-5CBE-DD2B-1540-283EEB6F4474}"/>
              </a:ext>
            </a:extLst>
          </p:cNvPr>
          <p:cNvSpPr txBox="1"/>
          <p:nvPr/>
        </p:nvSpPr>
        <p:spPr>
          <a:xfrm>
            <a:off x="2813681" y="8480319"/>
            <a:ext cx="236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O</a:t>
            </a:r>
          </a:p>
        </p:txBody>
      </p:sp>
      <p:sp>
        <p:nvSpPr>
          <p:cNvPr id="365" name="ZoneTexte 364">
            <a:extLst>
              <a:ext uri="{FF2B5EF4-FFF2-40B4-BE49-F238E27FC236}">
                <a16:creationId xmlns:a16="http://schemas.microsoft.com/office/drawing/2014/main" id="{F5A3A320-9A79-FB80-737B-E1D0FC1CA0D4}"/>
              </a:ext>
            </a:extLst>
          </p:cNvPr>
          <p:cNvSpPr txBox="1"/>
          <p:nvPr/>
        </p:nvSpPr>
        <p:spPr>
          <a:xfrm>
            <a:off x="1761797" y="10358228"/>
            <a:ext cx="686168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rgbClr val="0F630E"/>
                </a:solidFill>
                <a:latin typeface="+mj-lt"/>
              </a:rPr>
              <a:t>M7</a:t>
            </a:r>
          </a:p>
        </p:txBody>
      </p:sp>
      <p:sp>
        <p:nvSpPr>
          <p:cNvPr id="364" name="ZoneTexte 363">
            <a:extLst>
              <a:ext uri="{FF2B5EF4-FFF2-40B4-BE49-F238E27FC236}">
                <a16:creationId xmlns:a16="http://schemas.microsoft.com/office/drawing/2014/main" id="{82DC92F9-89AB-D3BD-08F1-1A46F63D6ED6}"/>
              </a:ext>
            </a:extLst>
          </p:cNvPr>
          <p:cNvSpPr txBox="1"/>
          <p:nvPr/>
        </p:nvSpPr>
        <p:spPr>
          <a:xfrm>
            <a:off x="1764678" y="9373596"/>
            <a:ext cx="686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rgbClr val="38A13D"/>
                </a:solidFill>
                <a:latin typeface="+mj-lt"/>
              </a:rPr>
              <a:t>M2</a:t>
            </a:r>
          </a:p>
        </p:txBody>
      </p:sp>
      <p:sp>
        <p:nvSpPr>
          <p:cNvPr id="420" name="ZoneTexte 419">
            <a:extLst>
              <a:ext uri="{FF2B5EF4-FFF2-40B4-BE49-F238E27FC236}">
                <a16:creationId xmlns:a16="http://schemas.microsoft.com/office/drawing/2014/main" id="{B3204AC1-C295-8E49-A994-10DAD84FCD6F}"/>
              </a:ext>
            </a:extLst>
          </p:cNvPr>
          <p:cNvSpPr txBox="1"/>
          <p:nvPr/>
        </p:nvSpPr>
        <p:spPr>
          <a:xfrm>
            <a:off x="1597756" y="1142207"/>
            <a:ext cx="90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err="1">
                <a:latin typeface="+mj-lt"/>
              </a:rPr>
              <a:t>Breast</a:t>
            </a:r>
            <a:endParaRPr lang="fr-FR" sz="1000" b="1" dirty="0">
              <a:latin typeface="+mj-lt"/>
            </a:endParaRPr>
          </a:p>
        </p:txBody>
      </p:sp>
      <p:sp>
        <p:nvSpPr>
          <p:cNvPr id="422" name="ZoneTexte 421">
            <a:extLst>
              <a:ext uri="{FF2B5EF4-FFF2-40B4-BE49-F238E27FC236}">
                <a16:creationId xmlns:a16="http://schemas.microsoft.com/office/drawing/2014/main" id="{08CAACF7-B696-0C4B-B910-3436A594FDB7}"/>
              </a:ext>
            </a:extLst>
          </p:cNvPr>
          <p:cNvSpPr txBox="1"/>
          <p:nvPr/>
        </p:nvSpPr>
        <p:spPr>
          <a:xfrm>
            <a:off x="2498387" y="1144100"/>
            <a:ext cx="5374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+mj-lt"/>
              </a:rPr>
              <a:t>Colon</a:t>
            </a:r>
          </a:p>
        </p:txBody>
      </p:sp>
      <p:cxnSp>
        <p:nvCxnSpPr>
          <p:cNvPr id="423" name="Connecteur droit 422">
            <a:extLst>
              <a:ext uri="{FF2B5EF4-FFF2-40B4-BE49-F238E27FC236}">
                <a16:creationId xmlns:a16="http://schemas.microsoft.com/office/drawing/2014/main" id="{270BD666-F3D7-7444-A4D4-E60FA2491EB1}"/>
              </a:ext>
            </a:extLst>
          </p:cNvPr>
          <p:cNvCxnSpPr>
            <a:cxnSpLocks/>
          </p:cNvCxnSpPr>
          <p:nvPr/>
        </p:nvCxnSpPr>
        <p:spPr>
          <a:xfrm flipV="1">
            <a:off x="4018948" y="3895074"/>
            <a:ext cx="0" cy="1692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Connecteur droit 423">
            <a:extLst>
              <a:ext uri="{FF2B5EF4-FFF2-40B4-BE49-F238E27FC236}">
                <a16:creationId xmlns:a16="http://schemas.microsoft.com/office/drawing/2014/main" id="{83DF5491-D5A7-EC4B-B2A7-0C442FB5AC50}"/>
              </a:ext>
            </a:extLst>
          </p:cNvPr>
          <p:cNvCxnSpPr>
            <a:cxnSpLocks/>
          </p:cNvCxnSpPr>
          <p:nvPr/>
        </p:nvCxnSpPr>
        <p:spPr>
          <a:xfrm flipV="1">
            <a:off x="6020867" y="3914435"/>
            <a:ext cx="0" cy="1692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0" name="Connecteur droit 429">
            <a:extLst>
              <a:ext uri="{FF2B5EF4-FFF2-40B4-BE49-F238E27FC236}">
                <a16:creationId xmlns:a16="http://schemas.microsoft.com/office/drawing/2014/main" id="{FE92AA5E-EC15-C047-9DF3-081699A98D50}"/>
              </a:ext>
            </a:extLst>
          </p:cNvPr>
          <p:cNvCxnSpPr>
            <a:cxnSpLocks/>
          </p:cNvCxnSpPr>
          <p:nvPr/>
        </p:nvCxnSpPr>
        <p:spPr>
          <a:xfrm flipV="1">
            <a:off x="1013438" y="6468967"/>
            <a:ext cx="0" cy="1692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1" name="Connecteur droit 430">
            <a:extLst>
              <a:ext uri="{FF2B5EF4-FFF2-40B4-BE49-F238E27FC236}">
                <a16:creationId xmlns:a16="http://schemas.microsoft.com/office/drawing/2014/main" id="{CA4A9D01-BFC1-D541-B648-21E46E1F3019}"/>
              </a:ext>
            </a:extLst>
          </p:cNvPr>
          <p:cNvCxnSpPr>
            <a:cxnSpLocks/>
          </p:cNvCxnSpPr>
          <p:nvPr/>
        </p:nvCxnSpPr>
        <p:spPr>
          <a:xfrm flipV="1">
            <a:off x="2760882" y="6468967"/>
            <a:ext cx="0" cy="1692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2" name="Connecteur droit 431">
            <a:extLst>
              <a:ext uri="{FF2B5EF4-FFF2-40B4-BE49-F238E27FC236}">
                <a16:creationId xmlns:a16="http://schemas.microsoft.com/office/drawing/2014/main" id="{273DC891-98F0-BF44-8C59-69B8316A4D42}"/>
              </a:ext>
            </a:extLst>
          </p:cNvPr>
          <p:cNvCxnSpPr>
            <a:cxnSpLocks/>
          </p:cNvCxnSpPr>
          <p:nvPr/>
        </p:nvCxnSpPr>
        <p:spPr>
          <a:xfrm flipV="1">
            <a:off x="1024245" y="8963778"/>
            <a:ext cx="0" cy="1692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4" name="Connecteur droit 433">
            <a:extLst>
              <a:ext uri="{FF2B5EF4-FFF2-40B4-BE49-F238E27FC236}">
                <a16:creationId xmlns:a16="http://schemas.microsoft.com/office/drawing/2014/main" id="{80E0914B-C217-934A-A131-BF0E59E2B273}"/>
              </a:ext>
            </a:extLst>
          </p:cNvPr>
          <p:cNvCxnSpPr>
            <a:cxnSpLocks/>
          </p:cNvCxnSpPr>
          <p:nvPr/>
        </p:nvCxnSpPr>
        <p:spPr>
          <a:xfrm flipV="1">
            <a:off x="4005787" y="8954763"/>
            <a:ext cx="0" cy="1692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Connecteur droit 434">
            <a:extLst>
              <a:ext uri="{FF2B5EF4-FFF2-40B4-BE49-F238E27FC236}">
                <a16:creationId xmlns:a16="http://schemas.microsoft.com/office/drawing/2014/main" id="{7DBE418A-9974-BE4D-858A-CFFF08ABBC35}"/>
              </a:ext>
            </a:extLst>
          </p:cNvPr>
          <p:cNvCxnSpPr>
            <a:cxnSpLocks/>
          </p:cNvCxnSpPr>
          <p:nvPr/>
        </p:nvCxnSpPr>
        <p:spPr>
          <a:xfrm flipV="1">
            <a:off x="6020867" y="8954763"/>
            <a:ext cx="0" cy="1692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3D515482-C56E-AEC2-C4B1-98A82D881233}"/>
              </a:ext>
            </a:extLst>
          </p:cNvPr>
          <p:cNvSpPr txBox="1"/>
          <p:nvPr/>
        </p:nvSpPr>
        <p:spPr>
          <a:xfrm>
            <a:off x="5474876" y="1408129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1.0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6C8DEED-61DC-B31D-BBC8-1371F912D3D3}"/>
              </a:ext>
            </a:extLst>
          </p:cNvPr>
          <p:cNvSpPr txBox="1"/>
          <p:nvPr/>
        </p:nvSpPr>
        <p:spPr>
          <a:xfrm>
            <a:off x="5713228" y="1408129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0.5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0A0C1BF-FDDC-AE0A-7056-B1535DA6C0CC}"/>
              </a:ext>
            </a:extLst>
          </p:cNvPr>
          <p:cNvSpPr txBox="1"/>
          <p:nvPr/>
        </p:nvSpPr>
        <p:spPr>
          <a:xfrm>
            <a:off x="5939932" y="1408129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0.25</a:t>
            </a:r>
          </a:p>
        </p:txBody>
      </p:sp>
      <p:sp>
        <p:nvSpPr>
          <p:cNvPr id="186" name="ZoneTexte 185">
            <a:extLst>
              <a:ext uri="{FF2B5EF4-FFF2-40B4-BE49-F238E27FC236}">
                <a16:creationId xmlns:a16="http://schemas.microsoft.com/office/drawing/2014/main" id="{3B661E69-A929-341D-10EB-DFEB5B40D86F}"/>
              </a:ext>
            </a:extLst>
          </p:cNvPr>
          <p:cNvSpPr txBox="1"/>
          <p:nvPr/>
        </p:nvSpPr>
        <p:spPr>
          <a:xfrm>
            <a:off x="6167647" y="1408129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0.125</a:t>
            </a:r>
          </a:p>
        </p:txBody>
      </p:sp>
      <p:sp>
        <p:nvSpPr>
          <p:cNvPr id="187" name="ZoneTexte 186">
            <a:extLst>
              <a:ext uri="{FF2B5EF4-FFF2-40B4-BE49-F238E27FC236}">
                <a16:creationId xmlns:a16="http://schemas.microsoft.com/office/drawing/2014/main" id="{16B4BFCC-1CB1-76BC-FACB-D4CEAFE12568}"/>
              </a:ext>
            </a:extLst>
          </p:cNvPr>
          <p:cNvSpPr txBox="1"/>
          <p:nvPr/>
        </p:nvSpPr>
        <p:spPr>
          <a:xfrm>
            <a:off x="5196489" y="1639777"/>
            <a:ext cx="3182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1.27</a:t>
            </a:r>
          </a:p>
        </p:txBody>
      </p:sp>
      <p:sp>
        <p:nvSpPr>
          <p:cNvPr id="212" name="ZoneTexte 211">
            <a:extLst>
              <a:ext uri="{FF2B5EF4-FFF2-40B4-BE49-F238E27FC236}">
                <a16:creationId xmlns:a16="http://schemas.microsoft.com/office/drawing/2014/main" id="{53FE0CB5-D2D3-5C36-2D37-13C2A1636921}"/>
              </a:ext>
            </a:extLst>
          </p:cNvPr>
          <p:cNvSpPr txBox="1"/>
          <p:nvPr/>
        </p:nvSpPr>
        <p:spPr>
          <a:xfrm>
            <a:off x="5450492" y="1639777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1.07</a:t>
            </a:r>
          </a:p>
        </p:txBody>
      </p:sp>
      <p:sp>
        <p:nvSpPr>
          <p:cNvPr id="213" name="ZoneTexte 212">
            <a:extLst>
              <a:ext uri="{FF2B5EF4-FFF2-40B4-BE49-F238E27FC236}">
                <a16:creationId xmlns:a16="http://schemas.microsoft.com/office/drawing/2014/main" id="{3E997E5A-EF8F-BBC3-C276-B756E4B1FCA3}"/>
              </a:ext>
            </a:extLst>
          </p:cNvPr>
          <p:cNvSpPr txBox="1"/>
          <p:nvPr/>
        </p:nvSpPr>
        <p:spPr>
          <a:xfrm>
            <a:off x="5682748" y="1639777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0.72</a:t>
            </a:r>
          </a:p>
        </p:txBody>
      </p:sp>
      <p:sp>
        <p:nvSpPr>
          <p:cNvPr id="247" name="ZoneTexte 246">
            <a:extLst>
              <a:ext uri="{FF2B5EF4-FFF2-40B4-BE49-F238E27FC236}">
                <a16:creationId xmlns:a16="http://schemas.microsoft.com/office/drawing/2014/main" id="{0B2FADBB-BBC3-CD00-FE22-BC3CAA2664E7}"/>
              </a:ext>
            </a:extLst>
          </p:cNvPr>
          <p:cNvSpPr txBox="1"/>
          <p:nvPr/>
        </p:nvSpPr>
        <p:spPr>
          <a:xfrm>
            <a:off x="5939932" y="1639777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0.13</a:t>
            </a:r>
          </a:p>
        </p:txBody>
      </p:sp>
      <p:sp>
        <p:nvSpPr>
          <p:cNvPr id="248" name="ZoneTexte 247">
            <a:extLst>
              <a:ext uri="{FF2B5EF4-FFF2-40B4-BE49-F238E27FC236}">
                <a16:creationId xmlns:a16="http://schemas.microsoft.com/office/drawing/2014/main" id="{1B200F5F-E8E4-6E79-8787-1A4377D262EF}"/>
              </a:ext>
            </a:extLst>
          </p:cNvPr>
          <p:cNvSpPr txBox="1"/>
          <p:nvPr/>
        </p:nvSpPr>
        <p:spPr>
          <a:xfrm>
            <a:off x="6167647" y="1639777"/>
            <a:ext cx="396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latin typeface="+mj-lt"/>
              </a:rPr>
              <a:t>0.29</a:t>
            </a:r>
          </a:p>
        </p:txBody>
      </p:sp>
      <p:sp>
        <p:nvSpPr>
          <p:cNvPr id="259" name="ZoneTexte 258">
            <a:extLst>
              <a:ext uri="{FF2B5EF4-FFF2-40B4-BE49-F238E27FC236}">
                <a16:creationId xmlns:a16="http://schemas.microsoft.com/office/drawing/2014/main" id="{5240A997-5C65-DF10-B5C3-11FD9394BCE6}"/>
              </a:ext>
            </a:extLst>
          </p:cNvPr>
          <p:cNvSpPr txBox="1"/>
          <p:nvPr/>
        </p:nvSpPr>
        <p:spPr>
          <a:xfrm>
            <a:off x="6377666" y="1639406"/>
            <a:ext cx="76401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>
                <a:latin typeface="+mj-lt"/>
              </a:rPr>
              <a:t>pSTAT3/STAT3</a:t>
            </a:r>
          </a:p>
        </p:txBody>
      </p:sp>
      <p:sp>
        <p:nvSpPr>
          <p:cNvPr id="260" name="ZoneTexte 259">
            <a:extLst>
              <a:ext uri="{FF2B5EF4-FFF2-40B4-BE49-F238E27FC236}">
                <a16:creationId xmlns:a16="http://schemas.microsoft.com/office/drawing/2014/main" id="{BC520872-DC67-D15B-B98B-BB8D2C590102}"/>
              </a:ext>
            </a:extLst>
          </p:cNvPr>
          <p:cNvSpPr txBox="1"/>
          <p:nvPr/>
        </p:nvSpPr>
        <p:spPr>
          <a:xfrm>
            <a:off x="6377666" y="1709366"/>
            <a:ext cx="73385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>
                <a:latin typeface="+mj-lt"/>
              </a:rPr>
              <a:t>Total</a:t>
            </a:r>
          </a:p>
        </p:txBody>
      </p:sp>
    </p:spTree>
    <p:extLst>
      <p:ext uri="{BB962C8B-B14F-4D97-AF65-F5344CB8AC3E}">
        <p14:creationId xmlns:p14="http://schemas.microsoft.com/office/powerpoint/2010/main" val="1656090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530981" y="1127647"/>
            <a:ext cx="2854058" cy="2237843"/>
            <a:chOff x="4124496" y="67261"/>
            <a:chExt cx="2591597" cy="1851944"/>
          </a:xfrm>
        </p:grpSpPr>
        <p:sp>
          <p:nvSpPr>
            <p:cNvPr id="77" name="ZoneTexte 76"/>
            <p:cNvSpPr txBox="1"/>
            <p:nvPr/>
          </p:nvSpPr>
          <p:spPr>
            <a:xfrm>
              <a:off x="4172677" y="197101"/>
              <a:ext cx="307420" cy="1559001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1000" dirty="0">
                  <a:latin typeface="+mj-lt"/>
                </a:rPr>
                <a:t>Proportion of </a:t>
              </a:r>
              <a:r>
                <a:rPr lang="fr-FR" sz="1000" dirty="0" err="1">
                  <a:latin typeface="+mj-lt"/>
                </a:rPr>
                <a:t>ALDHbr</a:t>
              </a:r>
              <a:r>
                <a:rPr lang="fr-FR" sz="1000" dirty="0">
                  <a:latin typeface="+mj-lt"/>
                </a:rPr>
                <a:t> </a:t>
              </a:r>
              <a:r>
                <a:rPr lang="fr-FR" sz="1000" dirty="0" err="1">
                  <a:latin typeface="+mj-lt"/>
                </a:rPr>
                <a:t>cells</a:t>
              </a:r>
              <a:endParaRPr lang="fr-FR" sz="1000" dirty="0">
                <a:latin typeface="+mj-lt"/>
              </a:endParaRPr>
            </a:p>
          </p:txBody>
        </p:sp>
        <p:grpSp>
          <p:nvGrpSpPr>
            <p:cNvPr id="178" name="Groupe 177"/>
            <p:cNvGrpSpPr/>
            <p:nvPr/>
          </p:nvGrpSpPr>
          <p:grpSpPr>
            <a:xfrm>
              <a:off x="4124496" y="67261"/>
              <a:ext cx="2591597" cy="1851944"/>
              <a:chOff x="4558353" y="67261"/>
              <a:chExt cx="2157742" cy="1851944"/>
            </a:xfrm>
          </p:grpSpPr>
          <p:pic>
            <p:nvPicPr>
              <p:cNvPr id="136" name="Image 13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228" t="6502" r="2358" b="20510"/>
              <a:stretch/>
            </p:blipFill>
            <p:spPr>
              <a:xfrm>
                <a:off x="4864702" y="234915"/>
                <a:ext cx="1761382" cy="1567852"/>
              </a:xfrm>
              <a:prstGeom prst="rect">
                <a:avLst/>
              </a:prstGeom>
            </p:spPr>
          </p:pic>
          <p:sp>
            <p:nvSpPr>
              <p:cNvPr id="63" name="ZoneTexte 62"/>
              <p:cNvSpPr txBox="1"/>
              <p:nvPr/>
            </p:nvSpPr>
            <p:spPr>
              <a:xfrm rot="20199341">
                <a:off x="4796169" y="1739447"/>
                <a:ext cx="399722" cy="178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CTRL</a:t>
                </a:r>
              </a:p>
            </p:txBody>
          </p:sp>
          <p:sp>
            <p:nvSpPr>
              <p:cNvPr id="64" name="ZoneTexte 63"/>
              <p:cNvSpPr txBox="1"/>
              <p:nvPr/>
            </p:nvSpPr>
            <p:spPr>
              <a:xfrm rot="20199341">
                <a:off x="4979514" y="1740913"/>
                <a:ext cx="440207" cy="178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NIF-C</a:t>
                </a:r>
              </a:p>
            </p:txBody>
          </p:sp>
          <p:sp>
            <p:nvSpPr>
              <p:cNvPr id="65" name="ZoneTexte 64"/>
              <p:cNvSpPr txBox="1"/>
              <p:nvPr/>
            </p:nvSpPr>
            <p:spPr>
              <a:xfrm rot="20199341">
                <a:off x="5162550" y="1739448"/>
                <a:ext cx="440207" cy="178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M2-C</a:t>
                </a:r>
              </a:p>
            </p:txBody>
          </p:sp>
          <p:sp>
            <p:nvSpPr>
              <p:cNvPr id="66" name="ZoneTexte 65"/>
              <p:cNvSpPr txBox="1"/>
              <p:nvPr/>
            </p:nvSpPr>
            <p:spPr>
              <a:xfrm rot="20199341">
                <a:off x="5335023" y="1739448"/>
                <a:ext cx="495236" cy="178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HBH-C</a:t>
                </a:r>
              </a:p>
            </p:txBody>
          </p:sp>
          <p:sp>
            <p:nvSpPr>
              <p:cNvPr id="67" name="ZoneTexte 66"/>
              <p:cNvSpPr txBox="1"/>
              <p:nvPr/>
            </p:nvSpPr>
            <p:spPr>
              <a:xfrm rot="20199341">
                <a:off x="5682005" y="1739441"/>
                <a:ext cx="399722" cy="178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CTRL</a:t>
                </a:r>
              </a:p>
            </p:txBody>
          </p:sp>
          <p:sp>
            <p:nvSpPr>
              <p:cNvPr id="68" name="ZoneTexte 67"/>
              <p:cNvSpPr txBox="1"/>
              <p:nvPr/>
            </p:nvSpPr>
            <p:spPr>
              <a:xfrm rot="20199341">
                <a:off x="5865350" y="1740907"/>
                <a:ext cx="440207" cy="178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NIF-C</a:t>
                </a:r>
              </a:p>
            </p:txBody>
          </p:sp>
          <p:sp>
            <p:nvSpPr>
              <p:cNvPr id="69" name="ZoneTexte 68"/>
              <p:cNvSpPr txBox="1"/>
              <p:nvPr/>
            </p:nvSpPr>
            <p:spPr>
              <a:xfrm rot="20199341">
                <a:off x="6048386" y="1739441"/>
                <a:ext cx="440207" cy="178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M2-C</a:t>
                </a:r>
              </a:p>
            </p:txBody>
          </p:sp>
          <p:sp>
            <p:nvSpPr>
              <p:cNvPr id="70" name="ZoneTexte 69"/>
              <p:cNvSpPr txBox="1"/>
              <p:nvPr/>
            </p:nvSpPr>
            <p:spPr>
              <a:xfrm rot="20199341">
                <a:off x="6220859" y="1739441"/>
                <a:ext cx="495236" cy="178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HBH-C</a:t>
                </a:r>
              </a:p>
            </p:txBody>
          </p:sp>
          <p:sp>
            <p:nvSpPr>
              <p:cNvPr id="74" name="ZoneTexte 73"/>
              <p:cNvSpPr txBox="1"/>
              <p:nvPr/>
            </p:nvSpPr>
            <p:spPr>
              <a:xfrm>
                <a:off x="4942759" y="67261"/>
                <a:ext cx="799805" cy="203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</a:rPr>
                  <a:t>SUM159</a:t>
                </a:r>
              </a:p>
            </p:txBody>
          </p:sp>
          <p:sp>
            <p:nvSpPr>
              <p:cNvPr id="75" name="ZoneTexte 74"/>
              <p:cNvSpPr txBox="1"/>
              <p:nvPr/>
            </p:nvSpPr>
            <p:spPr>
              <a:xfrm>
                <a:off x="5742565" y="77751"/>
                <a:ext cx="833807" cy="203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</a:rPr>
                  <a:t>S68</a:t>
                </a:r>
              </a:p>
            </p:txBody>
          </p:sp>
          <p:sp>
            <p:nvSpPr>
              <p:cNvPr id="78" name="ZoneTexte 77"/>
              <p:cNvSpPr txBox="1"/>
              <p:nvPr/>
            </p:nvSpPr>
            <p:spPr>
              <a:xfrm>
                <a:off x="4558353" y="1621764"/>
                <a:ext cx="380344" cy="178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0.0</a:t>
                </a:r>
              </a:p>
            </p:txBody>
          </p:sp>
          <p:sp>
            <p:nvSpPr>
              <p:cNvPr id="79" name="ZoneTexte 78"/>
              <p:cNvSpPr txBox="1"/>
              <p:nvPr/>
            </p:nvSpPr>
            <p:spPr>
              <a:xfrm>
                <a:off x="4563145" y="1150266"/>
                <a:ext cx="380344" cy="178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0.5</a:t>
                </a:r>
              </a:p>
            </p:txBody>
          </p:sp>
          <p:sp>
            <p:nvSpPr>
              <p:cNvPr id="80" name="ZoneTexte 79"/>
              <p:cNvSpPr txBox="1"/>
              <p:nvPr/>
            </p:nvSpPr>
            <p:spPr>
              <a:xfrm>
                <a:off x="4563377" y="668258"/>
                <a:ext cx="380344" cy="178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1.0</a:t>
                </a:r>
              </a:p>
            </p:txBody>
          </p:sp>
          <p:sp>
            <p:nvSpPr>
              <p:cNvPr id="81" name="ZoneTexte 80"/>
              <p:cNvSpPr txBox="1"/>
              <p:nvPr/>
            </p:nvSpPr>
            <p:spPr>
              <a:xfrm>
                <a:off x="4565368" y="201284"/>
                <a:ext cx="380344" cy="178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1.5</a:t>
                </a:r>
              </a:p>
            </p:txBody>
          </p:sp>
        </p:grpSp>
        <p:cxnSp>
          <p:nvCxnSpPr>
            <p:cNvPr id="180" name="Connecteur droit 179"/>
            <p:cNvCxnSpPr/>
            <p:nvPr/>
          </p:nvCxnSpPr>
          <p:spPr>
            <a:xfrm>
              <a:off x="4689881" y="575830"/>
              <a:ext cx="216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Connecteur droit 213"/>
            <p:cNvCxnSpPr/>
            <p:nvPr/>
          </p:nvCxnSpPr>
          <p:spPr>
            <a:xfrm>
              <a:off x="4697261" y="480134"/>
              <a:ext cx="46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ZoneTexte 180"/>
            <p:cNvSpPr txBox="1"/>
            <p:nvPr/>
          </p:nvSpPr>
          <p:spPr>
            <a:xfrm>
              <a:off x="4626111" y="456958"/>
              <a:ext cx="348121" cy="178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***</a:t>
              </a:r>
            </a:p>
          </p:txBody>
        </p:sp>
        <p:sp>
          <p:nvSpPr>
            <p:cNvPr id="215" name="ZoneTexte 214"/>
            <p:cNvSpPr txBox="1"/>
            <p:nvPr/>
          </p:nvSpPr>
          <p:spPr>
            <a:xfrm>
              <a:off x="4697261" y="364671"/>
              <a:ext cx="479993" cy="178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***</a:t>
              </a:r>
            </a:p>
          </p:txBody>
        </p:sp>
        <p:cxnSp>
          <p:nvCxnSpPr>
            <p:cNvPr id="216" name="Connecteur droit 215"/>
            <p:cNvCxnSpPr/>
            <p:nvPr/>
          </p:nvCxnSpPr>
          <p:spPr>
            <a:xfrm>
              <a:off x="5751365" y="717598"/>
              <a:ext cx="216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necteur droit 216"/>
            <p:cNvCxnSpPr/>
            <p:nvPr/>
          </p:nvCxnSpPr>
          <p:spPr>
            <a:xfrm>
              <a:off x="5758745" y="621902"/>
              <a:ext cx="46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ZoneTexte 217"/>
            <p:cNvSpPr txBox="1"/>
            <p:nvPr/>
          </p:nvSpPr>
          <p:spPr>
            <a:xfrm>
              <a:off x="5687595" y="598726"/>
              <a:ext cx="348121" cy="178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***</a:t>
              </a:r>
            </a:p>
          </p:txBody>
        </p:sp>
        <p:sp>
          <p:nvSpPr>
            <p:cNvPr id="219" name="ZoneTexte 218"/>
            <p:cNvSpPr txBox="1"/>
            <p:nvPr/>
          </p:nvSpPr>
          <p:spPr>
            <a:xfrm>
              <a:off x="5758745" y="506439"/>
              <a:ext cx="479993" cy="178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***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1790F1C8-5A00-D68A-29F1-49C42C8D414F}"/>
              </a:ext>
            </a:extLst>
          </p:cNvPr>
          <p:cNvSpPr txBox="1"/>
          <p:nvPr/>
        </p:nvSpPr>
        <p:spPr>
          <a:xfrm>
            <a:off x="512234" y="1062437"/>
            <a:ext cx="455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A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F4CBF47-B4AF-B0DC-A924-70BF58AAD3B6}"/>
              </a:ext>
            </a:extLst>
          </p:cNvPr>
          <p:cNvSpPr txBox="1"/>
          <p:nvPr/>
        </p:nvSpPr>
        <p:spPr>
          <a:xfrm>
            <a:off x="3409337" y="1062437"/>
            <a:ext cx="454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B</a:t>
            </a:r>
          </a:p>
        </p:txBody>
      </p:sp>
      <p:pic>
        <p:nvPicPr>
          <p:cNvPr id="71" name="Image 70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630" t="29285" r="17697" b="28447"/>
          <a:stretch/>
        </p:blipFill>
        <p:spPr>
          <a:xfrm flipV="1">
            <a:off x="2155053" y="6178603"/>
            <a:ext cx="693384" cy="580710"/>
          </a:xfrm>
          <a:prstGeom prst="rect">
            <a:avLst/>
          </a:prstGeom>
        </p:spPr>
      </p:pic>
      <p:pic>
        <p:nvPicPr>
          <p:cNvPr id="76" name="Image 7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023" t="15840" r="18166" b="31798"/>
          <a:stretch/>
        </p:blipFill>
        <p:spPr>
          <a:xfrm rot="16200000" flipV="1">
            <a:off x="2214074" y="6727910"/>
            <a:ext cx="575342" cy="693384"/>
          </a:xfrm>
          <a:prstGeom prst="rect">
            <a:avLst/>
          </a:prstGeom>
        </p:spPr>
      </p:pic>
      <p:pic>
        <p:nvPicPr>
          <p:cNvPr id="86" name="Image 8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62" t="33204" r="43464" b="24529"/>
          <a:stretch/>
        </p:blipFill>
        <p:spPr>
          <a:xfrm flipV="1">
            <a:off x="1407366" y="6185639"/>
            <a:ext cx="691821" cy="580709"/>
          </a:xfrm>
          <a:prstGeom prst="rect">
            <a:avLst/>
          </a:prstGeom>
        </p:spPr>
      </p:pic>
      <p:pic>
        <p:nvPicPr>
          <p:cNvPr id="87" name="Image 86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31" t="25596" r="29282" b="27354"/>
          <a:stretch/>
        </p:blipFill>
        <p:spPr>
          <a:xfrm rot="16200000" flipV="1">
            <a:off x="1465604" y="6728692"/>
            <a:ext cx="575341" cy="691820"/>
          </a:xfrm>
          <a:prstGeom prst="rect">
            <a:avLst/>
          </a:prstGeom>
        </p:spPr>
      </p:pic>
      <p:sp>
        <p:nvSpPr>
          <p:cNvPr id="89" name="ZoneTexte 88"/>
          <p:cNvSpPr txBox="1"/>
          <p:nvPr/>
        </p:nvSpPr>
        <p:spPr>
          <a:xfrm rot="5400000">
            <a:off x="1583996" y="5779903"/>
            <a:ext cx="338554" cy="69182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000" b="1" dirty="0">
                <a:latin typeface="+mj-lt"/>
              </a:rPr>
              <a:t>SUM159</a:t>
            </a:r>
          </a:p>
        </p:txBody>
      </p:sp>
      <p:sp>
        <p:nvSpPr>
          <p:cNvPr id="90" name="ZoneTexte 89"/>
          <p:cNvSpPr txBox="1"/>
          <p:nvPr/>
        </p:nvSpPr>
        <p:spPr>
          <a:xfrm rot="5400000">
            <a:off x="2329601" y="5776256"/>
            <a:ext cx="338554" cy="6991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000" b="1" dirty="0">
                <a:latin typeface="+mj-lt"/>
              </a:rPr>
              <a:t>S68</a:t>
            </a:r>
          </a:p>
        </p:txBody>
      </p:sp>
      <p:sp>
        <p:nvSpPr>
          <p:cNvPr id="91" name="ZoneTexte 90"/>
          <p:cNvSpPr txBox="1"/>
          <p:nvPr/>
        </p:nvSpPr>
        <p:spPr>
          <a:xfrm>
            <a:off x="1187563" y="6184127"/>
            <a:ext cx="338554" cy="58222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000" dirty="0">
                <a:latin typeface="+mj-lt"/>
              </a:rPr>
              <a:t>CTRL</a:t>
            </a:r>
          </a:p>
        </p:txBody>
      </p:sp>
      <p:sp>
        <p:nvSpPr>
          <p:cNvPr id="92" name="ZoneTexte 91"/>
          <p:cNvSpPr txBox="1"/>
          <p:nvPr/>
        </p:nvSpPr>
        <p:spPr>
          <a:xfrm>
            <a:off x="1187563" y="6780910"/>
            <a:ext cx="338554" cy="117825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000" dirty="0">
                <a:latin typeface="+mj-lt"/>
              </a:rPr>
              <a:t>30min</a:t>
            </a:r>
          </a:p>
        </p:txBody>
      </p:sp>
      <p:sp>
        <p:nvSpPr>
          <p:cNvPr id="93" name="ZoneTexte 92"/>
          <p:cNvSpPr txBox="1"/>
          <p:nvPr/>
        </p:nvSpPr>
        <p:spPr>
          <a:xfrm>
            <a:off x="1187563" y="7997112"/>
            <a:ext cx="338554" cy="56751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000" dirty="0">
                <a:latin typeface="+mj-lt"/>
              </a:rPr>
              <a:t>6h</a:t>
            </a:r>
          </a:p>
        </p:txBody>
      </p:sp>
      <p:grpSp>
        <p:nvGrpSpPr>
          <p:cNvPr id="177" name="Groupe 176"/>
          <p:cNvGrpSpPr/>
          <p:nvPr/>
        </p:nvGrpSpPr>
        <p:grpSpPr>
          <a:xfrm>
            <a:off x="3072210" y="6389064"/>
            <a:ext cx="2633175" cy="2074295"/>
            <a:chOff x="4146255" y="2061705"/>
            <a:chExt cx="2571345" cy="2074295"/>
          </a:xfrm>
        </p:grpSpPr>
        <p:grpSp>
          <p:nvGrpSpPr>
            <p:cNvPr id="176" name="Groupe 175"/>
            <p:cNvGrpSpPr/>
            <p:nvPr/>
          </p:nvGrpSpPr>
          <p:grpSpPr>
            <a:xfrm>
              <a:off x="4146255" y="2085053"/>
              <a:ext cx="2571345" cy="1945248"/>
              <a:chOff x="4146255" y="2360337"/>
              <a:chExt cx="2571345" cy="1663139"/>
            </a:xfrm>
          </p:grpSpPr>
          <p:pic>
            <p:nvPicPr>
              <p:cNvPr id="163" name="Image 162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373" t="7600" r="1709" b="18425"/>
              <a:stretch/>
            </p:blipFill>
            <p:spPr>
              <a:xfrm>
                <a:off x="4478583" y="2453184"/>
                <a:ext cx="2239017" cy="1570292"/>
              </a:xfrm>
              <a:prstGeom prst="rect">
                <a:avLst/>
              </a:prstGeom>
            </p:spPr>
          </p:pic>
          <p:sp>
            <p:nvSpPr>
              <p:cNvPr id="3" name="ZoneTexte 2"/>
              <p:cNvSpPr txBox="1"/>
              <p:nvPr/>
            </p:nvSpPr>
            <p:spPr>
              <a:xfrm>
                <a:off x="4221425" y="3807153"/>
                <a:ext cx="357761" cy="184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0</a:t>
                </a:r>
              </a:p>
            </p:txBody>
          </p:sp>
          <p:sp>
            <p:nvSpPr>
              <p:cNvPr id="121" name="ZoneTexte 120"/>
              <p:cNvSpPr txBox="1"/>
              <p:nvPr/>
            </p:nvSpPr>
            <p:spPr>
              <a:xfrm>
                <a:off x="4221425" y="3504462"/>
                <a:ext cx="357761" cy="184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20</a:t>
                </a:r>
              </a:p>
            </p:txBody>
          </p:sp>
          <p:sp>
            <p:nvSpPr>
              <p:cNvPr id="122" name="ZoneTexte 121"/>
              <p:cNvSpPr txBox="1"/>
              <p:nvPr/>
            </p:nvSpPr>
            <p:spPr>
              <a:xfrm>
                <a:off x="4221425" y="3222553"/>
                <a:ext cx="357761" cy="184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40</a:t>
                </a:r>
              </a:p>
            </p:txBody>
          </p:sp>
          <p:sp>
            <p:nvSpPr>
              <p:cNvPr id="123" name="ZoneTexte 122"/>
              <p:cNvSpPr txBox="1"/>
              <p:nvPr/>
            </p:nvSpPr>
            <p:spPr>
              <a:xfrm>
                <a:off x="4221425" y="2936582"/>
                <a:ext cx="357761" cy="184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60</a:t>
                </a:r>
              </a:p>
            </p:txBody>
          </p:sp>
          <p:sp>
            <p:nvSpPr>
              <p:cNvPr id="124" name="ZoneTexte 123"/>
              <p:cNvSpPr txBox="1"/>
              <p:nvPr/>
            </p:nvSpPr>
            <p:spPr>
              <a:xfrm>
                <a:off x="4221425" y="2649908"/>
                <a:ext cx="357761" cy="184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80</a:t>
                </a:r>
              </a:p>
            </p:txBody>
          </p:sp>
          <p:sp>
            <p:nvSpPr>
              <p:cNvPr id="125" name="ZoneTexte 124"/>
              <p:cNvSpPr txBox="1"/>
              <p:nvPr/>
            </p:nvSpPr>
            <p:spPr>
              <a:xfrm>
                <a:off x="4221425" y="2360337"/>
                <a:ext cx="357761" cy="184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100</a:t>
                </a:r>
              </a:p>
            </p:txBody>
          </p:sp>
          <p:sp>
            <p:nvSpPr>
              <p:cNvPr id="134" name="ZoneTexte 133"/>
              <p:cNvSpPr txBox="1"/>
              <p:nvPr/>
            </p:nvSpPr>
            <p:spPr>
              <a:xfrm>
                <a:off x="4146255" y="2440601"/>
                <a:ext cx="330604" cy="155008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% of positive </a:t>
                </a:r>
                <a:r>
                  <a:rPr lang="fr-FR" sz="10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cells</a:t>
                </a:r>
                <a:endParaRPr lang="fr-FR" sz="1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cxnSp>
            <p:nvCxnSpPr>
              <p:cNvPr id="148" name="Connecteur droit 147"/>
              <p:cNvCxnSpPr/>
              <p:nvPr/>
            </p:nvCxnSpPr>
            <p:spPr>
              <a:xfrm>
                <a:off x="4735925" y="2579220"/>
                <a:ext cx="324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Connecteur droit 207"/>
              <p:cNvCxnSpPr/>
              <p:nvPr/>
            </p:nvCxnSpPr>
            <p:spPr>
              <a:xfrm>
                <a:off x="5090193" y="2579220"/>
                <a:ext cx="324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Connecteur droit 208"/>
              <p:cNvCxnSpPr/>
              <p:nvPr/>
            </p:nvCxnSpPr>
            <p:spPr>
              <a:xfrm>
                <a:off x="5793999" y="2969723"/>
                <a:ext cx="324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Connecteur droit 209"/>
              <p:cNvCxnSpPr/>
              <p:nvPr/>
            </p:nvCxnSpPr>
            <p:spPr>
              <a:xfrm>
                <a:off x="6147381" y="2969723"/>
                <a:ext cx="324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7" name="ZoneTexte 166"/>
              <p:cNvSpPr txBox="1"/>
              <p:nvPr/>
            </p:nvSpPr>
            <p:spPr>
              <a:xfrm>
                <a:off x="4726058" y="2464770"/>
                <a:ext cx="346411" cy="184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***</a:t>
                </a:r>
              </a:p>
            </p:txBody>
          </p:sp>
          <p:sp>
            <p:nvSpPr>
              <p:cNvPr id="211" name="ZoneTexte 210"/>
              <p:cNvSpPr txBox="1"/>
              <p:nvPr/>
            </p:nvSpPr>
            <p:spPr>
              <a:xfrm>
                <a:off x="5088967" y="2465872"/>
                <a:ext cx="346411" cy="184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***</a:t>
                </a:r>
              </a:p>
            </p:txBody>
          </p:sp>
          <p:sp>
            <p:nvSpPr>
              <p:cNvPr id="212" name="ZoneTexte 211"/>
              <p:cNvSpPr txBox="1"/>
              <p:nvPr/>
            </p:nvSpPr>
            <p:spPr>
              <a:xfrm>
                <a:off x="5780954" y="2854124"/>
                <a:ext cx="346411" cy="184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***</a:t>
                </a:r>
              </a:p>
            </p:txBody>
          </p:sp>
          <p:sp>
            <p:nvSpPr>
              <p:cNvPr id="213" name="ZoneTexte 212"/>
              <p:cNvSpPr txBox="1"/>
              <p:nvPr/>
            </p:nvSpPr>
            <p:spPr>
              <a:xfrm>
                <a:off x="6143863" y="2855226"/>
                <a:ext cx="346411" cy="184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***</a:t>
                </a:r>
              </a:p>
            </p:txBody>
          </p:sp>
        </p:grpSp>
        <p:sp>
          <p:nvSpPr>
            <p:cNvPr id="126" name="ZoneTexte 125"/>
            <p:cNvSpPr txBox="1"/>
            <p:nvPr/>
          </p:nvSpPr>
          <p:spPr>
            <a:xfrm>
              <a:off x="4510460" y="3920556"/>
              <a:ext cx="4087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127" name="ZoneTexte 126"/>
            <p:cNvSpPr txBox="1"/>
            <p:nvPr/>
          </p:nvSpPr>
          <p:spPr>
            <a:xfrm>
              <a:off x="4843221" y="3920556"/>
              <a:ext cx="4535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30min</a:t>
              </a:r>
            </a:p>
          </p:txBody>
        </p:sp>
        <p:sp>
          <p:nvSpPr>
            <p:cNvPr id="128" name="ZoneTexte 127"/>
            <p:cNvSpPr txBox="1"/>
            <p:nvPr/>
          </p:nvSpPr>
          <p:spPr>
            <a:xfrm>
              <a:off x="5200469" y="3920556"/>
              <a:ext cx="4535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6h</a:t>
              </a:r>
            </a:p>
          </p:txBody>
        </p:sp>
        <p:sp>
          <p:nvSpPr>
            <p:cNvPr id="129" name="ZoneTexte 128"/>
            <p:cNvSpPr txBox="1"/>
            <p:nvPr/>
          </p:nvSpPr>
          <p:spPr>
            <a:xfrm>
              <a:off x="5574069" y="3920556"/>
              <a:ext cx="4087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130" name="ZoneTexte 129"/>
            <p:cNvSpPr txBox="1"/>
            <p:nvPr/>
          </p:nvSpPr>
          <p:spPr>
            <a:xfrm>
              <a:off x="5906830" y="3920556"/>
              <a:ext cx="4535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30min</a:t>
              </a:r>
            </a:p>
          </p:txBody>
        </p:sp>
        <p:sp>
          <p:nvSpPr>
            <p:cNvPr id="131" name="ZoneTexte 130"/>
            <p:cNvSpPr txBox="1"/>
            <p:nvPr/>
          </p:nvSpPr>
          <p:spPr>
            <a:xfrm>
              <a:off x="6264078" y="3920556"/>
              <a:ext cx="4535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6h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4540061" y="2063475"/>
              <a:ext cx="10737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SUM159</a:t>
              </a:r>
            </a:p>
          </p:txBody>
        </p:sp>
        <p:sp>
          <p:nvSpPr>
            <p:cNvPr id="133" name="ZoneTexte 132"/>
            <p:cNvSpPr txBox="1"/>
            <p:nvPr/>
          </p:nvSpPr>
          <p:spPr>
            <a:xfrm>
              <a:off x="5613856" y="2061705"/>
              <a:ext cx="10276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S68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6316F7A4-B1DB-DA89-BAC1-9037BFFBB79C}"/>
              </a:ext>
            </a:extLst>
          </p:cNvPr>
          <p:cNvSpPr txBox="1"/>
          <p:nvPr/>
        </p:nvSpPr>
        <p:spPr>
          <a:xfrm>
            <a:off x="1076114" y="5940194"/>
            <a:ext cx="42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D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7F11F2A-0F96-6E3F-92FB-D6DBA0F463A4}"/>
              </a:ext>
            </a:extLst>
          </p:cNvPr>
          <p:cNvSpPr txBox="1"/>
          <p:nvPr/>
        </p:nvSpPr>
        <p:spPr>
          <a:xfrm>
            <a:off x="5249009" y="9086176"/>
            <a:ext cx="1520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b="1" dirty="0" err="1">
                <a:latin typeface="+mj-lt"/>
              </a:rPr>
              <a:t>Supplementary</a:t>
            </a:r>
            <a:r>
              <a:rPr lang="fr-FR" sz="1000" b="1" dirty="0">
                <a:latin typeface="+mj-lt"/>
              </a:rPr>
              <a:t> figure 2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2F05C5A2-FEDE-AD4C-4131-1A7A6AD8727F}"/>
              </a:ext>
            </a:extLst>
          </p:cNvPr>
          <p:cNvGrpSpPr/>
          <p:nvPr/>
        </p:nvGrpSpPr>
        <p:grpSpPr>
          <a:xfrm>
            <a:off x="3454841" y="1138640"/>
            <a:ext cx="2622421" cy="2207837"/>
            <a:chOff x="2868100" y="-135569"/>
            <a:chExt cx="2622421" cy="2207837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01" t="6258" r="2499" b="25998"/>
            <a:stretch/>
          </p:blipFill>
          <p:spPr>
            <a:xfrm>
              <a:off x="3208347" y="62851"/>
              <a:ext cx="2112476" cy="1884907"/>
            </a:xfrm>
            <a:prstGeom prst="rect">
              <a:avLst/>
            </a:prstGeom>
          </p:spPr>
        </p:pic>
        <p:grpSp>
          <p:nvGrpSpPr>
            <p:cNvPr id="165" name="Groupe 164"/>
            <p:cNvGrpSpPr/>
            <p:nvPr/>
          </p:nvGrpSpPr>
          <p:grpSpPr>
            <a:xfrm>
              <a:off x="2868100" y="-135569"/>
              <a:ext cx="2622421" cy="2207837"/>
              <a:chOff x="-22849" y="1933445"/>
              <a:chExt cx="2622421" cy="2207837"/>
            </a:xfrm>
          </p:grpSpPr>
          <p:sp>
            <p:nvSpPr>
              <p:cNvPr id="114" name="ZoneTexte 113"/>
              <p:cNvSpPr txBox="1"/>
              <p:nvPr/>
            </p:nvSpPr>
            <p:spPr>
              <a:xfrm>
                <a:off x="360061" y="1933688"/>
                <a:ext cx="101356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</a:rPr>
                  <a:t>SUM159</a:t>
                </a:r>
              </a:p>
            </p:txBody>
          </p:sp>
          <p:sp>
            <p:nvSpPr>
              <p:cNvPr id="115" name="ZoneTexte 114"/>
              <p:cNvSpPr txBox="1"/>
              <p:nvPr/>
            </p:nvSpPr>
            <p:spPr>
              <a:xfrm>
                <a:off x="1396956" y="1933445"/>
                <a:ext cx="110076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</a:rPr>
                  <a:t>S68</a:t>
                </a:r>
              </a:p>
            </p:txBody>
          </p:sp>
          <p:sp>
            <p:nvSpPr>
              <p:cNvPr id="104" name="ZoneTexte 103"/>
              <p:cNvSpPr txBox="1"/>
              <p:nvPr/>
            </p:nvSpPr>
            <p:spPr>
              <a:xfrm>
                <a:off x="238962" y="3925838"/>
                <a:ext cx="44087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CTRL</a:t>
                </a:r>
              </a:p>
            </p:txBody>
          </p:sp>
          <p:sp>
            <p:nvSpPr>
              <p:cNvPr id="105" name="ZoneTexte 104"/>
              <p:cNvSpPr txBox="1"/>
              <p:nvPr/>
            </p:nvSpPr>
            <p:spPr>
              <a:xfrm>
                <a:off x="492340" y="3925838"/>
                <a:ext cx="44087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NIF-C</a:t>
                </a:r>
              </a:p>
            </p:txBody>
          </p:sp>
          <p:sp>
            <p:nvSpPr>
              <p:cNvPr id="106" name="ZoneTexte 105"/>
              <p:cNvSpPr txBox="1"/>
              <p:nvPr/>
            </p:nvSpPr>
            <p:spPr>
              <a:xfrm>
                <a:off x="745721" y="3925838"/>
                <a:ext cx="44087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M2-C</a:t>
                </a:r>
              </a:p>
            </p:txBody>
          </p:sp>
          <p:sp>
            <p:nvSpPr>
              <p:cNvPr id="107" name="ZoneTexte 106"/>
              <p:cNvSpPr txBox="1"/>
              <p:nvPr/>
            </p:nvSpPr>
            <p:spPr>
              <a:xfrm>
                <a:off x="998896" y="3925838"/>
                <a:ext cx="50582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HBH-C</a:t>
                </a:r>
              </a:p>
            </p:txBody>
          </p:sp>
          <p:sp>
            <p:nvSpPr>
              <p:cNvPr id="108" name="ZoneTexte 107"/>
              <p:cNvSpPr txBox="1"/>
              <p:nvPr/>
            </p:nvSpPr>
            <p:spPr>
              <a:xfrm>
                <a:off x="1333814" y="3925838"/>
                <a:ext cx="44087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CTRL</a:t>
                </a:r>
              </a:p>
            </p:txBody>
          </p:sp>
          <p:sp>
            <p:nvSpPr>
              <p:cNvPr id="109" name="ZoneTexte 108"/>
              <p:cNvSpPr txBox="1"/>
              <p:nvPr/>
            </p:nvSpPr>
            <p:spPr>
              <a:xfrm>
                <a:off x="1587192" y="3925838"/>
                <a:ext cx="44087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NIF-C</a:t>
                </a:r>
              </a:p>
            </p:txBody>
          </p:sp>
          <p:sp>
            <p:nvSpPr>
              <p:cNvPr id="110" name="ZoneTexte 109"/>
              <p:cNvSpPr txBox="1"/>
              <p:nvPr/>
            </p:nvSpPr>
            <p:spPr>
              <a:xfrm>
                <a:off x="1840573" y="3925838"/>
                <a:ext cx="44087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M2-C</a:t>
                </a:r>
              </a:p>
            </p:txBody>
          </p:sp>
          <p:sp>
            <p:nvSpPr>
              <p:cNvPr id="111" name="ZoneTexte 110"/>
              <p:cNvSpPr txBox="1"/>
              <p:nvPr/>
            </p:nvSpPr>
            <p:spPr>
              <a:xfrm>
                <a:off x="2093748" y="3925838"/>
                <a:ext cx="50582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HBH-C</a:t>
                </a:r>
              </a:p>
            </p:txBody>
          </p:sp>
          <p:sp>
            <p:nvSpPr>
              <p:cNvPr id="116" name="ZoneTexte 115"/>
              <p:cNvSpPr txBox="1"/>
              <p:nvPr/>
            </p:nvSpPr>
            <p:spPr>
              <a:xfrm>
                <a:off x="9023" y="2169500"/>
                <a:ext cx="3935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60</a:t>
                </a:r>
              </a:p>
            </p:txBody>
          </p:sp>
          <p:sp>
            <p:nvSpPr>
              <p:cNvPr id="117" name="ZoneTexte 116"/>
              <p:cNvSpPr txBox="1"/>
              <p:nvPr/>
            </p:nvSpPr>
            <p:spPr>
              <a:xfrm>
                <a:off x="9023" y="2714794"/>
                <a:ext cx="3935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40</a:t>
                </a:r>
              </a:p>
            </p:txBody>
          </p:sp>
          <p:sp>
            <p:nvSpPr>
              <p:cNvPr id="118" name="ZoneTexte 117"/>
              <p:cNvSpPr txBox="1"/>
              <p:nvPr/>
            </p:nvSpPr>
            <p:spPr>
              <a:xfrm>
                <a:off x="9023" y="3269776"/>
                <a:ext cx="3935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20</a:t>
                </a:r>
              </a:p>
            </p:txBody>
          </p:sp>
          <p:sp>
            <p:nvSpPr>
              <p:cNvPr id="119" name="ZoneTexte 118"/>
              <p:cNvSpPr txBox="1"/>
              <p:nvPr/>
            </p:nvSpPr>
            <p:spPr>
              <a:xfrm>
                <a:off x="9023" y="3815529"/>
                <a:ext cx="39357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0</a:t>
                </a:r>
              </a:p>
            </p:txBody>
          </p:sp>
          <p:sp>
            <p:nvSpPr>
              <p:cNvPr id="120" name="ZoneTexte 119"/>
              <p:cNvSpPr txBox="1"/>
              <p:nvPr/>
            </p:nvSpPr>
            <p:spPr>
              <a:xfrm>
                <a:off x="-22849" y="2168188"/>
                <a:ext cx="338554" cy="177196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SFE</a:t>
                </a:r>
              </a:p>
            </p:txBody>
          </p:sp>
          <p:cxnSp>
            <p:nvCxnSpPr>
              <p:cNvPr id="99" name="Connecteur droit 98"/>
              <p:cNvCxnSpPr/>
              <p:nvPr/>
            </p:nvCxnSpPr>
            <p:spPr>
              <a:xfrm>
                <a:off x="460178" y="2534189"/>
                <a:ext cx="25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Connecteur droit 99"/>
              <p:cNvCxnSpPr/>
              <p:nvPr/>
            </p:nvCxnSpPr>
            <p:spPr>
              <a:xfrm>
                <a:off x="466693" y="2449196"/>
                <a:ext cx="46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ZoneTexte 100"/>
              <p:cNvSpPr txBox="1"/>
              <p:nvPr/>
            </p:nvSpPr>
            <p:spPr>
              <a:xfrm>
                <a:off x="412055" y="2414770"/>
                <a:ext cx="35130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***</a:t>
                </a:r>
              </a:p>
            </p:txBody>
          </p:sp>
          <p:sp>
            <p:nvSpPr>
              <p:cNvPr id="102" name="ZoneTexte 101"/>
              <p:cNvSpPr txBox="1"/>
              <p:nvPr/>
            </p:nvSpPr>
            <p:spPr>
              <a:xfrm>
                <a:off x="452215" y="2327635"/>
                <a:ext cx="4771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***</a:t>
                </a:r>
              </a:p>
            </p:txBody>
          </p:sp>
        </p:grp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C05BD6A1-DF1C-D9F8-7A77-2BCD38074BBA}"/>
                </a:ext>
              </a:extLst>
            </p:cNvPr>
            <p:cNvCxnSpPr/>
            <p:nvPr/>
          </p:nvCxnSpPr>
          <p:spPr>
            <a:xfrm>
              <a:off x="4466974" y="156632"/>
              <a:ext cx="2169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E3C31EA9-9E12-41B3-8A10-CEEF6BBC958F}"/>
                </a:ext>
              </a:extLst>
            </p:cNvPr>
            <p:cNvCxnSpPr/>
            <p:nvPr/>
          </p:nvCxnSpPr>
          <p:spPr>
            <a:xfrm>
              <a:off x="4471211" y="88906"/>
              <a:ext cx="46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901748C2-0922-385E-D869-5FB87566B8A4}"/>
                </a:ext>
              </a:extLst>
            </p:cNvPr>
            <p:cNvSpPr txBox="1"/>
            <p:nvPr/>
          </p:nvSpPr>
          <p:spPr>
            <a:xfrm>
              <a:off x="4387340" y="43565"/>
              <a:ext cx="3652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***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A14C53A3-D4BF-696D-EFA4-1D439F6252DC}"/>
                </a:ext>
              </a:extLst>
            </p:cNvPr>
            <p:cNvSpPr txBox="1"/>
            <p:nvPr/>
          </p:nvSpPr>
          <p:spPr>
            <a:xfrm>
              <a:off x="4471211" y="-25053"/>
              <a:ext cx="4543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***</a:t>
              </a:r>
            </a:p>
          </p:txBody>
        </p:sp>
      </p:grp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EC9D509A-0EB1-0C8F-E6D7-75540AA5E9A1}"/>
              </a:ext>
            </a:extLst>
          </p:cNvPr>
          <p:cNvCxnSpPr/>
          <p:nvPr/>
        </p:nvCxnSpPr>
        <p:spPr>
          <a:xfrm>
            <a:off x="2674720" y="8428127"/>
            <a:ext cx="1692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328FA8A-39EB-68D7-C6D1-2E65C5250E8D}"/>
              </a:ext>
            </a:extLst>
          </p:cNvPr>
          <p:cNvGrpSpPr/>
          <p:nvPr/>
        </p:nvGrpSpPr>
        <p:grpSpPr>
          <a:xfrm>
            <a:off x="-59267" y="3314936"/>
            <a:ext cx="6974060" cy="2589259"/>
            <a:chOff x="-59267" y="4320775"/>
            <a:chExt cx="6974060" cy="2589259"/>
          </a:xfrm>
        </p:grpSpPr>
        <p:pic>
          <p:nvPicPr>
            <p:cNvPr id="62" name="Image 61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05" r="2081" b="20432"/>
            <a:stretch/>
          </p:blipFill>
          <p:spPr>
            <a:xfrm>
              <a:off x="5723480" y="4822959"/>
              <a:ext cx="1137723" cy="1613893"/>
            </a:xfrm>
            <a:prstGeom prst="rect">
              <a:avLst/>
            </a:prstGeom>
          </p:spPr>
        </p:pic>
        <p:pic>
          <p:nvPicPr>
            <p:cNvPr id="153" name="Image 152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21" t="6334" r="2901" b="19978"/>
            <a:stretch/>
          </p:blipFill>
          <p:spPr>
            <a:xfrm>
              <a:off x="4515509" y="4933829"/>
              <a:ext cx="1196219" cy="1510955"/>
            </a:xfrm>
            <a:prstGeom prst="rect">
              <a:avLst/>
            </a:prstGeom>
          </p:spPr>
        </p:pic>
        <p:pic>
          <p:nvPicPr>
            <p:cNvPr id="149" name="Image 148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6" t="6570" r="3244" b="20020"/>
            <a:stretch/>
          </p:blipFill>
          <p:spPr>
            <a:xfrm>
              <a:off x="3359707" y="4943644"/>
              <a:ext cx="1107269" cy="1501300"/>
            </a:xfrm>
            <a:prstGeom prst="rect">
              <a:avLst/>
            </a:prstGeom>
          </p:spPr>
        </p:pic>
        <p:grpSp>
          <p:nvGrpSpPr>
            <p:cNvPr id="9" name="Groupe 8"/>
            <p:cNvGrpSpPr/>
            <p:nvPr/>
          </p:nvGrpSpPr>
          <p:grpSpPr>
            <a:xfrm>
              <a:off x="3046529" y="4877904"/>
              <a:ext cx="1461510" cy="1838447"/>
              <a:chOff x="5023558" y="4447124"/>
              <a:chExt cx="1575946" cy="1838447"/>
            </a:xfrm>
          </p:grpSpPr>
          <p:sp>
            <p:nvSpPr>
              <p:cNvPr id="137" name="ZoneTexte 136"/>
              <p:cNvSpPr txBox="1"/>
              <p:nvPr/>
            </p:nvSpPr>
            <p:spPr>
              <a:xfrm>
                <a:off x="5331855" y="5925692"/>
                <a:ext cx="399842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6h</a:t>
                </a:r>
              </a:p>
            </p:txBody>
          </p:sp>
          <p:sp>
            <p:nvSpPr>
              <p:cNvPr id="138" name="ZoneTexte 137"/>
              <p:cNvSpPr txBox="1"/>
              <p:nvPr/>
            </p:nvSpPr>
            <p:spPr>
              <a:xfrm>
                <a:off x="5913963" y="5925692"/>
                <a:ext cx="399842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6h</a:t>
                </a:r>
              </a:p>
            </p:txBody>
          </p:sp>
          <p:sp>
            <p:nvSpPr>
              <p:cNvPr id="139" name="ZoneTexte 138"/>
              <p:cNvSpPr txBox="1"/>
              <p:nvPr/>
            </p:nvSpPr>
            <p:spPr>
              <a:xfrm>
                <a:off x="5628225" y="5925692"/>
                <a:ext cx="399842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72h</a:t>
                </a:r>
              </a:p>
            </p:txBody>
          </p:sp>
          <p:sp>
            <p:nvSpPr>
              <p:cNvPr id="140" name="ZoneTexte 139"/>
              <p:cNvSpPr txBox="1"/>
              <p:nvPr/>
            </p:nvSpPr>
            <p:spPr>
              <a:xfrm>
                <a:off x="6199662" y="5925692"/>
                <a:ext cx="399842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72h</a:t>
                </a:r>
              </a:p>
            </p:txBody>
          </p:sp>
          <p:cxnSp>
            <p:nvCxnSpPr>
              <p:cNvPr id="141" name="Connecteur droit 140"/>
              <p:cNvCxnSpPr/>
              <p:nvPr/>
            </p:nvCxnSpPr>
            <p:spPr>
              <a:xfrm>
                <a:off x="5427633" y="6086837"/>
                <a:ext cx="527157" cy="0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Connecteur droit 141"/>
              <p:cNvCxnSpPr/>
              <p:nvPr/>
            </p:nvCxnSpPr>
            <p:spPr>
              <a:xfrm>
                <a:off x="6028067" y="6086837"/>
                <a:ext cx="527157" cy="0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" name="ZoneTexte 142"/>
              <p:cNvSpPr txBox="1"/>
              <p:nvPr/>
            </p:nvSpPr>
            <p:spPr>
              <a:xfrm>
                <a:off x="5361958" y="6054739"/>
                <a:ext cx="67881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ALDHneg</a:t>
                </a:r>
                <a:endParaRPr lang="fr-FR" sz="9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144" name="ZoneTexte 143"/>
              <p:cNvSpPr txBox="1"/>
              <p:nvPr/>
            </p:nvSpPr>
            <p:spPr>
              <a:xfrm>
                <a:off x="5994883" y="6054739"/>
                <a:ext cx="59277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ALDHbr</a:t>
                </a:r>
                <a:endParaRPr lang="fr-FR" sz="9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145" name="ZoneTexte 144"/>
              <p:cNvSpPr txBox="1"/>
              <p:nvPr/>
            </p:nvSpPr>
            <p:spPr>
              <a:xfrm>
                <a:off x="5228710" y="5825835"/>
                <a:ext cx="16583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0</a:t>
                </a:r>
              </a:p>
            </p:txBody>
          </p:sp>
          <p:sp>
            <p:nvSpPr>
              <p:cNvPr id="147" name="ZoneTexte 146"/>
              <p:cNvSpPr txBox="1"/>
              <p:nvPr/>
            </p:nvSpPr>
            <p:spPr>
              <a:xfrm>
                <a:off x="5134633" y="5138315"/>
                <a:ext cx="3299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50</a:t>
                </a:r>
              </a:p>
            </p:txBody>
          </p:sp>
          <p:sp>
            <p:nvSpPr>
              <p:cNvPr id="150" name="ZoneTexte 149"/>
              <p:cNvSpPr txBox="1"/>
              <p:nvPr/>
            </p:nvSpPr>
            <p:spPr>
              <a:xfrm>
                <a:off x="5080067" y="4447124"/>
                <a:ext cx="37841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100</a:t>
                </a:r>
              </a:p>
            </p:txBody>
          </p:sp>
          <p:sp>
            <p:nvSpPr>
              <p:cNvPr id="151" name="ZoneTexte 150"/>
              <p:cNvSpPr txBox="1"/>
              <p:nvPr/>
            </p:nvSpPr>
            <p:spPr>
              <a:xfrm>
                <a:off x="5023558" y="4551948"/>
                <a:ext cx="365063" cy="1406685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% of positive </a:t>
                </a:r>
                <a:r>
                  <a:rPr lang="fr-FR" sz="10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cells</a:t>
                </a:r>
                <a:endParaRPr lang="fr-FR" sz="1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p:grpSp>
        <p:grpSp>
          <p:nvGrpSpPr>
            <p:cNvPr id="38" name="Groupe 37"/>
            <p:cNvGrpSpPr/>
            <p:nvPr/>
          </p:nvGrpSpPr>
          <p:grpSpPr>
            <a:xfrm>
              <a:off x="4529678" y="6358232"/>
              <a:ext cx="1175600" cy="359879"/>
              <a:chOff x="1697940" y="5843288"/>
              <a:chExt cx="1267649" cy="359879"/>
            </a:xfrm>
          </p:grpSpPr>
          <p:sp>
            <p:nvSpPr>
              <p:cNvPr id="154" name="ZoneTexte 153"/>
              <p:cNvSpPr txBox="1"/>
              <p:nvPr/>
            </p:nvSpPr>
            <p:spPr>
              <a:xfrm>
                <a:off x="1697940" y="5843288"/>
                <a:ext cx="399842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6h</a:t>
                </a:r>
              </a:p>
            </p:txBody>
          </p:sp>
          <p:sp>
            <p:nvSpPr>
              <p:cNvPr id="155" name="ZoneTexte 154"/>
              <p:cNvSpPr txBox="1"/>
              <p:nvPr/>
            </p:nvSpPr>
            <p:spPr>
              <a:xfrm>
                <a:off x="2285364" y="5843288"/>
                <a:ext cx="399842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6h</a:t>
                </a:r>
              </a:p>
            </p:txBody>
          </p:sp>
          <p:sp>
            <p:nvSpPr>
              <p:cNvPr id="156" name="ZoneTexte 155"/>
              <p:cNvSpPr txBox="1"/>
              <p:nvPr/>
            </p:nvSpPr>
            <p:spPr>
              <a:xfrm>
                <a:off x="1983678" y="5843288"/>
                <a:ext cx="399842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72h</a:t>
                </a:r>
              </a:p>
            </p:txBody>
          </p:sp>
          <p:sp>
            <p:nvSpPr>
              <p:cNvPr id="157" name="ZoneTexte 156"/>
              <p:cNvSpPr txBox="1"/>
              <p:nvPr/>
            </p:nvSpPr>
            <p:spPr>
              <a:xfrm>
                <a:off x="2565747" y="5843288"/>
                <a:ext cx="399842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72h</a:t>
                </a:r>
              </a:p>
            </p:txBody>
          </p:sp>
          <p:cxnSp>
            <p:nvCxnSpPr>
              <p:cNvPr id="158" name="Connecteur droit 157"/>
              <p:cNvCxnSpPr/>
              <p:nvPr/>
            </p:nvCxnSpPr>
            <p:spPr>
              <a:xfrm>
                <a:off x="1783086" y="6004433"/>
                <a:ext cx="527157" cy="0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Connecteur droit 158"/>
              <p:cNvCxnSpPr/>
              <p:nvPr/>
            </p:nvCxnSpPr>
            <p:spPr>
              <a:xfrm>
                <a:off x="2383520" y="6004433"/>
                <a:ext cx="527157" cy="0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0" name="ZoneTexte 159"/>
              <p:cNvSpPr txBox="1"/>
              <p:nvPr/>
            </p:nvSpPr>
            <p:spPr>
              <a:xfrm>
                <a:off x="1717411" y="5972335"/>
                <a:ext cx="67881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ALDHneg</a:t>
                </a:r>
                <a:endParaRPr lang="fr-FR" sz="9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161" name="ZoneTexte 160"/>
              <p:cNvSpPr txBox="1"/>
              <p:nvPr/>
            </p:nvSpPr>
            <p:spPr>
              <a:xfrm>
                <a:off x="2354040" y="5972335"/>
                <a:ext cx="60276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ALDHbr</a:t>
                </a:r>
                <a:endParaRPr lang="fr-FR" sz="9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p:grpSp>
        <p:grpSp>
          <p:nvGrpSpPr>
            <p:cNvPr id="166" name="Groupe 165"/>
            <p:cNvGrpSpPr/>
            <p:nvPr/>
          </p:nvGrpSpPr>
          <p:grpSpPr>
            <a:xfrm>
              <a:off x="5714543" y="6358810"/>
              <a:ext cx="1200250" cy="359879"/>
              <a:chOff x="5570828" y="5429542"/>
              <a:chExt cx="1294229" cy="359879"/>
            </a:xfrm>
          </p:grpSpPr>
          <p:sp>
            <p:nvSpPr>
              <p:cNvPr id="168" name="ZoneTexte 167"/>
              <p:cNvSpPr txBox="1"/>
              <p:nvPr/>
            </p:nvSpPr>
            <p:spPr>
              <a:xfrm>
                <a:off x="5570828" y="5429542"/>
                <a:ext cx="399842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6h</a:t>
                </a:r>
              </a:p>
            </p:txBody>
          </p:sp>
          <p:sp>
            <p:nvSpPr>
              <p:cNvPr id="169" name="ZoneTexte 168"/>
              <p:cNvSpPr txBox="1"/>
              <p:nvPr/>
            </p:nvSpPr>
            <p:spPr>
              <a:xfrm>
                <a:off x="6163568" y="5429542"/>
                <a:ext cx="399842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6h</a:t>
                </a:r>
              </a:p>
            </p:txBody>
          </p:sp>
          <p:sp>
            <p:nvSpPr>
              <p:cNvPr id="170" name="ZoneTexte 169"/>
              <p:cNvSpPr txBox="1"/>
              <p:nvPr/>
            </p:nvSpPr>
            <p:spPr>
              <a:xfrm>
                <a:off x="5867198" y="5429542"/>
                <a:ext cx="399842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72h</a:t>
                </a:r>
              </a:p>
            </p:txBody>
          </p:sp>
          <p:sp>
            <p:nvSpPr>
              <p:cNvPr id="171" name="ZoneTexte 170"/>
              <p:cNvSpPr txBox="1"/>
              <p:nvPr/>
            </p:nvSpPr>
            <p:spPr>
              <a:xfrm>
                <a:off x="6465215" y="5429542"/>
                <a:ext cx="399842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72h</a:t>
                </a:r>
              </a:p>
            </p:txBody>
          </p:sp>
          <p:cxnSp>
            <p:nvCxnSpPr>
              <p:cNvPr id="172" name="Connecteur droit 171"/>
              <p:cNvCxnSpPr/>
              <p:nvPr/>
            </p:nvCxnSpPr>
            <p:spPr>
              <a:xfrm>
                <a:off x="5666606" y="5590687"/>
                <a:ext cx="527157" cy="0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Connecteur droit 172"/>
              <p:cNvCxnSpPr/>
              <p:nvPr/>
            </p:nvCxnSpPr>
            <p:spPr>
              <a:xfrm>
                <a:off x="6267040" y="5590687"/>
                <a:ext cx="527157" cy="0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" name="ZoneTexte 173"/>
              <p:cNvSpPr txBox="1"/>
              <p:nvPr/>
            </p:nvSpPr>
            <p:spPr>
              <a:xfrm>
                <a:off x="5600931" y="5558589"/>
                <a:ext cx="67881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ALDHneg</a:t>
                </a:r>
                <a:endParaRPr lang="fr-FR" sz="9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175" name="ZoneTexte 174"/>
              <p:cNvSpPr txBox="1"/>
              <p:nvPr/>
            </p:nvSpPr>
            <p:spPr>
              <a:xfrm>
                <a:off x="6250631" y="5558589"/>
                <a:ext cx="58969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ALDHbr</a:t>
                </a:r>
                <a:endParaRPr lang="fr-FR" sz="9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p:grpSp>
        <p:grpSp>
          <p:nvGrpSpPr>
            <p:cNvPr id="85" name="Groupe 84"/>
            <p:cNvGrpSpPr/>
            <p:nvPr/>
          </p:nvGrpSpPr>
          <p:grpSpPr>
            <a:xfrm>
              <a:off x="27315" y="4350691"/>
              <a:ext cx="3097961" cy="2380572"/>
              <a:chOff x="162049" y="4132047"/>
              <a:chExt cx="3379117" cy="2507803"/>
            </a:xfrm>
          </p:grpSpPr>
          <p:grpSp>
            <p:nvGrpSpPr>
              <p:cNvPr id="4" name="Groupe 3"/>
              <p:cNvGrpSpPr/>
              <p:nvPr/>
            </p:nvGrpSpPr>
            <p:grpSpPr>
              <a:xfrm>
                <a:off x="410561" y="4427660"/>
                <a:ext cx="3108832" cy="2212190"/>
                <a:chOff x="410561" y="4427660"/>
                <a:chExt cx="3108832" cy="2212190"/>
              </a:xfrm>
            </p:grpSpPr>
            <p:grpSp>
              <p:nvGrpSpPr>
                <p:cNvPr id="183" name="Groupe 182"/>
                <p:cNvGrpSpPr/>
                <p:nvPr/>
              </p:nvGrpSpPr>
              <p:grpSpPr>
                <a:xfrm>
                  <a:off x="410561" y="4427660"/>
                  <a:ext cx="1532281" cy="2212189"/>
                  <a:chOff x="358505" y="548973"/>
                  <a:chExt cx="2681877" cy="3480510"/>
                </a:xfrm>
              </p:grpSpPr>
              <p:pic>
                <p:nvPicPr>
                  <p:cNvPr id="184" name="Image 183"/>
                  <p:cNvPicPr>
                    <a:picLocks noChangeAspect="1"/>
                  </p:cNvPicPr>
                  <p:nvPr/>
                </p:nvPicPr>
                <p:blipFill rotWithShape="1">
                  <a:blip r:embed="rId17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8">
                            <a14:imgEffect>
                              <a14:brightnessContrast bright="20000"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8582" t="17027" r="42769" b="26277"/>
                  <a:stretch/>
                </p:blipFill>
                <p:spPr>
                  <a:xfrm rot="16200000">
                    <a:off x="453301" y="454178"/>
                    <a:ext cx="1116693" cy="1306285"/>
                  </a:xfrm>
                  <a:prstGeom prst="rect">
                    <a:avLst/>
                  </a:prstGeom>
                </p:spPr>
              </p:pic>
              <p:pic>
                <p:nvPicPr>
                  <p:cNvPr id="185" name="Image 184"/>
                  <p:cNvPicPr>
                    <a:picLocks noChangeAspect="1"/>
                  </p:cNvPicPr>
                  <p:nvPr/>
                </p:nvPicPr>
                <p:blipFill rotWithShape="1">
                  <a:blip r:embed="rId19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20">
                            <a14:imgEffect>
                              <a14:brightnessContrast bright="20000"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9537" t="10854" r="40599" b="30719"/>
                  <a:stretch/>
                </p:blipFill>
                <p:spPr>
                  <a:xfrm rot="5400000">
                    <a:off x="1828892" y="454177"/>
                    <a:ext cx="1116694" cy="1306286"/>
                  </a:xfrm>
                  <a:prstGeom prst="rect">
                    <a:avLst/>
                  </a:prstGeom>
                </p:spPr>
              </p:pic>
              <p:pic>
                <p:nvPicPr>
                  <p:cNvPr id="186" name="Image 185"/>
                  <p:cNvPicPr>
                    <a:picLocks noChangeAspect="1"/>
                  </p:cNvPicPr>
                  <p:nvPr/>
                </p:nvPicPr>
                <p:blipFill rotWithShape="1">
                  <a:blip r:embed="rId21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22">
                            <a14:imgEffect>
                              <a14:brightnessContrast bright="20000"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9546" t="13559" r="34965" b="36927"/>
                  <a:stretch/>
                </p:blipFill>
                <p:spPr>
                  <a:xfrm>
                    <a:off x="1736998" y="1713457"/>
                    <a:ext cx="1300482" cy="1128487"/>
                  </a:xfrm>
                  <a:prstGeom prst="rect">
                    <a:avLst/>
                  </a:prstGeom>
                </p:spPr>
              </p:pic>
              <p:pic>
                <p:nvPicPr>
                  <p:cNvPr id="187" name="Image 186"/>
                  <p:cNvPicPr>
                    <a:picLocks noChangeAspect="1"/>
                  </p:cNvPicPr>
                  <p:nvPr/>
                </p:nvPicPr>
                <p:blipFill rotWithShape="1">
                  <a:blip r:embed="rId23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24">
                            <a14:imgEffect>
                              <a14:brightnessContrast bright="20000"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4015" t="16649" r="29937" b="33742"/>
                  <a:stretch/>
                </p:blipFill>
                <p:spPr>
                  <a:xfrm>
                    <a:off x="1736998" y="2900960"/>
                    <a:ext cx="1300482" cy="1128523"/>
                  </a:xfrm>
                  <a:prstGeom prst="rect">
                    <a:avLst/>
                  </a:prstGeom>
                </p:spPr>
              </p:pic>
              <p:pic>
                <p:nvPicPr>
                  <p:cNvPr id="188" name="Image 187"/>
                  <p:cNvPicPr>
                    <a:picLocks noChangeAspect="1"/>
                  </p:cNvPicPr>
                  <p:nvPr/>
                </p:nvPicPr>
                <p:blipFill rotWithShape="1">
                  <a:blip r:embed="rId25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26">
                            <a14:imgEffect>
                              <a14:brightnessContrast bright="20000"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6587" t="22679" r="27315" b="28340"/>
                  <a:stretch/>
                </p:blipFill>
                <p:spPr>
                  <a:xfrm>
                    <a:off x="359049" y="2900960"/>
                    <a:ext cx="1305196" cy="1128523"/>
                  </a:xfrm>
                  <a:prstGeom prst="rect">
                    <a:avLst/>
                  </a:prstGeom>
                </p:spPr>
              </p:pic>
              <p:pic>
                <p:nvPicPr>
                  <p:cNvPr id="189" name="Image 188"/>
                  <p:cNvPicPr>
                    <a:picLocks noChangeAspect="1"/>
                  </p:cNvPicPr>
                  <p:nvPr/>
                </p:nvPicPr>
                <p:blipFill rotWithShape="1">
                  <a:blip r:embed="rId27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28">
                            <a14:imgEffect>
                              <a14:brightnessContrast bright="20000"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7263" t="14544" r="27197" b="36477"/>
                  <a:stretch/>
                </p:blipFill>
                <p:spPr>
                  <a:xfrm>
                    <a:off x="360681" y="1713457"/>
                    <a:ext cx="1301933" cy="1128487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90" name="Groupe 189"/>
                <p:cNvGrpSpPr/>
                <p:nvPr/>
              </p:nvGrpSpPr>
              <p:grpSpPr>
                <a:xfrm>
                  <a:off x="1995821" y="4427660"/>
                  <a:ext cx="1523572" cy="2212190"/>
                  <a:chOff x="3109687" y="548973"/>
                  <a:chExt cx="2666634" cy="3480511"/>
                </a:xfrm>
              </p:grpSpPr>
              <p:pic>
                <p:nvPicPr>
                  <p:cNvPr id="191" name="Image 190"/>
                  <p:cNvPicPr>
                    <a:picLocks noChangeAspect="1"/>
                  </p:cNvPicPr>
                  <p:nvPr/>
                </p:nvPicPr>
                <p:blipFill rotWithShape="1">
                  <a:blip r:embed="rId2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8055" t="43135" r="33858" b="15810"/>
                  <a:stretch/>
                </p:blipFill>
                <p:spPr>
                  <a:xfrm>
                    <a:off x="3109687" y="548973"/>
                    <a:ext cx="1301204" cy="1116694"/>
                  </a:xfrm>
                  <a:prstGeom prst="rect">
                    <a:avLst/>
                  </a:prstGeom>
                </p:spPr>
              </p:pic>
              <p:pic>
                <p:nvPicPr>
                  <p:cNvPr id="192" name="Image 191"/>
                  <p:cNvPicPr>
                    <a:picLocks noChangeAspect="1"/>
                  </p:cNvPicPr>
                  <p:nvPr/>
                </p:nvPicPr>
                <p:blipFill rotWithShape="1">
                  <a:blip r:embed="rId30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31">
                            <a14:imgEffect>
                              <a14:brightnessContrast bright="20000"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7079" t="25642" r="16721" b="22543"/>
                  <a:stretch/>
                </p:blipFill>
                <p:spPr>
                  <a:xfrm>
                    <a:off x="3109687" y="2892744"/>
                    <a:ext cx="1309913" cy="1136740"/>
                  </a:xfrm>
                  <a:prstGeom prst="rect">
                    <a:avLst/>
                  </a:prstGeom>
                </p:spPr>
              </p:pic>
              <p:pic>
                <p:nvPicPr>
                  <p:cNvPr id="193" name="Image 192"/>
                  <p:cNvPicPr>
                    <a:picLocks noChangeAspect="1"/>
                  </p:cNvPicPr>
                  <p:nvPr/>
                </p:nvPicPr>
                <p:blipFill rotWithShape="1">
                  <a:blip r:embed="rId32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33">
                            <a14:imgEffect>
                              <a14:brightnessContrast bright="20000"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3002" t="34966" r="22131" b="15819"/>
                  <a:stretch/>
                </p:blipFill>
                <p:spPr>
                  <a:xfrm>
                    <a:off x="4480195" y="2892744"/>
                    <a:ext cx="1296125" cy="1136739"/>
                  </a:xfrm>
                  <a:prstGeom prst="rect">
                    <a:avLst/>
                  </a:prstGeom>
                </p:spPr>
              </p:pic>
              <p:pic>
                <p:nvPicPr>
                  <p:cNvPr id="194" name="Image 193"/>
                  <p:cNvPicPr>
                    <a:picLocks noChangeAspect="1"/>
                  </p:cNvPicPr>
                  <p:nvPr/>
                </p:nvPicPr>
                <p:blipFill rotWithShape="1">
                  <a:blip r:embed="rId3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35">
                            <a14:imgEffect>
                              <a14:brightnessContrast bright="20000"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9288" t="32373" r="37940" b="18569"/>
                  <a:stretch/>
                </p:blipFill>
                <p:spPr>
                  <a:xfrm>
                    <a:off x="3109687" y="1713457"/>
                    <a:ext cx="1301204" cy="1130300"/>
                  </a:xfrm>
                  <a:prstGeom prst="rect">
                    <a:avLst/>
                  </a:prstGeom>
                </p:spPr>
              </p:pic>
              <p:pic>
                <p:nvPicPr>
                  <p:cNvPr id="195" name="Image 194"/>
                  <p:cNvPicPr>
                    <a:picLocks noChangeAspect="1"/>
                  </p:cNvPicPr>
                  <p:nvPr/>
                </p:nvPicPr>
                <p:blipFill rotWithShape="1">
                  <a:blip r:embed="rId3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4423" t="28423" r="39656" b="22677"/>
                  <a:stretch/>
                </p:blipFill>
                <p:spPr>
                  <a:xfrm>
                    <a:off x="4480196" y="548973"/>
                    <a:ext cx="1296125" cy="1114727"/>
                  </a:xfrm>
                  <a:prstGeom prst="rect">
                    <a:avLst/>
                  </a:prstGeom>
                </p:spPr>
              </p:pic>
              <p:pic>
                <p:nvPicPr>
                  <p:cNvPr id="196" name="Image 195"/>
                  <p:cNvPicPr>
                    <a:picLocks noChangeAspect="1"/>
                  </p:cNvPicPr>
                  <p:nvPr/>
                </p:nvPicPr>
                <p:blipFill rotWithShape="1">
                  <a:blip r:embed="rId37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38">
                            <a14:imgEffect>
                              <a14:brightnessContrast bright="20000"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2920" t="14779" r="31768" b="36519"/>
                  <a:stretch/>
                </p:blipFill>
                <p:spPr>
                  <a:xfrm>
                    <a:off x="4480196" y="1719873"/>
                    <a:ext cx="1296125" cy="1122071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ZoneTexte 5"/>
              <p:cNvSpPr txBox="1"/>
              <p:nvPr/>
            </p:nvSpPr>
            <p:spPr>
              <a:xfrm>
                <a:off x="403972" y="4246393"/>
                <a:ext cx="751687" cy="2431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+mj-lt"/>
                  </a:rPr>
                  <a:t>6h</a:t>
                </a:r>
              </a:p>
            </p:txBody>
          </p:sp>
          <p:sp>
            <p:nvSpPr>
              <p:cNvPr id="197" name="ZoneTexte 196"/>
              <p:cNvSpPr txBox="1"/>
              <p:nvPr/>
            </p:nvSpPr>
            <p:spPr>
              <a:xfrm>
                <a:off x="1190440" y="4244360"/>
                <a:ext cx="751687" cy="2431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+mj-lt"/>
                  </a:rPr>
                  <a:t>72h</a:t>
                </a:r>
              </a:p>
            </p:txBody>
          </p:sp>
          <p:sp>
            <p:nvSpPr>
              <p:cNvPr id="198" name="ZoneTexte 197"/>
              <p:cNvSpPr txBox="1"/>
              <p:nvPr/>
            </p:nvSpPr>
            <p:spPr>
              <a:xfrm>
                <a:off x="1988263" y="4245634"/>
                <a:ext cx="751687" cy="2431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+mj-lt"/>
                  </a:rPr>
                  <a:t>6h</a:t>
                </a:r>
              </a:p>
            </p:txBody>
          </p:sp>
          <p:sp>
            <p:nvSpPr>
              <p:cNvPr id="199" name="ZoneTexte 198"/>
              <p:cNvSpPr txBox="1"/>
              <p:nvPr/>
            </p:nvSpPr>
            <p:spPr>
              <a:xfrm>
                <a:off x="2774731" y="4243601"/>
                <a:ext cx="751687" cy="2431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>
                    <a:latin typeface="+mj-lt"/>
                  </a:rPr>
                  <a:t>72h</a:t>
                </a:r>
              </a:p>
            </p:txBody>
          </p:sp>
          <p:sp>
            <p:nvSpPr>
              <p:cNvPr id="200" name="ZoneTexte 199"/>
              <p:cNvSpPr txBox="1"/>
              <p:nvPr/>
            </p:nvSpPr>
            <p:spPr>
              <a:xfrm>
                <a:off x="410561" y="4132047"/>
                <a:ext cx="1524469" cy="259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 err="1">
                    <a:latin typeface="+mj-lt"/>
                  </a:rPr>
                  <a:t>ALDHneg</a:t>
                </a:r>
                <a:endParaRPr lang="fr-FR" sz="1000" dirty="0">
                  <a:latin typeface="+mj-lt"/>
                </a:endParaRPr>
              </a:p>
            </p:txBody>
          </p:sp>
          <p:sp>
            <p:nvSpPr>
              <p:cNvPr id="201" name="ZoneTexte 200"/>
              <p:cNvSpPr txBox="1"/>
              <p:nvPr/>
            </p:nvSpPr>
            <p:spPr>
              <a:xfrm>
                <a:off x="2016697" y="4132047"/>
                <a:ext cx="1524469" cy="259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 err="1">
                    <a:latin typeface="+mj-lt"/>
                  </a:rPr>
                  <a:t>ALDHbr</a:t>
                </a:r>
                <a:endParaRPr lang="fr-FR" sz="1000" dirty="0">
                  <a:latin typeface="+mj-lt"/>
                </a:endParaRPr>
              </a:p>
            </p:txBody>
          </p:sp>
          <p:sp>
            <p:nvSpPr>
              <p:cNvPr id="83" name="ZoneTexte 82"/>
              <p:cNvSpPr txBox="1"/>
              <p:nvPr/>
            </p:nvSpPr>
            <p:spPr>
              <a:xfrm>
                <a:off x="162049" y="4424179"/>
                <a:ext cx="369280" cy="71324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NIF-C</a:t>
                </a:r>
              </a:p>
            </p:txBody>
          </p:sp>
          <p:sp>
            <p:nvSpPr>
              <p:cNvPr id="202" name="ZoneTexte 201"/>
              <p:cNvSpPr txBox="1"/>
              <p:nvPr/>
            </p:nvSpPr>
            <p:spPr>
              <a:xfrm>
                <a:off x="162049" y="5171279"/>
                <a:ext cx="369280" cy="70343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M2-C</a:t>
                </a:r>
              </a:p>
            </p:txBody>
          </p:sp>
          <p:sp>
            <p:nvSpPr>
              <p:cNvPr id="203" name="ZoneTexte 202"/>
              <p:cNvSpPr txBox="1"/>
              <p:nvPr/>
            </p:nvSpPr>
            <p:spPr>
              <a:xfrm>
                <a:off x="162049" y="5922568"/>
                <a:ext cx="369280" cy="717281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HBH-C</a:t>
                </a:r>
              </a:p>
            </p:txBody>
          </p:sp>
        </p:grpSp>
        <p:sp>
          <p:nvSpPr>
            <p:cNvPr id="135" name="ZoneTexte 134"/>
            <p:cNvSpPr txBox="1"/>
            <p:nvPr/>
          </p:nvSpPr>
          <p:spPr>
            <a:xfrm>
              <a:off x="3384973" y="4646242"/>
              <a:ext cx="10820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>
                  <a:latin typeface="+mj-lt"/>
                </a:rPr>
                <a:t>NIF-C</a:t>
              </a:r>
            </a:p>
          </p:txBody>
        </p:sp>
        <p:sp>
          <p:nvSpPr>
            <p:cNvPr id="204" name="ZoneTexte 203"/>
            <p:cNvSpPr txBox="1"/>
            <p:nvPr/>
          </p:nvSpPr>
          <p:spPr>
            <a:xfrm>
              <a:off x="4577254" y="4646242"/>
              <a:ext cx="10820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>
                  <a:latin typeface="+mj-lt"/>
                </a:rPr>
                <a:t>M2-C</a:t>
              </a:r>
            </a:p>
          </p:txBody>
        </p:sp>
        <p:sp>
          <p:nvSpPr>
            <p:cNvPr id="205" name="ZoneTexte 204"/>
            <p:cNvSpPr txBox="1"/>
            <p:nvPr/>
          </p:nvSpPr>
          <p:spPr>
            <a:xfrm>
              <a:off x="5787063" y="4646242"/>
              <a:ext cx="10252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>
                  <a:latin typeface="+mj-lt"/>
                </a:rPr>
                <a:t>HBH-C</a:t>
              </a:r>
            </a:p>
          </p:txBody>
        </p:sp>
        <p:sp>
          <p:nvSpPr>
            <p:cNvPr id="206" name="ZoneTexte 205"/>
            <p:cNvSpPr txBox="1"/>
            <p:nvPr/>
          </p:nvSpPr>
          <p:spPr>
            <a:xfrm>
              <a:off x="160396" y="6663813"/>
              <a:ext cx="29449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>
                  <a:solidFill>
                    <a:srgbClr val="002060"/>
                  </a:solidFill>
                  <a:cs typeface="Calibri Light" panose="020F0302020204030204" pitchFamily="34" charset="0"/>
                </a:rPr>
                <a:t>DAPI</a:t>
              </a:r>
              <a:r>
                <a:rPr lang="fr-FR" sz="1000" dirty="0">
                  <a:solidFill>
                    <a:srgbClr val="C00000"/>
                  </a:solidFill>
                  <a:cs typeface="Calibri Light" panose="020F0302020204030204" pitchFamily="34" charset="0"/>
                </a:rPr>
                <a:t> </a:t>
              </a:r>
              <a:r>
                <a:rPr lang="fr-FR" sz="1000" dirty="0" err="1">
                  <a:solidFill>
                    <a:srgbClr val="C00000"/>
                  </a:solidFill>
                  <a:cs typeface="Calibri Light" panose="020F0302020204030204" pitchFamily="34" charset="0"/>
                </a:rPr>
                <a:t>Clickable</a:t>
              </a:r>
              <a:r>
                <a:rPr lang="fr-FR" sz="1000" dirty="0">
                  <a:solidFill>
                    <a:srgbClr val="C00000"/>
                  </a:solidFill>
                  <a:cs typeface="Calibri Light" panose="020F0302020204030204" pitchFamily="34" charset="0"/>
                </a:rPr>
                <a:t> </a:t>
              </a:r>
              <a:r>
                <a:rPr lang="fr-FR" sz="1000" dirty="0" err="1">
                  <a:solidFill>
                    <a:srgbClr val="C00000"/>
                  </a:solidFill>
                  <a:cs typeface="Calibri Light" panose="020F0302020204030204" pitchFamily="34" charset="0"/>
                </a:rPr>
                <a:t>derivatives</a:t>
              </a:r>
              <a:endParaRPr lang="fr-FR" sz="1000" dirty="0">
                <a:solidFill>
                  <a:srgbClr val="C00000"/>
                </a:solidFill>
                <a:cs typeface="Calibri Light" panose="020F0302020204030204" pitchFamily="34" charset="0"/>
              </a:endParaRPr>
            </a:p>
          </p:txBody>
        </p:sp>
        <p:cxnSp>
          <p:nvCxnSpPr>
            <p:cNvPr id="10" name="Connecteur droit 9"/>
            <p:cNvCxnSpPr/>
            <p:nvPr/>
          </p:nvCxnSpPr>
          <p:spPr>
            <a:xfrm>
              <a:off x="3524667" y="5254417"/>
              <a:ext cx="27485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ZoneTexte 151"/>
            <p:cNvSpPr txBox="1"/>
            <p:nvPr/>
          </p:nvSpPr>
          <p:spPr>
            <a:xfrm>
              <a:off x="3475484" y="5136774"/>
              <a:ext cx="362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***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E4B61A3-CAD0-2A51-03A4-53D863AB2BA4}"/>
                </a:ext>
              </a:extLst>
            </p:cNvPr>
            <p:cNvSpPr txBox="1"/>
            <p:nvPr/>
          </p:nvSpPr>
          <p:spPr>
            <a:xfrm>
              <a:off x="-59267" y="4320775"/>
              <a:ext cx="4244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latin typeface="+mj-lt"/>
                </a:rPr>
                <a:t>C</a:t>
              </a:r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25DE9267-5182-F512-E993-950B719E1D25}"/>
                </a:ext>
              </a:extLst>
            </p:cNvPr>
            <p:cNvCxnSpPr/>
            <p:nvPr/>
          </p:nvCxnSpPr>
          <p:spPr>
            <a:xfrm>
              <a:off x="4051765" y="4961466"/>
              <a:ext cx="2733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A951421D-056E-ACFF-31AF-E71ABC523A84}"/>
                </a:ext>
              </a:extLst>
            </p:cNvPr>
            <p:cNvSpPr txBox="1"/>
            <p:nvPr/>
          </p:nvSpPr>
          <p:spPr>
            <a:xfrm>
              <a:off x="4032018" y="4806935"/>
              <a:ext cx="3193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i="1" dirty="0">
                  <a:latin typeface="+mj-lt"/>
                </a:rPr>
                <a:t>ns</a:t>
              </a:r>
            </a:p>
          </p:txBody>
        </p: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953FAE3C-4580-AD8E-A5CC-56B05170660A}"/>
                </a:ext>
              </a:extLst>
            </p:cNvPr>
            <p:cNvCxnSpPr/>
            <p:nvPr/>
          </p:nvCxnSpPr>
          <p:spPr>
            <a:xfrm flipH="1">
              <a:off x="4689844" y="5114513"/>
              <a:ext cx="3075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AD4EE4C3-32CB-AB21-EF4A-6614CC1EDAEE}"/>
                </a:ext>
              </a:extLst>
            </p:cNvPr>
            <p:cNvCxnSpPr/>
            <p:nvPr/>
          </p:nvCxnSpPr>
          <p:spPr>
            <a:xfrm flipH="1">
              <a:off x="5248642" y="5135683"/>
              <a:ext cx="3075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82FA038D-BBF8-76D4-7884-68A8DC1C6FC1}"/>
                </a:ext>
              </a:extLst>
            </p:cNvPr>
            <p:cNvSpPr txBox="1"/>
            <p:nvPr/>
          </p:nvSpPr>
          <p:spPr>
            <a:xfrm>
              <a:off x="4683951" y="4959335"/>
              <a:ext cx="3193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i="1" dirty="0">
                  <a:latin typeface="+mj-lt"/>
                </a:rPr>
                <a:t>ns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CFEB764-2D6E-5143-DDA2-1AC0E5CF99D5}"/>
                </a:ext>
              </a:extLst>
            </p:cNvPr>
            <p:cNvSpPr txBox="1"/>
            <p:nvPr/>
          </p:nvSpPr>
          <p:spPr>
            <a:xfrm>
              <a:off x="5246027" y="4982566"/>
              <a:ext cx="3193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i="1" dirty="0">
                  <a:latin typeface="+mj-lt"/>
                </a:rPr>
                <a:t>ns</a:t>
              </a:r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03C0C207-83D8-95D2-6C74-0821B0D923CB}"/>
                </a:ext>
              </a:extLst>
            </p:cNvPr>
            <p:cNvCxnSpPr/>
            <p:nvPr/>
          </p:nvCxnSpPr>
          <p:spPr>
            <a:xfrm>
              <a:off x="2896379" y="6685175"/>
              <a:ext cx="169200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CCB9B418-972D-4DB8-2A4A-E847D1F20D52}"/>
              </a:ext>
            </a:extLst>
          </p:cNvPr>
          <p:cNvPicPr>
            <a:picLocks noChangeAspect="1"/>
          </p:cNvPicPr>
          <p:nvPr/>
        </p:nvPicPr>
        <p:blipFill rotWithShape="1"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60" t="32050" r="41603" b="24421"/>
          <a:stretch/>
        </p:blipFill>
        <p:spPr>
          <a:xfrm flipV="1">
            <a:off x="2150779" y="7983913"/>
            <a:ext cx="699120" cy="58071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61B7702-B49D-46F9-2BB7-5F475F0B15AB}"/>
              </a:ext>
            </a:extLst>
          </p:cNvPr>
          <p:cNvPicPr>
            <a:picLocks noChangeAspect="1"/>
          </p:cNvPicPr>
          <p:nvPr/>
        </p:nvPicPr>
        <p:blipFill rotWithShape="1">
          <a:blip r:embed="rId41" cstate="print">
            <a:extLst>
              <a:ext uri="{BEBA8EAE-BF5A-486C-A8C5-ECC9F3942E4B}">
                <a14:imgProps xmlns:a14="http://schemas.microsoft.com/office/drawing/2010/main">
                  <a14:imgLayer r:embed="rId42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13" t="25116" r="30609" b="25361"/>
          <a:stretch/>
        </p:blipFill>
        <p:spPr>
          <a:xfrm rot="5400000" flipV="1">
            <a:off x="1465603" y="7931042"/>
            <a:ext cx="575342" cy="691821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8816209E-EA57-82FF-1940-59DB9CC842F5}"/>
              </a:ext>
            </a:extLst>
          </p:cNvPr>
          <p:cNvSpPr txBox="1"/>
          <p:nvPr/>
        </p:nvSpPr>
        <p:spPr>
          <a:xfrm>
            <a:off x="1415331" y="8488081"/>
            <a:ext cx="1428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rgbClr val="002060"/>
                </a:solidFill>
                <a:cs typeface="Calibri Light" panose="020F0302020204030204" pitchFamily="34" charset="0"/>
              </a:rPr>
              <a:t>DAPI</a:t>
            </a:r>
            <a:r>
              <a:rPr lang="fr-FR" sz="1000" dirty="0">
                <a:solidFill>
                  <a:srgbClr val="C00000"/>
                </a:solidFill>
                <a:cs typeface="Calibri Light" panose="020F0302020204030204" pitchFamily="34" charset="0"/>
              </a:rPr>
              <a:t> HBH-C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B411807-A6E3-6306-2C78-2208B226F57A}"/>
              </a:ext>
            </a:extLst>
          </p:cNvPr>
          <p:cNvSpPr/>
          <p:nvPr/>
        </p:nvSpPr>
        <p:spPr>
          <a:xfrm>
            <a:off x="2322610" y="6872949"/>
            <a:ext cx="237875" cy="224758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909890A5-8585-D168-B8EC-F8F424FF154A}"/>
              </a:ext>
            </a:extLst>
          </p:cNvPr>
          <p:cNvPicPr>
            <a:picLocks noChangeAspect="1"/>
          </p:cNvPicPr>
          <p:nvPr/>
        </p:nvPicPr>
        <p:blipFill rotWithShape="1">
          <a:blip r:embed="rId43">
            <a:extLst>
              <a:ext uri="{BEBA8EAE-BF5A-486C-A8C5-ECC9F3942E4B}">
                <a14:imgProps xmlns:a14="http://schemas.microsoft.com/office/drawing/2010/main">
                  <a14:imgLayer r:embed="rId4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65153" t="38739" r="23211" b="44506"/>
          <a:stretch/>
        </p:blipFill>
        <p:spPr>
          <a:xfrm rot="5400000" flipH="1">
            <a:off x="2214853" y="7325581"/>
            <a:ext cx="575341" cy="691825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8D4B4AEC-074B-0D0C-B7AC-A782AF6ADDA1}"/>
              </a:ext>
            </a:extLst>
          </p:cNvPr>
          <p:cNvPicPr>
            <a:picLocks noChangeAspect="1"/>
          </p:cNvPicPr>
          <p:nvPr/>
        </p:nvPicPr>
        <p:blipFill rotWithShape="1">
          <a:blip r:embed="rId45">
            <a:extLst>
              <a:ext uri="{BEBA8EAE-BF5A-486C-A8C5-ECC9F3942E4B}">
                <a14:imgProps xmlns:a14="http://schemas.microsoft.com/office/drawing/2010/main">
                  <a14:imgLayer r:embed="rId4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8485" t="44336" r="38906" b="39410"/>
          <a:stretch/>
        </p:blipFill>
        <p:spPr>
          <a:xfrm rot="16200000" flipV="1">
            <a:off x="1467633" y="7325581"/>
            <a:ext cx="575340" cy="691823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B563107-A080-FA79-CD7A-1E062EEEFAA9}"/>
              </a:ext>
            </a:extLst>
          </p:cNvPr>
          <p:cNvSpPr/>
          <p:nvPr/>
        </p:nvSpPr>
        <p:spPr>
          <a:xfrm>
            <a:off x="1589573" y="6959868"/>
            <a:ext cx="218273" cy="221876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12DFC83E-81A3-7851-8AC4-D8A66B1A977A}"/>
              </a:ext>
            </a:extLst>
          </p:cNvPr>
          <p:cNvCxnSpPr>
            <a:cxnSpLocks/>
          </p:cNvCxnSpPr>
          <p:nvPr/>
        </p:nvCxnSpPr>
        <p:spPr>
          <a:xfrm flipH="1">
            <a:off x="1424436" y="7181744"/>
            <a:ext cx="165137" cy="202076"/>
          </a:xfrm>
          <a:prstGeom prst="line">
            <a:avLst/>
          </a:prstGeom>
          <a:ln w="63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F7BA459-07A0-7CC8-E596-AF944C528484}"/>
              </a:ext>
            </a:extLst>
          </p:cNvPr>
          <p:cNvCxnSpPr>
            <a:cxnSpLocks/>
          </p:cNvCxnSpPr>
          <p:nvPr/>
        </p:nvCxnSpPr>
        <p:spPr>
          <a:xfrm flipH="1">
            <a:off x="2145461" y="7091136"/>
            <a:ext cx="191421" cy="298755"/>
          </a:xfrm>
          <a:prstGeom prst="line">
            <a:avLst/>
          </a:prstGeom>
          <a:ln w="63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89E97A77-68B8-B2AC-C5A0-B6B2C561023B}"/>
              </a:ext>
            </a:extLst>
          </p:cNvPr>
          <p:cNvCxnSpPr>
            <a:cxnSpLocks/>
          </p:cNvCxnSpPr>
          <p:nvPr/>
        </p:nvCxnSpPr>
        <p:spPr>
          <a:xfrm>
            <a:off x="1808857" y="7176917"/>
            <a:ext cx="294302" cy="205940"/>
          </a:xfrm>
          <a:prstGeom prst="line">
            <a:avLst/>
          </a:prstGeom>
          <a:ln w="63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538D27B9-73D0-2980-46B2-25EB139AFFF8}"/>
              </a:ext>
            </a:extLst>
          </p:cNvPr>
          <p:cNvCxnSpPr>
            <a:cxnSpLocks/>
          </p:cNvCxnSpPr>
          <p:nvPr/>
        </p:nvCxnSpPr>
        <p:spPr>
          <a:xfrm>
            <a:off x="2550886" y="7095130"/>
            <a:ext cx="301152" cy="294760"/>
          </a:xfrm>
          <a:prstGeom prst="line">
            <a:avLst/>
          </a:prstGeom>
          <a:ln w="63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F1F36F6D-90D2-8DEB-9702-2B758024A0CE}"/>
              </a:ext>
            </a:extLst>
          </p:cNvPr>
          <p:cNvSpPr/>
          <p:nvPr/>
        </p:nvSpPr>
        <p:spPr>
          <a:xfrm>
            <a:off x="2161714" y="7389890"/>
            <a:ext cx="682207" cy="566406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0E6EE12-F27A-65D6-1AB3-803C939A7CE8}"/>
              </a:ext>
            </a:extLst>
          </p:cNvPr>
          <p:cNvSpPr/>
          <p:nvPr/>
        </p:nvSpPr>
        <p:spPr>
          <a:xfrm>
            <a:off x="1415331" y="7388379"/>
            <a:ext cx="682014" cy="566406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7" name="Connecteur droit 206">
            <a:extLst>
              <a:ext uri="{FF2B5EF4-FFF2-40B4-BE49-F238E27FC236}">
                <a16:creationId xmlns:a16="http://schemas.microsoft.com/office/drawing/2014/main" id="{7DEC5E64-1A9D-AA47-8358-227F3331658F}"/>
              </a:ext>
            </a:extLst>
          </p:cNvPr>
          <p:cNvCxnSpPr>
            <a:cxnSpLocks/>
          </p:cNvCxnSpPr>
          <p:nvPr/>
        </p:nvCxnSpPr>
        <p:spPr>
          <a:xfrm flipV="1">
            <a:off x="2101321" y="1430840"/>
            <a:ext cx="0" cy="1692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Connecteur droit 219">
            <a:extLst>
              <a:ext uri="{FF2B5EF4-FFF2-40B4-BE49-F238E27FC236}">
                <a16:creationId xmlns:a16="http://schemas.microsoft.com/office/drawing/2014/main" id="{7A391C99-02AA-4B45-9551-C60FD875DD79}"/>
              </a:ext>
            </a:extLst>
          </p:cNvPr>
          <p:cNvCxnSpPr>
            <a:cxnSpLocks/>
          </p:cNvCxnSpPr>
          <p:nvPr/>
        </p:nvCxnSpPr>
        <p:spPr>
          <a:xfrm flipV="1">
            <a:off x="4874644" y="1444719"/>
            <a:ext cx="0" cy="1692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Connecteur droit 220">
            <a:extLst>
              <a:ext uri="{FF2B5EF4-FFF2-40B4-BE49-F238E27FC236}">
                <a16:creationId xmlns:a16="http://schemas.microsoft.com/office/drawing/2014/main" id="{066B47CD-7550-4F45-A31B-0593AD2FE6F9}"/>
              </a:ext>
            </a:extLst>
          </p:cNvPr>
          <p:cNvCxnSpPr>
            <a:cxnSpLocks/>
          </p:cNvCxnSpPr>
          <p:nvPr/>
        </p:nvCxnSpPr>
        <p:spPr>
          <a:xfrm flipV="1">
            <a:off x="4575100" y="6563866"/>
            <a:ext cx="0" cy="1692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Connecteur droit 221">
            <a:extLst>
              <a:ext uri="{FF2B5EF4-FFF2-40B4-BE49-F238E27FC236}">
                <a16:creationId xmlns:a16="http://schemas.microsoft.com/office/drawing/2014/main" id="{79C56258-A24D-FF4E-AB18-CDBF82319972}"/>
              </a:ext>
            </a:extLst>
          </p:cNvPr>
          <p:cNvCxnSpPr/>
          <p:nvPr/>
        </p:nvCxnSpPr>
        <p:spPr>
          <a:xfrm>
            <a:off x="2663272" y="6720600"/>
            <a:ext cx="1692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602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e 26"/>
          <p:cNvGrpSpPr/>
          <p:nvPr/>
        </p:nvGrpSpPr>
        <p:grpSpPr>
          <a:xfrm>
            <a:off x="2519" y="5989026"/>
            <a:ext cx="2835700" cy="2369183"/>
            <a:chOff x="74043" y="222772"/>
            <a:chExt cx="2835700" cy="2369183"/>
          </a:xfrm>
        </p:grpSpPr>
        <p:pic>
          <p:nvPicPr>
            <p:cNvPr id="30" name="Imag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90" t="17040" r="9675" b="9936"/>
            <a:stretch/>
          </p:blipFill>
          <p:spPr>
            <a:xfrm>
              <a:off x="425750" y="373628"/>
              <a:ext cx="2483894" cy="1917510"/>
            </a:xfrm>
            <a:prstGeom prst="rect">
              <a:avLst/>
            </a:prstGeom>
          </p:spPr>
        </p:pic>
        <p:grpSp>
          <p:nvGrpSpPr>
            <p:cNvPr id="31" name="Groupe 30"/>
            <p:cNvGrpSpPr/>
            <p:nvPr/>
          </p:nvGrpSpPr>
          <p:grpSpPr>
            <a:xfrm>
              <a:off x="74043" y="293833"/>
              <a:ext cx="1535631" cy="2151862"/>
              <a:chOff x="743590" y="1547612"/>
              <a:chExt cx="1535631" cy="2151862"/>
            </a:xfrm>
          </p:grpSpPr>
          <p:sp>
            <p:nvSpPr>
              <p:cNvPr id="42" name="ZoneTexte 41"/>
              <p:cNvSpPr txBox="1"/>
              <p:nvPr/>
            </p:nvSpPr>
            <p:spPr>
              <a:xfrm>
                <a:off x="762032" y="1547612"/>
                <a:ext cx="4127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60</a:t>
                </a:r>
              </a:p>
            </p:txBody>
          </p:sp>
          <p:sp>
            <p:nvSpPr>
              <p:cNvPr id="43" name="ZoneTexte 42"/>
              <p:cNvSpPr txBox="1"/>
              <p:nvPr/>
            </p:nvSpPr>
            <p:spPr>
              <a:xfrm>
                <a:off x="762032" y="2155049"/>
                <a:ext cx="4127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40</a:t>
                </a:r>
              </a:p>
            </p:txBody>
          </p:sp>
          <p:sp>
            <p:nvSpPr>
              <p:cNvPr id="44" name="ZoneTexte 43"/>
              <p:cNvSpPr txBox="1"/>
              <p:nvPr/>
            </p:nvSpPr>
            <p:spPr>
              <a:xfrm>
                <a:off x="762032" y="2766820"/>
                <a:ext cx="4127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20</a:t>
                </a:r>
              </a:p>
            </p:txBody>
          </p:sp>
          <p:sp>
            <p:nvSpPr>
              <p:cNvPr id="45" name="ZoneTexte 44"/>
              <p:cNvSpPr txBox="1"/>
              <p:nvPr/>
            </p:nvSpPr>
            <p:spPr>
              <a:xfrm>
                <a:off x="762032" y="3378591"/>
                <a:ext cx="4127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0</a:t>
                </a:r>
              </a:p>
            </p:txBody>
          </p:sp>
          <p:sp>
            <p:nvSpPr>
              <p:cNvPr id="46" name="ZoneTexte 45"/>
              <p:cNvSpPr txBox="1"/>
              <p:nvPr/>
            </p:nvSpPr>
            <p:spPr>
              <a:xfrm>
                <a:off x="1084645" y="3484030"/>
                <a:ext cx="4127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CTRL</a:t>
                </a:r>
              </a:p>
            </p:txBody>
          </p:sp>
          <p:sp>
            <p:nvSpPr>
              <p:cNvPr id="47" name="ZoneTexte 46"/>
              <p:cNvSpPr txBox="1"/>
              <p:nvPr/>
            </p:nvSpPr>
            <p:spPr>
              <a:xfrm>
                <a:off x="1342150" y="3484030"/>
                <a:ext cx="4127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NIF</a:t>
                </a:r>
              </a:p>
            </p:txBody>
          </p:sp>
          <p:sp>
            <p:nvSpPr>
              <p:cNvPr id="48" name="ZoneTexte 47"/>
              <p:cNvSpPr txBox="1"/>
              <p:nvPr/>
            </p:nvSpPr>
            <p:spPr>
              <a:xfrm>
                <a:off x="1606479" y="3484030"/>
                <a:ext cx="4127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M2</a:t>
                </a:r>
              </a:p>
            </p:txBody>
          </p:sp>
          <p:sp>
            <p:nvSpPr>
              <p:cNvPr id="49" name="ZoneTexte 48"/>
              <p:cNvSpPr txBox="1"/>
              <p:nvPr/>
            </p:nvSpPr>
            <p:spPr>
              <a:xfrm>
                <a:off x="1866472" y="3484030"/>
                <a:ext cx="4127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HBH</a:t>
                </a:r>
              </a:p>
            </p:txBody>
          </p:sp>
          <p:sp>
            <p:nvSpPr>
              <p:cNvPr id="50" name="ZoneTexte 49"/>
              <p:cNvSpPr txBox="1"/>
              <p:nvPr/>
            </p:nvSpPr>
            <p:spPr>
              <a:xfrm>
                <a:off x="743590" y="1627408"/>
                <a:ext cx="338554" cy="18566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ꙋH2AX positive </a:t>
                </a:r>
                <a:r>
                  <a:rPr lang="fr-FR" sz="1000" dirty="0" err="1">
                    <a:latin typeface="+mj-lt"/>
                  </a:rPr>
                  <a:t>cells</a:t>
                </a:r>
                <a:r>
                  <a:rPr lang="fr-FR" sz="1000" dirty="0">
                    <a:latin typeface="+mj-lt"/>
                  </a:rPr>
                  <a:t> (%)</a:t>
                </a:r>
              </a:p>
            </p:txBody>
          </p:sp>
        </p:grpSp>
        <p:grpSp>
          <p:nvGrpSpPr>
            <p:cNvPr id="32" name="Groupe 31"/>
            <p:cNvGrpSpPr/>
            <p:nvPr/>
          </p:nvGrpSpPr>
          <p:grpSpPr>
            <a:xfrm>
              <a:off x="1721991" y="2230251"/>
              <a:ext cx="1187752" cy="215444"/>
              <a:chOff x="3100420" y="3554084"/>
              <a:chExt cx="1187752" cy="215444"/>
            </a:xfrm>
          </p:grpSpPr>
          <p:sp>
            <p:nvSpPr>
              <p:cNvPr id="38" name="ZoneTexte 37"/>
              <p:cNvSpPr txBox="1"/>
              <p:nvPr/>
            </p:nvSpPr>
            <p:spPr>
              <a:xfrm>
                <a:off x="3100420" y="3554084"/>
                <a:ext cx="4127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CTRL</a:t>
                </a:r>
              </a:p>
            </p:txBody>
          </p:sp>
          <p:sp>
            <p:nvSpPr>
              <p:cNvPr id="39" name="ZoneTexte 38"/>
              <p:cNvSpPr txBox="1"/>
              <p:nvPr/>
            </p:nvSpPr>
            <p:spPr>
              <a:xfrm>
                <a:off x="3357925" y="3554084"/>
                <a:ext cx="4127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NIF</a:t>
                </a:r>
              </a:p>
            </p:txBody>
          </p:sp>
          <p:sp>
            <p:nvSpPr>
              <p:cNvPr id="40" name="ZoneTexte 39"/>
              <p:cNvSpPr txBox="1"/>
              <p:nvPr/>
            </p:nvSpPr>
            <p:spPr>
              <a:xfrm>
                <a:off x="3615430" y="3554084"/>
                <a:ext cx="4127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M2</a:t>
                </a:r>
              </a:p>
            </p:txBody>
          </p:sp>
          <p:sp>
            <p:nvSpPr>
              <p:cNvPr id="41" name="ZoneTexte 40"/>
              <p:cNvSpPr txBox="1"/>
              <p:nvPr/>
            </p:nvSpPr>
            <p:spPr>
              <a:xfrm>
                <a:off x="3875423" y="3554084"/>
                <a:ext cx="4127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HBH</a:t>
                </a:r>
              </a:p>
            </p:txBody>
          </p:sp>
        </p:grpSp>
        <p:sp>
          <p:nvSpPr>
            <p:cNvPr id="33" name="ZoneTexte 32"/>
            <p:cNvSpPr txBox="1"/>
            <p:nvPr/>
          </p:nvSpPr>
          <p:spPr>
            <a:xfrm>
              <a:off x="505234" y="2338039"/>
              <a:ext cx="100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+mj-lt"/>
                </a:rPr>
                <a:t>ALDHneg</a:t>
              </a:r>
              <a:endParaRPr lang="fr-FR" sz="1000" dirty="0">
                <a:latin typeface="+mj-lt"/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1801702" y="2338039"/>
              <a:ext cx="101108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+mj-lt"/>
                </a:rPr>
                <a:t>ALDHbr</a:t>
              </a:r>
              <a:endParaRPr lang="fr-FR" sz="1000" dirty="0">
                <a:latin typeface="+mj-lt"/>
              </a:endParaRPr>
            </a:p>
          </p:txBody>
        </p:sp>
        <p:cxnSp>
          <p:nvCxnSpPr>
            <p:cNvPr id="35" name="Connecteur droit 34"/>
            <p:cNvCxnSpPr/>
            <p:nvPr/>
          </p:nvCxnSpPr>
          <p:spPr>
            <a:xfrm>
              <a:off x="505234" y="2393446"/>
              <a:ext cx="10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1804782" y="2392065"/>
              <a:ext cx="10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ZoneTexte 36"/>
            <p:cNvSpPr txBox="1"/>
            <p:nvPr/>
          </p:nvSpPr>
          <p:spPr>
            <a:xfrm>
              <a:off x="425750" y="222772"/>
              <a:ext cx="23870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S68</a:t>
              </a:r>
              <a:endParaRPr lang="fr-FR" sz="1000" b="1" baseline="30000" dirty="0">
                <a:latin typeface="+mj-lt"/>
              </a:endParaRP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4158088" y="8510291"/>
            <a:ext cx="2809917" cy="2217207"/>
            <a:chOff x="4158087" y="7020455"/>
            <a:chExt cx="2809917" cy="2217207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51" t="15430" r="2672" b="21139"/>
            <a:stretch/>
          </p:blipFill>
          <p:spPr>
            <a:xfrm>
              <a:off x="4509460" y="7251042"/>
              <a:ext cx="2300727" cy="1854628"/>
            </a:xfrm>
            <a:prstGeom prst="rect">
              <a:avLst/>
            </a:prstGeom>
          </p:spPr>
        </p:pic>
        <p:grpSp>
          <p:nvGrpSpPr>
            <p:cNvPr id="6" name="Groupe 5"/>
            <p:cNvGrpSpPr/>
            <p:nvPr/>
          </p:nvGrpSpPr>
          <p:grpSpPr>
            <a:xfrm>
              <a:off x="4158087" y="7020455"/>
              <a:ext cx="2809917" cy="2217207"/>
              <a:chOff x="4010932" y="6924590"/>
              <a:chExt cx="2809917" cy="2217207"/>
            </a:xfrm>
          </p:grpSpPr>
          <p:sp>
            <p:nvSpPr>
              <p:cNvPr id="3" name="ZoneTexte 2"/>
              <p:cNvSpPr txBox="1"/>
              <p:nvPr/>
            </p:nvSpPr>
            <p:spPr>
              <a:xfrm>
                <a:off x="4339859" y="8926353"/>
                <a:ext cx="5404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CTRL</a:t>
                </a:r>
              </a:p>
            </p:txBody>
          </p:sp>
          <p:sp>
            <p:nvSpPr>
              <p:cNvPr id="90" name="ZoneTexte 89"/>
              <p:cNvSpPr txBox="1"/>
              <p:nvPr/>
            </p:nvSpPr>
            <p:spPr>
              <a:xfrm>
                <a:off x="4633608" y="8926353"/>
                <a:ext cx="68524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 err="1">
                    <a:latin typeface="+mj-lt"/>
                  </a:rPr>
                  <a:t>Melphalan</a:t>
                </a:r>
                <a:endParaRPr lang="fr-FR" sz="800" dirty="0">
                  <a:latin typeface="+mj-lt"/>
                </a:endParaRPr>
              </a:p>
            </p:txBody>
          </p:sp>
          <p:sp>
            <p:nvSpPr>
              <p:cNvPr id="91" name="ZoneTexte 90"/>
              <p:cNvSpPr txBox="1"/>
              <p:nvPr/>
            </p:nvSpPr>
            <p:spPr>
              <a:xfrm>
                <a:off x="5011978" y="8926353"/>
                <a:ext cx="68524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NIF</a:t>
                </a:r>
              </a:p>
            </p:txBody>
          </p:sp>
          <p:sp>
            <p:nvSpPr>
              <p:cNvPr id="92" name="ZoneTexte 91"/>
              <p:cNvSpPr txBox="1"/>
              <p:nvPr/>
            </p:nvSpPr>
            <p:spPr>
              <a:xfrm>
                <a:off x="5445556" y="8926353"/>
                <a:ext cx="5404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CTRL</a:t>
                </a:r>
              </a:p>
            </p:txBody>
          </p:sp>
          <p:sp>
            <p:nvSpPr>
              <p:cNvPr id="93" name="ZoneTexte 92"/>
              <p:cNvSpPr txBox="1"/>
              <p:nvPr/>
            </p:nvSpPr>
            <p:spPr>
              <a:xfrm>
                <a:off x="5763210" y="8926353"/>
                <a:ext cx="68524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 err="1">
                    <a:latin typeface="+mj-lt"/>
                  </a:rPr>
                  <a:t>Melphalan</a:t>
                </a:r>
                <a:endParaRPr lang="fr-FR" sz="800" dirty="0">
                  <a:latin typeface="+mj-lt"/>
                </a:endParaRPr>
              </a:p>
            </p:txBody>
          </p:sp>
          <p:sp>
            <p:nvSpPr>
              <p:cNvPr id="94" name="ZoneTexte 93"/>
              <p:cNvSpPr txBox="1"/>
              <p:nvPr/>
            </p:nvSpPr>
            <p:spPr>
              <a:xfrm>
                <a:off x="6135604" y="8926353"/>
                <a:ext cx="68524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NIF</a:t>
                </a:r>
              </a:p>
            </p:txBody>
          </p:sp>
          <p:sp>
            <p:nvSpPr>
              <p:cNvPr id="4" name="ZoneTexte 3"/>
              <p:cNvSpPr txBox="1"/>
              <p:nvPr/>
            </p:nvSpPr>
            <p:spPr>
              <a:xfrm>
                <a:off x="4051040" y="8358142"/>
                <a:ext cx="4144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0.5</a:t>
                </a:r>
              </a:p>
            </p:txBody>
          </p:sp>
          <p:sp>
            <p:nvSpPr>
              <p:cNvPr id="95" name="ZoneTexte 94"/>
              <p:cNvSpPr txBox="1"/>
              <p:nvPr/>
            </p:nvSpPr>
            <p:spPr>
              <a:xfrm>
                <a:off x="4045064" y="7928931"/>
                <a:ext cx="4144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1.0</a:t>
                </a:r>
              </a:p>
            </p:txBody>
          </p:sp>
          <p:sp>
            <p:nvSpPr>
              <p:cNvPr id="96" name="ZoneTexte 95"/>
              <p:cNvSpPr txBox="1"/>
              <p:nvPr/>
            </p:nvSpPr>
            <p:spPr>
              <a:xfrm>
                <a:off x="4045061" y="7503288"/>
                <a:ext cx="4144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1.5</a:t>
                </a:r>
              </a:p>
            </p:txBody>
          </p:sp>
          <p:sp>
            <p:nvSpPr>
              <p:cNvPr id="97" name="ZoneTexte 96"/>
              <p:cNvSpPr txBox="1"/>
              <p:nvPr/>
            </p:nvSpPr>
            <p:spPr>
              <a:xfrm>
                <a:off x="4036933" y="7078164"/>
                <a:ext cx="4144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2.0</a:t>
                </a:r>
              </a:p>
            </p:txBody>
          </p:sp>
          <p:sp>
            <p:nvSpPr>
              <p:cNvPr id="98" name="ZoneTexte 97"/>
              <p:cNvSpPr txBox="1"/>
              <p:nvPr/>
            </p:nvSpPr>
            <p:spPr>
              <a:xfrm>
                <a:off x="4045064" y="8778918"/>
                <a:ext cx="4144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0</a:t>
                </a:r>
              </a:p>
            </p:txBody>
          </p:sp>
          <p:sp>
            <p:nvSpPr>
              <p:cNvPr id="99" name="ZoneTexte 98"/>
              <p:cNvSpPr txBox="1"/>
              <p:nvPr/>
            </p:nvSpPr>
            <p:spPr>
              <a:xfrm>
                <a:off x="4010932" y="7154755"/>
                <a:ext cx="338554" cy="175142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Tail</a:t>
                </a:r>
                <a:r>
                  <a:rPr lang="fr-FR" sz="1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moment</a:t>
                </a:r>
              </a:p>
            </p:txBody>
          </p:sp>
          <p:sp>
            <p:nvSpPr>
              <p:cNvPr id="5" name="ZoneTexte 4"/>
              <p:cNvSpPr txBox="1"/>
              <p:nvPr/>
            </p:nvSpPr>
            <p:spPr>
              <a:xfrm>
                <a:off x="4416894" y="6924590"/>
                <a:ext cx="218566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</a:rPr>
                  <a:t>S68</a:t>
                </a:r>
              </a:p>
            </p:txBody>
          </p:sp>
        </p:grpSp>
        <p:cxnSp>
          <p:nvCxnSpPr>
            <p:cNvPr id="10" name="Connecteur droit 9"/>
            <p:cNvCxnSpPr/>
            <p:nvPr/>
          </p:nvCxnSpPr>
          <p:spPr>
            <a:xfrm>
              <a:off x="4737540" y="7718238"/>
              <a:ext cx="36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cteur droit 99"/>
            <p:cNvCxnSpPr/>
            <p:nvPr/>
          </p:nvCxnSpPr>
          <p:spPr>
            <a:xfrm>
              <a:off x="5855925" y="7655485"/>
              <a:ext cx="36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cteur droit 100"/>
            <p:cNvCxnSpPr/>
            <p:nvPr/>
          </p:nvCxnSpPr>
          <p:spPr>
            <a:xfrm>
              <a:off x="5855925" y="7577862"/>
              <a:ext cx="79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/>
            <p:cNvSpPr txBox="1"/>
            <p:nvPr/>
          </p:nvSpPr>
          <p:spPr>
            <a:xfrm>
              <a:off x="4733713" y="7598182"/>
              <a:ext cx="3638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***</a:t>
              </a: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5862939" y="7541787"/>
              <a:ext cx="3638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***</a:t>
              </a:r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5855925" y="7461940"/>
              <a:ext cx="7766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***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114802" y="8405728"/>
            <a:ext cx="4125107" cy="2123733"/>
            <a:chOff x="54110" y="7051059"/>
            <a:chExt cx="4125107" cy="2123733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C2F115B3-BF43-1C9C-B9E5-E46227FBF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008" y="7252613"/>
              <a:ext cx="1255812" cy="938250"/>
            </a:xfrm>
            <a:prstGeom prst="rect">
              <a:avLst/>
            </a:prstGeom>
          </p:spPr>
        </p:pic>
        <p:pic>
          <p:nvPicPr>
            <p:cNvPr id="105" name="Image 104" descr="Une image contenant étoile, ciel de nuit&#10;&#10;Description générée automatiquement">
              <a:extLst>
                <a:ext uri="{FF2B5EF4-FFF2-40B4-BE49-F238E27FC236}">
                  <a16:creationId xmlns:a16="http://schemas.microsoft.com/office/drawing/2014/main" id="{05425F16-77F7-B872-4936-0ADD74DAA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008" y="8234417"/>
              <a:ext cx="1255812" cy="938250"/>
            </a:xfrm>
            <a:prstGeom prst="rect">
              <a:avLst/>
            </a:prstGeom>
          </p:spPr>
        </p:pic>
        <p:pic>
          <p:nvPicPr>
            <p:cNvPr id="106" name="Image 105" descr="Une image contenant étoile, nuit&#10;&#10;Description générée automatiquement">
              <a:extLst>
                <a:ext uri="{FF2B5EF4-FFF2-40B4-BE49-F238E27FC236}">
                  <a16:creationId xmlns:a16="http://schemas.microsoft.com/office/drawing/2014/main" id="{13F53E81-BF16-84D1-53A8-44ED525413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97" b="10757"/>
            <a:stretch/>
          </p:blipFill>
          <p:spPr>
            <a:xfrm>
              <a:off x="1616864" y="7252613"/>
              <a:ext cx="1255812" cy="938250"/>
            </a:xfrm>
            <a:prstGeom prst="rect">
              <a:avLst/>
            </a:prstGeom>
          </p:spPr>
        </p:pic>
        <p:pic>
          <p:nvPicPr>
            <p:cNvPr id="107" name="Image 106">
              <a:extLst>
                <a:ext uri="{FF2B5EF4-FFF2-40B4-BE49-F238E27FC236}">
                  <a16:creationId xmlns:a16="http://schemas.microsoft.com/office/drawing/2014/main" id="{881CA1DF-D55A-C023-56AF-4405A9437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6864" y="8235443"/>
              <a:ext cx="1255812" cy="936198"/>
            </a:xfrm>
            <a:prstGeom prst="rect">
              <a:avLst/>
            </a:prstGeom>
          </p:spPr>
        </p:pic>
        <p:pic>
          <p:nvPicPr>
            <p:cNvPr id="108" name="Image 107" descr="Une image contenant étoile, comète, ciel de nuit&#10;&#10;Description générée automatiquement">
              <a:extLst>
                <a:ext uri="{FF2B5EF4-FFF2-40B4-BE49-F238E27FC236}">
                  <a16:creationId xmlns:a16="http://schemas.microsoft.com/office/drawing/2014/main" id="{3EF7892B-80AD-7406-6333-F472F2360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2148" y="7250620"/>
              <a:ext cx="1255812" cy="942236"/>
            </a:xfrm>
            <a:prstGeom prst="rect">
              <a:avLst/>
            </a:prstGeom>
          </p:spPr>
        </p:pic>
        <p:pic>
          <p:nvPicPr>
            <p:cNvPr id="109" name="Image 108" descr="Une image contenant étoile, nuit&#10;&#10;Description générée automatiquement">
              <a:extLst>
                <a:ext uri="{FF2B5EF4-FFF2-40B4-BE49-F238E27FC236}">
                  <a16:creationId xmlns:a16="http://schemas.microsoft.com/office/drawing/2014/main" id="{C3996C1D-83F3-D804-ABFC-271500C131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23" b="13835"/>
            <a:stretch/>
          </p:blipFill>
          <p:spPr>
            <a:xfrm>
              <a:off x="2914954" y="8232292"/>
              <a:ext cx="1250200" cy="942500"/>
            </a:xfrm>
            <a:prstGeom prst="rect">
              <a:avLst/>
            </a:prstGeom>
          </p:spPr>
        </p:pic>
        <p:sp>
          <p:nvSpPr>
            <p:cNvPr id="12" name="ZoneTexte 11"/>
            <p:cNvSpPr txBox="1"/>
            <p:nvPr/>
          </p:nvSpPr>
          <p:spPr>
            <a:xfrm>
              <a:off x="306008" y="7051059"/>
              <a:ext cx="12503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>
                  <a:latin typeface="+mj-lt"/>
                </a:rPr>
                <a:t>CTRL</a:t>
              </a:r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1629736" y="7051059"/>
              <a:ext cx="12380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+mj-lt"/>
                </a:rPr>
                <a:t>Melphalan</a:t>
              </a:r>
              <a:endParaRPr lang="fr-FR" sz="1000" dirty="0">
                <a:latin typeface="+mj-lt"/>
              </a:endParaRPr>
            </a:p>
          </p:txBody>
        </p:sp>
        <p:sp>
          <p:nvSpPr>
            <p:cNvPr id="111" name="ZoneTexte 110"/>
            <p:cNvSpPr txBox="1"/>
            <p:nvPr/>
          </p:nvSpPr>
          <p:spPr>
            <a:xfrm>
              <a:off x="2941148" y="7051059"/>
              <a:ext cx="12380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>
                  <a:latin typeface="+mj-lt"/>
                </a:rPr>
                <a:t>NIF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54110" y="7250619"/>
              <a:ext cx="338554" cy="940244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+mj-lt"/>
                </a:rPr>
                <a:t>ALDHneg</a:t>
              </a:r>
              <a:endParaRPr lang="fr-FR" sz="1000" dirty="0">
                <a:latin typeface="+mj-lt"/>
              </a:endParaRPr>
            </a:p>
          </p:txBody>
        </p:sp>
        <p:sp>
          <p:nvSpPr>
            <p:cNvPr id="112" name="ZoneTexte 111"/>
            <p:cNvSpPr txBox="1"/>
            <p:nvPr/>
          </p:nvSpPr>
          <p:spPr>
            <a:xfrm>
              <a:off x="55748" y="8231397"/>
              <a:ext cx="338554" cy="940244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+mj-lt"/>
                </a:rPr>
                <a:t>ALDHbr</a:t>
              </a:r>
              <a:endParaRPr lang="fr-FR" sz="1000" dirty="0">
                <a:latin typeface="+mj-lt"/>
              </a:endParaRPr>
            </a:p>
          </p:txBody>
        </p:sp>
      </p:grpSp>
      <p:cxnSp>
        <p:nvCxnSpPr>
          <p:cNvPr id="17" name="Connecteur droit 16"/>
          <p:cNvCxnSpPr/>
          <p:nvPr/>
        </p:nvCxnSpPr>
        <p:spPr>
          <a:xfrm>
            <a:off x="4618202" y="10679790"/>
            <a:ext cx="9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>
            <a:off x="5736263" y="10679790"/>
            <a:ext cx="9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4597797" y="10640262"/>
            <a:ext cx="97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err="1">
                <a:latin typeface="+mj-lt"/>
              </a:rPr>
              <a:t>ALDHneg</a:t>
            </a:r>
            <a:endParaRPr lang="fr-FR" sz="800" dirty="0">
              <a:latin typeface="+mj-lt"/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5623610" y="10635382"/>
            <a:ext cx="97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err="1">
                <a:latin typeface="+mj-lt"/>
              </a:rPr>
              <a:t>ALDHbr</a:t>
            </a:r>
            <a:endParaRPr lang="fr-FR" sz="800" dirty="0">
              <a:latin typeface="+mj-lt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C063E83-95B9-87C1-2401-C998C4FA1AB4}"/>
              </a:ext>
            </a:extLst>
          </p:cNvPr>
          <p:cNvCxnSpPr/>
          <p:nvPr/>
        </p:nvCxnSpPr>
        <p:spPr>
          <a:xfrm>
            <a:off x="4120659" y="10472421"/>
            <a:ext cx="90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EDE4FD4-5A26-291C-9A56-F8449A2D4E9D}"/>
              </a:ext>
            </a:extLst>
          </p:cNvPr>
          <p:cNvCxnSpPr/>
          <p:nvPr/>
        </p:nvCxnSpPr>
        <p:spPr>
          <a:xfrm flipH="1">
            <a:off x="1866901" y="6583898"/>
            <a:ext cx="25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1957BAE3-88E5-9B73-2580-22F348D3AD5D}"/>
              </a:ext>
            </a:extLst>
          </p:cNvPr>
          <p:cNvSpPr txBox="1"/>
          <p:nvPr/>
        </p:nvSpPr>
        <p:spPr>
          <a:xfrm>
            <a:off x="1814515" y="6465035"/>
            <a:ext cx="3520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**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2EF68C1-271E-452D-A6CE-3841163F44AA}"/>
              </a:ext>
            </a:extLst>
          </p:cNvPr>
          <p:cNvSpPr txBox="1"/>
          <p:nvPr/>
        </p:nvSpPr>
        <p:spPr>
          <a:xfrm>
            <a:off x="1866902" y="6141887"/>
            <a:ext cx="5052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**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51B09CA0-70E0-FDB0-0360-8B73877B5695}"/>
              </a:ext>
            </a:extLst>
          </p:cNvPr>
          <p:cNvCxnSpPr/>
          <p:nvPr/>
        </p:nvCxnSpPr>
        <p:spPr>
          <a:xfrm flipH="1">
            <a:off x="1868133" y="6261288"/>
            <a:ext cx="50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1BB2FFD0-9B27-5811-5CD9-E8DA42BEC611}"/>
              </a:ext>
            </a:extLst>
          </p:cNvPr>
          <p:cNvCxnSpPr/>
          <p:nvPr/>
        </p:nvCxnSpPr>
        <p:spPr>
          <a:xfrm flipH="1">
            <a:off x="557214" y="6376383"/>
            <a:ext cx="5095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6762E2B9-2C72-9AC3-9252-C8FC1EBDA8C7}"/>
              </a:ext>
            </a:extLst>
          </p:cNvPr>
          <p:cNvSpPr txBox="1"/>
          <p:nvPr/>
        </p:nvSpPr>
        <p:spPr>
          <a:xfrm>
            <a:off x="557214" y="6258948"/>
            <a:ext cx="5052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**</a:t>
            </a: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4A3A2675-FAC2-6242-A92D-562286B36F4F}"/>
              </a:ext>
            </a:extLst>
          </p:cNvPr>
          <p:cNvCxnSpPr/>
          <p:nvPr/>
        </p:nvCxnSpPr>
        <p:spPr>
          <a:xfrm flipH="1">
            <a:off x="557213" y="6755349"/>
            <a:ext cx="252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ZoneTexte 114">
            <a:extLst>
              <a:ext uri="{FF2B5EF4-FFF2-40B4-BE49-F238E27FC236}">
                <a16:creationId xmlns:a16="http://schemas.microsoft.com/office/drawing/2014/main" id="{CF1F04C4-83D0-BF11-AC16-03E649CCBB11}"/>
              </a:ext>
            </a:extLst>
          </p:cNvPr>
          <p:cNvSpPr txBox="1"/>
          <p:nvPr/>
        </p:nvSpPr>
        <p:spPr>
          <a:xfrm>
            <a:off x="533301" y="6583898"/>
            <a:ext cx="3082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 dirty="0">
                <a:latin typeface="+mj-lt"/>
              </a:rPr>
              <a:t>ns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609F4560-BBF6-DB75-80D3-FBC580D2341F}"/>
              </a:ext>
            </a:extLst>
          </p:cNvPr>
          <p:cNvGrpSpPr/>
          <p:nvPr/>
        </p:nvGrpSpPr>
        <p:grpSpPr>
          <a:xfrm>
            <a:off x="3532699" y="6019159"/>
            <a:ext cx="2301527" cy="2122654"/>
            <a:chOff x="2741488" y="4740687"/>
            <a:chExt cx="2301527" cy="2122654"/>
          </a:xfrm>
        </p:grpSpPr>
        <p:pic>
          <p:nvPicPr>
            <p:cNvPr id="61" name="Picture 2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29" t="6514" r="1253" b="40288"/>
            <a:stretch/>
          </p:blipFill>
          <p:spPr bwMode="auto">
            <a:xfrm>
              <a:off x="3148055" y="4936603"/>
              <a:ext cx="1876878" cy="1780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F942CA82-9324-389B-C6F9-878B6AE97AD7}"/>
                </a:ext>
              </a:extLst>
            </p:cNvPr>
            <p:cNvSpPr txBox="1"/>
            <p:nvPr/>
          </p:nvSpPr>
          <p:spPr>
            <a:xfrm>
              <a:off x="2863836" y="4994952"/>
              <a:ext cx="3744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0.00</a:t>
              </a:r>
            </a:p>
          </p:txBody>
        </p: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28641D9F-6950-0480-07E5-965263732981}"/>
                </a:ext>
              </a:extLst>
            </p:cNvPr>
            <p:cNvSpPr txBox="1"/>
            <p:nvPr/>
          </p:nvSpPr>
          <p:spPr>
            <a:xfrm>
              <a:off x="2863836" y="5250288"/>
              <a:ext cx="3744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0.10</a:t>
              </a:r>
            </a:p>
          </p:txBody>
        </p: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B392FC8A-4B82-C8E2-1801-2B45E0A6C237}"/>
                </a:ext>
              </a:extLst>
            </p:cNvPr>
            <p:cNvSpPr txBox="1"/>
            <p:nvPr/>
          </p:nvSpPr>
          <p:spPr>
            <a:xfrm>
              <a:off x="2863836" y="5517665"/>
              <a:ext cx="3744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0.20</a:t>
              </a:r>
            </a:p>
          </p:txBody>
        </p:sp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id="{D58BE8FC-89DA-A0CB-4C2E-07CC137A8133}"/>
                </a:ext>
              </a:extLst>
            </p:cNvPr>
            <p:cNvSpPr txBox="1"/>
            <p:nvPr/>
          </p:nvSpPr>
          <p:spPr>
            <a:xfrm>
              <a:off x="2863836" y="5775105"/>
              <a:ext cx="3744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0.30</a:t>
              </a:r>
            </a:p>
          </p:txBody>
        </p:sp>
        <p:sp>
          <p:nvSpPr>
            <p:cNvPr id="120" name="ZoneTexte 119">
              <a:extLst>
                <a:ext uri="{FF2B5EF4-FFF2-40B4-BE49-F238E27FC236}">
                  <a16:creationId xmlns:a16="http://schemas.microsoft.com/office/drawing/2014/main" id="{70C18D47-FFBD-D3F1-905B-6CBE05D2210D}"/>
                </a:ext>
              </a:extLst>
            </p:cNvPr>
            <p:cNvSpPr txBox="1"/>
            <p:nvPr/>
          </p:nvSpPr>
          <p:spPr>
            <a:xfrm>
              <a:off x="2863836" y="6036652"/>
              <a:ext cx="3744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0.40</a:t>
              </a:r>
            </a:p>
          </p:txBody>
        </p:sp>
        <p:sp>
          <p:nvSpPr>
            <p:cNvPr id="121" name="ZoneTexte 120">
              <a:extLst>
                <a:ext uri="{FF2B5EF4-FFF2-40B4-BE49-F238E27FC236}">
                  <a16:creationId xmlns:a16="http://schemas.microsoft.com/office/drawing/2014/main" id="{769F2783-7959-F229-0864-27F82D55CC40}"/>
                </a:ext>
              </a:extLst>
            </p:cNvPr>
            <p:cNvSpPr txBox="1"/>
            <p:nvPr/>
          </p:nvSpPr>
          <p:spPr>
            <a:xfrm>
              <a:off x="3072909" y="6643353"/>
              <a:ext cx="7397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solidFill>
                    <a:srgbClr val="FF1515"/>
                  </a:solidFill>
                  <a:latin typeface="+mj-lt"/>
                </a:rPr>
                <a:t>CTRL</a:t>
              </a:r>
            </a:p>
          </p:txBody>
        </p:sp>
        <p:sp>
          <p:nvSpPr>
            <p:cNvPr id="122" name="ZoneTexte 121">
              <a:extLst>
                <a:ext uri="{FF2B5EF4-FFF2-40B4-BE49-F238E27FC236}">
                  <a16:creationId xmlns:a16="http://schemas.microsoft.com/office/drawing/2014/main" id="{2D6CD82D-C440-4C10-4811-8F9FE820638B}"/>
                </a:ext>
              </a:extLst>
            </p:cNvPr>
            <p:cNvSpPr txBox="1"/>
            <p:nvPr/>
          </p:nvSpPr>
          <p:spPr>
            <a:xfrm>
              <a:off x="4303222" y="6647897"/>
              <a:ext cx="7397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solidFill>
                    <a:srgbClr val="4300A4"/>
                  </a:solidFill>
                  <a:latin typeface="+mj-lt"/>
                </a:rPr>
                <a:t>NIF</a:t>
              </a:r>
            </a:p>
          </p:txBody>
        </p:sp>
        <p:sp>
          <p:nvSpPr>
            <p:cNvPr id="125" name="ZoneTexte 124">
              <a:extLst>
                <a:ext uri="{FF2B5EF4-FFF2-40B4-BE49-F238E27FC236}">
                  <a16:creationId xmlns:a16="http://schemas.microsoft.com/office/drawing/2014/main" id="{6CE8A2E7-CFA4-80BA-E527-CA6968CBBDD6}"/>
                </a:ext>
              </a:extLst>
            </p:cNvPr>
            <p:cNvSpPr txBox="1"/>
            <p:nvPr/>
          </p:nvSpPr>
          <p:spPr>
            <a:xfrm>
              <a:off x="3139453" y="4740687"/>
              <a:ext cx="1903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>
                  <a:latin typeface="+mj-lt"/>
                </a:rPr>
                <a:t>G2/M </a:t>
              </a:r>
              <a:r>
                <a:rPr lang="fr-FR" sz="1000" dirty="0" err="1">
                  <a:latin typeface="+mj-lt"/>
                </a:rPr>
                <a:t>cell</a:t>
              </a:r>
              <a:r>
                <a:rPr lang="fr-FR" sz="1000" dirty="0">
                  <a:latin typeface="+mj-lt"/>
                </a:rPr>
                <a:t> cycle </a:t>
              </a:r>
            </a:p>
          </p:txBody>
        </p:sp>
        <p:sp>
          <p:nvSpPr>
            <p:cNvPr id="126" name="ZoneTexte 125">
              <a:extLst>
                <a:ext uri="{FF2B5EF4-FFF2-40B4-BE49-F238E27FC236}">
                  <a16:creationId xmlns:a16="http://schemas.microsoft.com/office/drawing/2014/main" id="{742E6151-FBA4-A0AB-4094-892F7A4CF81E}"/>
                </a:ext>
              </a:extLst>
            </p:cNvPr>
            <p:cNvSpPr txBox="1"/>
            <p:nvPr/>
          </p:nvSpPr>
          <p:spPr>
            <a:xfrm>
              <a:off x="2741488" y="4906952"/>
              <a:ext cx="338554" cy="1312012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+mj-lt"/>
                </a:rPr>
                <a:t>Enrichement</a:t>
              </a:r>
              <a:r>
                <a:rPr lang="fr-FR" sz="1000" dirty="0">
                  <a:latin typeface="+mj-lt"/>
                </a:rPr>
                <a:t> score (ES)</a:t>
              </a:r>
            </a:p>
          </p:txBody>
        </p:sp>
        <p:sp>
          <p:nvSpPr>
            <p:cNvPr id="127" name="ZoneTexte 126">
              <a:extLst>
                <a:ext uri="{FF2B5EF4-FFF2-40B4-BE49-F238E27FC236}">
                  <a16:creationId xmlns:a16="http://schemas.microsoft.com/office/drawing/2014/main" id="{4850D91A-6F2C-E990-927D-91207D486398}"/>
                </a:ext>
              </a:extLst>
            </p:cNvPr>
            <p:cNvSpPr txBox="1"/>
            <p:nvPr/>
          </p:nvSpPr>
          <p:spPr>
            <a:xfrm>
              <a:off x="3089014" y="5888477"/>
              <a:ext cx="7397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NES=-6.23</a:t>
              </a:r>
              <a:br>
                <a:rPr lang="fr-FR" sz="800" dirty="0">
                  <a:latin typeface="+mj-lt"/>
                </a:rPr>
              </a:br>
              <a:r>
                <a:rPr lang="fr-FR" sz="800" dirty="0">
                  <a:latin typeface="+mj-lt"/>
                </a:rPr>
                <a:t>q-value=0</a:t>
              </a: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5" t="14797" r="4201" b="26334"/>
          <a:stretch/>
        </p:blipFill>
        <p:spPr>
          <a:xfrm>
            <a:off x="5151771" y="1381125"/>
            <a:ext cx="1606009" cy="1941022"/>
          </a:xfrm>
          <a:prstGeom prst="rect">
            <a:avLst/>
          </a:prstGeom>
        </p:spPr>
      </p:pic>
      <p:pic>
        <p:nvPicPr>
          <p:cNvPr id="62" name="Image 61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5" t="14001" r="1751" b="26284"/>
          <a:stretch/>
        </p:blipFill>
        <p:spPr>
          <a:xfrm>
            <a:off x="3118431" y="1360473"/>
            <a:ext cx="1618646" cy="1968910"/>
          </a:xfrm>
          <a:prstGeom prst="rect">
            <a:avLst/>
          </a:prstGeom>
        </p:spPr>
      </p:pic>
      <p:sp>
        <p:nvSpPr>
          <p:cNvPr id="63" name="ZoneTexte 62"/>
          <p:cNvSpPr txBox="1"/>
          <p:nvPr/>
        </p:nvSpPr>
        <p:spPr>
          <a:xfrm>
            <a:off x="2896236" y="1296355"/>
            <a:ext cx="3031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>
                <a:latin typeface="+mj-lt"/>
              </a:rPr>
              <a:t>80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2904302" y="1749960"/>
            <a:ext cx="2950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>
                <a:latin typeface="+mj-lt"/>
              </a:rPr>
              <a:t>60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2904302" y="2212515"/>
            <a:ext cx="2950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>
                <a:latin typeface="+mj-lt"/>
              </a:rPr>
              <a:t>40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2904302" y="2666120"/>
            <a:ext cx="2950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>
                <a:latin typeface="+mj-lt"/>
              </a:rPr>
              <a:t>20</a:t>
            </a:r>
          </a:p>
        </p:txBody>
      </p:sp>
      <p:sp>
        <p:nvSpPr>
          <p:cNvPr id="67" name="ZoneTexte 66"/>
          <p:cNvSpPr txBox="1"/>
          <p:nvPr/>
        </p:nvSpPr>
        <p:spPr>
          <a:xfrm>
            <a:off x="2932642" y="3128509"/>
            <a:ext cx="262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>
                <a:latin typeface="+mj-lt"/>
              </a:rPr>
              <a:t>0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3052095" y="3221818"/>
            <a:ext cx="3833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CTRL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3275729" y="3221818"/>
            <a:ext cx="4586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STAT3i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3565529" y="3221818"/>
            <a:ext cx="4005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JAK2i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3896408" y="3221818"/>
            <a:ext cx="4075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CTRL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4133230" y="3221818"/>
            <a:ext cx="4652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STAT3i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4434036" y="3221818"/>
            <a:ext cx="4024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JAK2i</a:t>
            </a:r>
          </a:p>
        </p:txBody>
      </p:sp>
      <p:cxnSp>
        <p:nvCxnSpPr>
          <p:cNvPr id="74" name="Connecteur droit 73"/>
          <p:cNvCxnSpPr/>
          <p:nvPr/>
        </p:nvCxnSpPr>
        <p:spPr>
          <a:xfrm>
            <a:off x="3131069" y="3372880"/>
            <a:ext cx="7486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>
            <a:off x="3996082" y="3373598"/>
            <a:ext cx="7486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ZoneTexte 75"/>
          <p:cNvSpPr txBox="1"/>
          <p:nvPr/>
        </p:nvSpPr>
        <p:spPr>
          <a:xfrm>
            <a:off x="4007626" y="3322184"/>
            <a:ext cx="7370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err="1">
                <a:latin typeface="+mj-lt"/>
              </a:rPr>
              <a:t>ALDHbr</a:t>
            </a:r>
            <a:endParaRPr lang="fr-FR" sz="800" dirty="0">
              <a:latin typeface="+mj-lt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3131070" y="3322184"/>
            <a:ext cx="7601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err="1">
                <a:latin typeface="+mj-lt"/>
              </a:rPr>
              <a:t>ALDHneg</a:t>
            </a:r>
            <a:endParaRPr lang="fr-FR" sz="800" dirty="0">
              <a:latin typeface="+mj-lt"/>
            </a:endParaRPr>
          </a:p>
        </p:txBody>
      </p:sp>
      <p:sp>
        <p:nvSpPr>
          <p:cNvPr id="78" name="ZoneTexte 77"/>
          <p:cNvSpPr txBox="1"/>
          <p:nvPr/>
        </p:nvSpPr>
        <p:spPr>
          <a:xfrm>
            <a:off x="2770600" y="1378579"/>
            <a:ext cx="338554" cy="185662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000" dirty="0">
                <a:latin typeface="+mj-lt"/>
              </a:rPr>
              <a:t>ꙋH2AX positive </a:t>
            </a:r>
            <a:r>
              <a:rPr lang="fr-FR" sz="1000" dirty="0" err="1">
                <a:latin typeface="+mj-lt"/>
              </a:rPr>
              <a:t>cells</a:t>
            </a:r>
            <a:r>
              <a:rPr lang="fr-FR" sz="1000" dirty="0">
                <a:latin typeface="+mj-lt"/>
              </a:rPr>
              <a:t> (%)</a:t>
            </a:r>
          </a:p>
        </p:txBody>
      </p:sp>
      <p:sp>
        <p:nvSpPr>
          <p:cNvPr id="128" name="ZoneTexte 127"/>
          <p:cNvSpPr txBox="1"/>
          <p:nvPr/>
        </p:nvSpPr>
        <p:spPr>
          <a:xfrm>
            <a:off x="5083276" y="3220145"/>
            <a:ext cx="4037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CTRL</a:t>
            </a:r>
          </a:p>
        </p:txBody>
      </p:sp>
      <p:sp>
        <p:nvSpPr>
          <p:cNvPr id="129" name="ZoneTexte 128"/>
          <p:cNvSpPr txBox="1"/>
          <p:nvPr/>
        </p:nvSpPr>
        <p:spPr>
          <a:xfrm>
            <a:off x="5315780" y="3220145"/>
            <a:ext cx="4651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STAT3i</a:t>
            </a:r>
          </a:p>
        </p:txBody>
      </p:sp>
      <p:sp>
        <p:nvSpPr>
          <p:cNvPr id="130" name="ZoneTexte 129"/>
          <p:cNvSpPr txBox="1"/>
          <p:nvPr/>
        </p:nvSpPr>
        <p:spPr>
          <a:xfrm>
            <a:off x="5606976" y="3220145"/>
            <a:ext cx="4005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JAK2i</a:t>
            </a:r>
          </a:p>
        </p:txBody>
      </p:sp>
      <p:sp>
        <p:nvSpPr>
          <p:cNvPr id="131" name="ZoneTexte 130"/>
          <p:cNvSpPr txBox="1"/>
          <p:nvPr/>
        </p:nvSpPr>
        <p:spPr>
          <a:xfrm>
            <a:off x="5956184" y="3220145"/>
            <a:ext cx="3943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CTRL</a:t>
            </a:r>
          </a:p>
        </p:txBody>
      </p:sp>
      <p:sp>
        <p:nvSpPr>
          <p:cNvPr id="132" name="ZoneTexte 131"/>
          <p:cNvSpPr txBox="1"/>
          <p:nvPr/>
        </p:nvSpPr>
        <p:spPr>
          <a:xfrm>
            <a:off x="6152870" y="3220145"/>
            <a:ext cx="5022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STAT3i</a:t>
            </a:r>
          </a:p>
        </p:txBody>
      </p:sp>
      <p:sp>
        <p:nvSpPr>
          <p:cNvPr id="133" name="ZoneTexte 132"/>
          <p:cNvSpPr txBox="1"/>
          <p:nvPr/>
        </p:nvSpPr>
        <p:spPr>
          <a:xfrm>
            <a:off x="6475483" y="3220145"/>
            <a:ext cx="4024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JAK2i</a:t>
            </a:r>
          </a:p>
        </p:txBody>
      </p:sp>
      <p:cxnSp>
        <p:nvCxnSpPr>
          <p:cNvPr id="134" name="Connecteur droit 133"/>
          <p:cNvCxnSpPr/>
          <p:nvPr/>
        </p:nvCxnSpPr>
        <p:spPr>
          <a:xfrm>
            <a:off x="5172515" y="3371207"/>
            <a:ext cx="7486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necteur droit 134"/>
          <p:cNvCxnSpPr/>
          <p:nvPr/>
        </p:nvCxnSpPr>
        <p:spPr>
          <a:xfrm>
            <a:off x="6037529" y="3371925"/>
            <a:ext cx="7486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ZoneTexte 135"/>
          <p:cNvSpPr txBox="1"/>
          <p:nvPr/>
        </p:nvSpPr>
        <p:spPr>
          <a:xfrm>
            <a:off x="6049073" y="3320511"/>
            <a:ext cx="7370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err="1">
                <a:latin typeface="+mj-lt"/>
              </a:rPr>
              <a:t>ALDHbr</a:t>
            </a:r>
            <a:endParaRPr lang="fr-FR" sz="800" dirty="0">
              <a:latin typeface="+mj-lt"/>
            </a:endParaRPr>
          </a:p>
        </p:txBody>
      </p:sp>
      <p:sp>
        <p:nvSpPr>
          <p:cNvPr id="137" name="ZoneTexte 136"/>
          <p:cNvSpPr txBox="1"/>
          <p:nvPr/>
        </p:nvSpPr>
        <p:spPr>
          <a:xfrm>
            <a:off x="5172516" y="3320511"/>
            <a:ext cx="7601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err="1">
                <a:latin typeface="+mj-lt"/>
              </a:rPr>
              <a:t>ALDHneg</a:t>
            </a:r>
            <a:endParaRPr lang="fr-FR" sz="800" dirty="0">
              <a:latin typeface="+mj-lt"/>
            </a:endParaRPr>
          </a:p>
        </p:txBody>
      </p:sp>
      <p:sp>
        <p:nvSpPr>
          <p:cNvPr id="138" name="ZoneTexte 137"/>
          <p:cNvSpPr txBox="1"/>
          <p:nvPr/>
        </p:nvSpPr>
        <p:spPr>
          <a:xfrm>
            <a:off x="4938007" y="1294974"/>
            <a:ext cx="3031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>
                <a:latin typeface="+mj-lt"/>
              </a:rPr>
              <a:t>40</a:t>
            </a:r>
          </a:p>
        </p:txBody>
      </p:sp>
      <p:sp>
        <p:nvSpPr>
          <p:cNvPr id="139" name="ZoneTexte 138"/>
          <p:cNvSpPr txBox="1"/>
          <p:nvPr/>
        </p:nvSpPr>
        <p:spPr>
          <a:xfrm>
            <a:off x="4946073" y="1748579"/>
            <a:ext cx="2950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>
                <a:latin typeface="+mj-lt"/>
              </a:rPr>
              <a:t>30</a:t>
            </a:r>
          </a:p>
        </p:txBody>
      </p:sp>
      <p:sp>
        <p:nvSpPr>
          <p:cNvPr id="140" name="ZoneTexte 139"/>
          <p:cNvSpPr txBox="1"/>
          <p:nvPr/>
        </p:nvSpPr>
        <p:spPr>
          <a:xfrm>
            <a:off x="4946073" y="2211134"/>
            <a:ext cx="2950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>
                <a:latin typeface="+mj-lt"/>
              </a:rPr>
              <a:t>20</a:t>
            </a:r>
          </a:p>
        </p:txBody>
      </p:sp>
      <p:sp>
        <p:nvSpPr>
          <p:cNvPr id="141" name="ZoneTexte 140"/>
          <p:cNvSpPr txBox="1"/>
          <p:nvPr/>
        </p:nvSpPr>
        <p:spPr>
          <a:xfrm>
            <a:off x="4946073" y="2664739"/>
            <a:ext cx="2950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>
                <a:latin typeface="+mj-lt"/>
              </a:rPr>
              <a:t>10</a:t>
            </a:r>
          </a:p>
        </p:txBody>
      </p:sp>
      <p:sp>
        <p:nvSpPr>
          <p:cNvPr id="142" name="ZoneTexte 141"/>
          <p:cNvSpPr txBox="1"/>
          <p:nvPr/>
        </p:nvSpPr>
        <p:spPr>
          <a:xfrm>
            <a:off x="4974413" y="3127128"/>
            <a:ext cx="262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>
                <a:latin typeface="+mj-lt"/>
              </a:rPr>
              <a:t>0</a:t>
            </a:r>
          </a:p>
        </p:txBody>
      </p:sp>
      <p:sp>
        <p:nvSpPr>
          <p:cNvPr id="143" name="ZoneTexte 142"/>
          <p:cNvSpPr txBox="1"/>
          <p:nvPr/>
        </p:nvSpPr>
        <p:spPr>
          <a:xfrm>
            <a:off x="4812371" y="1377198"/>
            <a:ext cx="338554" cy="185662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000" dirty="0">
                <a:latin typeface="+mj-lt"/>
              </a:rPr>
              <a:t>ꙋH2AX positive </a:t>
            </a:r>
            <a:r>
              <a:rPr lang="fr-FR" sz="1000" dirty="0" err="1">
                <a:latin typeface="+mj-lt"/>
              </a:rPr>
              <a:t>cells</a:t>
            </a:r>
            <a:r>
              <a:rPr lang="fr-FR" sz="1000" dirty="0">
                <a:latin typeface="+mj-lt"/>
              </a:rPr>
              <a:t> (%)</a:t>
            </a:r>
          </a:p>
        </p:txBody>
      </p:sp>
      <p:sp>
        <p:nvSpPr>
          <p:cNvPr id="144" name="ZoneTexte 143"/>
          <p:cNvSpPr txBox="1"/>
          <p:nvPr/>
        </p:nvSpPr>
        <p:spPr>
          <a:xfrm>
            <a:off x="3139597" y="1245601"/>
            <a:ext cx="15941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+mj-lt"/>
              </a:rPr>
              <a:t>SUM159</a:t>
            </a:r>
          </a:p>
        </p:txBody>
      </p:sp>
      <p:sp>
        <p:nvSpPr>
          <p:cNvPr id="145" name="ZoneTexte 144"/>
          <p:cNvSpPr txBox="1"/>
          <p:nvPr/>
        </p:nvSpPr>
        <p:spPr>
          <a:xfrm>
            <a:off x="5192019" y="1245601"/>
            <a:ext cx="15941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+mj-lt"/>
              </a:rPr>
              <a:t>S68</a:t>
            </a:r>
          </a:p>
        </p:txBody>
      </p:sp>
      <p:grpSp>
        <p:nvGrpSpPr>
          <p:cNvPr id="153" name="Groupe 152"/>
          <p:cNvGrpSpPr/>
          <p:nvPr/>
        </p:nvGrpSpPr>
        <p:grpSpPr>
          <a:xfrm>
            <a:off x="-67126" y="1150639"/>
            <a:ext cx="2795890" cy="4728439"/>
            <a:chOff x="50859" y="29760"/>
            <a:chExt cx="2938592" cy="4728439"/>
          </a:xfrm>
        </p:grpSpPr>
        <p:pic>
          <p:nvPicPr>
            <p:cNvPr id="154" name="Image 153"/>
            <p:cNvPicPr>
              <a:picLocks/>
            </p:cNvPicPr>
            <p:nvPr/>
          </p:nvPicPr>
          <p:blipFill rotWithShape="1"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76" t="26589" r="54783" b="41063"/>
            <a:stretch/>
          </p:blipFill>
          <p:spPr>
            <a:xfrm rot="5400000">
              <a:off x="403338" y="122454"/>
              <a:ext cx="1072800" cy="1321200"/>
            </a:xfrm>
            <a:prstGeom prst="rect">
              <a:avLst/>
            </a:prstGeom>
          </p:spPr>
        </p:pic>
        <p:grpSp>
          <p:nvGrpSpPr>
            <p:cNvPr id="155" name="Groupe 154"/>
            <p:cNvGrpSpPr/>
            <p:nvPr/>
          </p:nvGrpSpPr>
          <p:grpSpPr>
            <a:xfrm>
              <a:off x="50859" y="29760"/>
              <a:ext cx="2938592" cy="4728439"/>
              <a:chOff x="50859" y="29760"/>
              <a:chExt cx="2938592" cy="4728439"/>
            </a:xfrm>
          </p:grpSpPr>
          <p:sp>
            <p:nvSpPr>
              <p:cNvPr id="164" name="ZoneTexte 163"/>
              <p:cNvSpPr txBox="1"/>
              <p:nvPr/>
            </p:nvSpPr>
            <p:spPr>
              <a:xfrm>
                <a:off x="50859" y="239110"/>
                <a:ext cx="355834" cy="107586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CTRL</a:t>
                </a:r>
              </a:p>
            </p:txBody>
          </p:sp>
          <p:sp>
            <p:nvSpPr>
              <p:cNvPr id="165" name="ZoneTexte 164"/>
              <p:cNvSpPr txBox="1"/>
              <p:nvPr/>
            </p:nvSpPr>
            <p:spPr>
              <a:xfrm>
                <a:off x="50859" y="1407071"/>
                <a:ext cx="355834" cy="1052699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NIF</a:t>
                </a:r>
              </a:p>
            </p:txBody>
          </p:sp>
          <p:sp>
            <p:nvSpPr>
              <p:cNvPr id="166" name="ZoneTexte 165"/>
              <p:cNvSpPr txBox="1"/>
              <p:nvPr/>
            </p:nvSpPr>
            <p:spPr>
              <a:xfrm>
                <a:off x="50859" y="2551867"/>
                <a:ext cx="355834" cy="1057118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M2</a:t>
                </a:r>
              </a:p>
            </p:txBody>
          </p:sp>
          <p:sp>
            <p:nvSpPr>
              <p:cNvPr id="167" name="ZoneTexte 166"/>
              <p:cNvSpPr txBox="1"/>
              <p:nvPr/>
            </p:nvSpPr>
            <p:spPr>
              <a:xfrm>
                <a:off x="50859" y="3680920"/>
                <a:ext cx="338554" cy="1077279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HBH</a:t>
                </a:r>
              </a:p>
            </p:txBody>
          </p:sp>
          <p:sp>
            <p:nvSpPr>
              <p:cNvPr id="168" name="ZoneTexte 167"/>
              <p:cNvSpPr txBox="1"/>
              <p:nvPr/>
            </p:nvSpPr>
            <p:spPr>
              <a:xfrm>
                <a:off x="265900" y="29760"/>
                <a:ext cx="1319756" cy="246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ALDHneg</a:t>
                </a:r>
                <a:endParaRPr lang="fr-FR" sz="1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169" name="ZoneTexte 168"/>
              <p:cNvSpPr txBox="1"/>
              <p:nvPr/>
            </p:nvSpPr>
            <p:spPr>
              <a:xfrm>
                <a:off x="1669695" y="29760"/>
                <a:ext cx="1319756" cy="246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ALDHbr</a:t>
                </a:r>
                <a:endParaRPr lang="fr-FR" sz="1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p:grpSp>
        <p:pic>
          <p:nvPicPr>
            <p:cNvPr id="156" name="Image 155"/>
            <p:cNvPicPr>
              <a:picLocks/>
            </p:cNvPicPr>
            <p:nvPr/>
          </p:nvPicPr>
          <p:blipFill rotWithShape="1"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98" t="10182" r="35072" b="52833"/>
            <a:stretch/>
          </p:blipFill>
          <p:spPr>
            <a:xfrm rot="5400000">
              <a:off x="1785735" y="122454"/>
              <a:ext cx="1072800" cy="1321200"/>
            </a:xfrm>
            <a:prstGeom prst="rect">
              <a:avLst/>
            </a:prstGeom>
          </p:spPr>
        </p:pic>
        <p:pic>
          <p:nvPicPr>
            <p:cNvPr id="157" name="Image 156"/>
            <p:cNvPicPr>
              <a:picLocks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61" t="20909" r="29275" b="43729"/>
            <a:stretch/>
          </p:blipFill>
          <p:spPr>
            <a:xfrm rot="5400000">
              <a:off x="403338" y="1267249"/>
              <a:ext cx="1072800" cy="1321200"/>
            </a:xfrm>
            <a:prstGeom prst="rect">
              <a:avLst/>
            </a:prstGeom>
          </p:spPr>
        </p:pic>
        <p:pic>
          <p:nvPicPr>
            <p:cNvPr id="158" name="Image 157"/>
            <p:cNvPicPr>
              <a:picLocks/>
            </p:cNvPicPr>
            <p:nvPr/>
          </p:nvPicPr>
          <p:blipFill rotWithShape="1"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94" t="28831" r="48068" b="38184"/>
            <a:stretch/>
          </p:blipFill>
          <p:spPr>
            <a:xfrm rot="5400000">
              <a:off x="1785735" y="1267249"/>
              <a:ext cx="1072800" cy="1321200"/>
            </a:xfrm>
            <a:prstGeom prst="rect">
              <a:avLst/>
            </a:prstGeom>
          </p:spPr>
        </p:pic>
        <p:pic>
          <p:nvPicPr>
            <p:cNvPr id="159" name="Image 158"/>
            <p:cNvPicPr>
              <a:picLocks/>
            </p:cNvPicPr>
            <p:nvPr/>
          </p:nvPicPr>
          <p:blipFill rotWithShape="1">
            <a:blip r:embed="rId24" cstate="print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47923" r="29971" b="13585"/>
            <a:stretch/>
          </p:blipFill>
          <p:spPr>
            <a:xfrm rot="5400000">
              <a:off x="403338" y="2411985"/>
              <a:ext cx="1072800" cy="1321200"/>
            </a:xfrm>
            <a:prstGeom prst="rect">
              <a:avLst/>
            </a:prstGeom>
          </p:spPr>
        </p:pic>
        <p:pic>
          <p:nvPicPr>
            <p:cNvPr id="160" name="Image 159"/>
            <p:cNvPicPr>
              <a:picLocks/>
            </p:cNvPicPr>
            <p:nvPr/>
          </p:nvPicPr>
          <p:blipFill rotWithShape="1">
            <a:blip r:embed="rId26" cstate="print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14" t="65624" r="26320" b="11652"/>
            <a:stretch/>
          </p:blipFill>
          <p:spPr>
            <a:xfrm>
              <a:off x="1661535" y="2536185"/>
              <a:ext cx="1321200" cy="1072800"/>
            </a:xfrm>
            <a:prstGeom prst="rect">
              <a:avLst/>
            </a:prstGeom>
          </p:spPr>
        </p:pic>
        <p:pic>
          <p:nvPicPr>
            <p:cNvPr id="161" name="Image 160"/>
            <p:cNvPicPr>
              <a:picLocks/>
            </p:cNvPicPr>
            <p:nvPr/>
          </p:nvPicPr>
          <p:blipFill rotWithShape="1">
            <a:blip r:embed="rId28" cstate="print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74" t="42474" r="37043" b="27961"/>
            <a:stretch/>
          </p:blipFill>
          <p:spPr>
            <a:xfrm rot="5400000">
              <a:off x="403338" y="3561199"/>
              <a:ext cx="1072800" cy="1321200"/>
            </a:xfrm>
            <a:prstGeom prst="rect">
              <a:avLst/>
            </a:prstGeom>
          </p:spPr>
        </p:pic>
        <p:pic>
          <p:nvPicPr>
            <p:cNvPr id="162" name="Image 161"/>
            <p:cNvPicPr>
              <a:picLocks/>
            </p:cNvPicPr>
            <p:nvPr/>
          </p:nvPicPr>
          <p:blipFill rotWithShape="1">
            <a:blip r:embed="rId30" cstate="print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86" t="42125" r="33333" b="29469"/>
            <a:stretch/>
          </p:blipFill>
          <p:spPr>
            <a:xfrm rot="5400000">
              <a:off x="1785735" y="3561199"/>
              <a:ext cx="1072800" cy="1321200"/>
            </a:xfrm>
            <a:prstGeom prst="rect">
              <a:avLst/>
            </a:prstGeom>
          </p:spPr>
        </p:pic>
        <p:cxnSp>
          <p:nvCxnSpPr>
            <p:cNvPr id="163" name="Connecteur droit 162"/>
            <p:cNvCxnSpPr/>
            <p:nvPr/>
          </p:nvCxnSpPr>
          <p:spPr>
            <a:xfrm>
              <a:off x="2520581" y="4710166"/>
              <a:ext cx="4320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e 8"/>
          <p:cNvGrpSpPr/>
          <p:nvPr/>
        </p:nvGrpSpPr>
        <p:grpSpPr>
          <a:xfrm>
            <a:off x="2762242" y="3797999"/>
            <a:ext cx="2192623" cy="2138938"/>
            <a:chOff x="3990562" y="2552374"/>
            <a:chExt cx="2405604" cy="2138938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33" t="8211" r="32466" b="22557"/>
            <a:stretch/>
          </p:blipFill>
          <p:spPr>
            <a:xfrm>
              <a:off x="4371874" y="2552374"/>
              <a:ext cx="1456275" cy="1892965"/>
            </a:xfrm>
            <a:prstGeom prst="rect">
              <a:avLst/>
            </a:prstGeom>
          </p:spPr>
        </p:pic>
        <p:sp>
          <p:nvSpPr>
            <p:cNvPr id="147" name="ZoneTexte 146"/>
            <p:cNvSpPr txBox="1"/>
            <p:nvPr/>
          </p:nvSpPr>
          <p:spPr>
            <a:xfrm>
              <a:off x="3990562" y="2577439"/>
              <a:ext cx="371440" cy="1849904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Cell</a:t>
              </a:r>
              <a:r>
                <a:rPr lang="fr-FR" sz="1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cycle distribution</a:t>
              </a:r>
            </a:p>
          </p:txBody>
        </p:sp>
        <p:sp>
          <p:nvSpPr>
            <p:cNvPr id="149" name="ZoneTexte 148"/>
            <p:cNvSpPr txBox="1"/>
            <p:nvPr/>
          </p:nvSpPr>
          <p:spPr>
            <a:xfrm>
              <a:off x="4318001" y="4345208"/>
              <a:ext cx="53411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CTRL</a:t>
              </a:r>
            </a:p>
          </p:txBody>
        </p:sp>
        <p:sp>
          <p:nvSpPr>
            <p:cNvPr id="150" name="ZoneTexte 149"/>
            <p:cNvSpPr txBox="1"/>
            <p:nvPr/>
          </p:nvSpPr>
          <p:spPr>
            <a:xfrm>
              <a:off x="4714412" y="4345208"/>
              <a:ext cx="4709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NIF</a:t>
              </a:r>
            </a:p>
          </p:txBody>
        </p:sp>
        <p:sp>
          <p:nvSpPr>
            <p:cNvPr id="151" name="ZoneTexte 150"/>
            <p:cNvSpPr txBox="1"/>
            <p:nvPr/>
          </p:nvSpPr>
          <p:spPr>
            <a:xfrm>
              <a:off x="5042528" y="4345208"/>
              <a:ext cx="53427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CTRL</a:t>
              </a:r>
            </a:p>
          </p:txBody>
        </p:sp>
        <p:sp>
          <p:nvSpPr>
            <p:cNvPr id="152" name="ZoneTexte 151"/>
            <p:cNvSpPr txBox="1"/>
            <p:nvPr/>
          </p:nvSpPr>
          <p:spPr>
            <a:xfrm>
              <a:off x="5470046" y="4345208"/>
              <a:ext cx="4178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NIF</a:t>
              </a:r>
            </a:p>
          </p:txBody>
        </p:sp>
        <p:cxnSp>
          <p:nvCxnSpPr>
            <p:cNvPr id="170" name="Connecteur droit 169"/>
            <p:cNvCxnSpPr/>
            <p:nvPr/>
          </p:nvCxnSpPr>
          <p:spPr>
            <a:xfrm>
              <a:off x="4477886" y="4500867"/>
              <a:ext cx="585551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necteur droit 170"/>
            <p:cNvCxnSpPr/>
            <p:nvPr/>
          </p:nvCxnSpPr>
          <p:spPr>
            <a:xfrm>
              <a:off x="5220890" y="4500868"/>
              <a:ext cx="585551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ZoneTexte 171"/>
            <p:cNvSpPr txBox="1"/>
            <p:nvPr/>
          </p:nvSpPr>
          <p:spPr>
            <a:xfrm>
              <a:off x="4385561" y="4445091"/>
              <a:ext cx="7372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ALDHneg</a:t>
              </a:r>
              <a:endParaRPr lang="fr-FR" sz="1000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73" name="ZoneTexte 172"/>
            <p:cNvSpPr txBox="1"/>
            <p:nvPr/>
          </p:nvSpPr>
          <p:spPr>
            <a:xfrm>
              <a:off x="5143569" y="4444770"/>
              <a:ext cx="7379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ALDHbr</a:t>
              </a:r>
              <a:endParaRPr lang="fr-FR" sz="1000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74" name="ZoneTexte 173"/>
            <p:cNvSpPr txBox="1"/>
            <p:nvPr/>
          </p:nvSpPr>
          <p:spPr>
            <a:xfrm>
              <a:off x="4079848" y="2625660"/>
              <a:ext cx="37503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100</a:t>
              </a:r>
            </a:p>
          </p:txBody>
        </p:sp>
        <p:sp>
          <p:nvSpPr>
            <p:cNvPr id="175" name="ZoneTexte 174"/>
            <p:cNvSpPr txBox="1"/>
            <p:nvPr/>
          </p:nvSpPr>
          <p:spPr>
            <a:xfrm>
              <a:off x="4091662" y="2947287"/>
              <a:ext cx="3632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80</a:t>
              </a:r>
            </a:p>
          </p:txBody>
        </p:sp>
        <p:sp>
          <p:nvSpPr>
            <p:cNvPr id="176" name="ZoneTexte 175"/>
            <p:cNvSpPr txBox="1"/>
            <p:nvPr/>
          </p:nvSpPr>
          <p:spPr>
            <a:xfrm>
              <a:off x="4091662" y="3269764"/>
              <a:ext cx="3632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60</a:t>
              </a:r>
            </a:p>
          </p:txBody>
        </p:sp>
        <p:sp>
          <p:nvSpPr>
            <p:cNvPr id="177" name="ZoneTexte 176"/>
            <p:cNvSpPr txBox="1"/>
            <p:nvPr/>
          </p:nvSpPr>
          <p:spPr>
            <a:xfrm>
              <a:off x="4091662" y="3603186"/>
              <a:ext cx="3632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40</a:t>
              </a:r>
            </a:p>
          </p:txBody>
        </p:sp>
        <p:sp>
          <p:nvSpPr>
            <p:cNvPr id="178" name="ZoneTexte 177"/>
            <p:cNvSpPr txBox="1"/>
            <p:nvPr/>
          </p:nvSpPr>
          <p:spPr>
            <a:xfrm>
              <a:off x="4091662" y="3930834"/>
              <a:ext cx="3632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20</a:t>
              </a:r>
            </a:p>
          </p:txBody>
        </p:sp>
        <p:sp>
          <p:nvSpPr>
            <p:cNvPr id="179" name="ZoneTexte 178"/>
            <p:cNvSpPr txBox="1"/>
            <p:nvPr/>
          </p:nvSpPr>
          <p:spPr>
            <a:xfrm>
              <a:off x="4091662" y="4245261"/>
              <a:ext cx="3632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0</a:t>
              </a:r>
            </a:p>
          </p:txBody>
        </p:sp>
        <p:grpSp>
          <p:nvGrpSpPr>
            <p:cNvPr id="180" name="Groupe 179"/>
            <p:cNvGrpSpPr/>
            <p:nvPr/>
          </p:nvGrpSpPr>
          <p:grpSpPr>
            <a:xfrm>
              <a:off x="5796261" y="2640541"/>
              <a:ext cx="599905" cy="556138"/>
              <a:chOff x="4634099" y="2562575"/>
              <a:chExt cx="657643" cy="425298"/>
            </a:xfrm>
          </p:grpSpPr>
          <p:pic>
            <p:nvPicPr>
              <p:cNvPr id="181" name="Image 180"/>
              <p:cNvPicPr>
                <a:picLocks noChangeAspect="1"/>
              </p:cNvPicPr>
              <p:nvPr/>
            </p:nvPicPr>
            <p:blipFill rotWithShape="1"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5823" t="8495" r="15195" b="69942"/>
              <a:stretch/>
            </p:blipFill>
            <p:spPr>
              <a:xfrm rot="10800000">
                <a:off x="4634099" y="2598997"/>
                <a:ext cx="174639" cy="372058"/>
              </a:xfrm>
              <a:prstGeom prst="rect">
                <a:avLst/>
              </a:prstGeom>
            </p:spPr>
          </p:pic>
          <p:sp>
            <p:nvSpPr>
              <p:cNvPr id="182" name="ZoneTexte 181"/>
              <p:cNvSpPr txBox="1"/>
              <p:nvPr/>
            </p:nvSpPr>
            <p:spPr>
              <a:xfrm>
                <a:off x="4712162" y="2562575"/>
                <a:ext cx="579580" cy="164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G2/M</a:t>
                </a:r>
              </a:p>
            </p:txBody>
          </p:sp>
          <p:sp>
            <p:nvSpPr>
              <p:cNvPr id="183" name="ZoneTexte 182"/>
              <p:cNvSpPr txBox="1"/>
              <p:nvPr/>
            </p:nvSpPr>
            <p:spPr>
              <a:xfrm>
                <a:off x="4712162" y="2689686"/>
                <a:ext cx="579580" cy="164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</a:t>
                </a:r>
              </a:p>
            </p:txBody>
          </p:sp>
          <p:sp>
            <p:nvSpPr>
              <p:cNvPr id="184" name="ZoneTexte 183"/>
              <p:cNvSpPr txBox="1"/>
              <p:nvPr/>
            </p:nvSpPr>
            <p:spPr>
              <a:xfrm>
                <a:off x="4712162" y="2823115"/>
                <a:ext cx="579580" cy="164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G0/G1</a:t>
                </a:r>
              </a:p>
            </p:txBody>
          </p:sp>
        </p:grpSp>
      </p:grpSp>
      <p:grpSp>
        <p:nvGrpSpPr>
          <p:cNvPr id="25" name="Groupe 24"/>
          <p:cNvGrpSpPr/>
          <p:nvPr/>
        </p:nvGrpSpPr>
        <p:grpSpPr>
          <a:xfrm>
            <a:off x="4812425" y="3661405"/>
            <a:ext cx="1518542" cy="2285168"/>
            <a:chOff x="5036619" y="2287997"/>
            <a:chExt cx="1518542" cy="2285168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 rotWithShape="1"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69" t="7027" r="4365" b="28526"/>
            <a:stretch/>
          </p:blipFill>
          <p:spPr>
            <a:xfrm>
              <a:off x="5375964" y="2350023"/>
              <a:ext cx="1101700" cy="1948295"/>
            </a:xfrm>
            <a:prstGeom prst="rect">
              <a:avLst/>
            </a:prstGeom>
          </p:spPr>
        </p:pic>
        <p:grpSp>
          <p:nvGrpSpPr>
            <p:cNvPr id="186" name="Groupe 185"/>
            <p:cNvGrpSpPr/>
            <p:nvPr/>
          </p:nvGrpSpPr>
          <p:grpSpPr>
            <a:xfrm>
              <a:off x="5036619" y="2287997"/>
              <a:ext cx="424233" cy="2039835"/>
              <a:chOff x="5477284" y="3187772"/>
              <a:chExt cx="424233" cy="2010977"/>
            </a:xfrm>
          </p:grpSpPr>
          <p:sp>
            <p:nvSpPr>
              <p:cNvPr id="202" name="ZoneTexte 201"/>
              <p:cNvSpPr txBox="1"/>
              <p:nvPr/>
            </p:nvSpPr>
            <p:spPr>
              <a:xfrm>
                <a:off x="5477284" y="3440729"/>
                <a:ext cx="338554" cy="1653358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% of </a:t>
                </a:r>
                <a:r>
                  <a:rPr lang="fr-FR" sz="10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polyploid</a:t>
                </a:r>
                <a:r>
                  <a:rPr lang="fr-FR" sz="1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fr-FR" sz="10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cells</a:t>
                </a:r>
                <a:endParaRPr lang="fr-FR" sz="1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196" name="ZoneTexte 195"/>
              <p:cNvSpPr txBox="1"/>
              <p:nvPr/>
            </p:nvSpPr>
            <p:spPr>
              <a:xfrm>
                <a:off x="5585651" y="3187772"/>
                <a:ext cx="31586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40</a:t>
                </a:r>
              </a:p>
            </p:txBody>
          </p:sp>
          <p:sp>
            <p:nvSpPr>
              <p:cNvPr id="197" name="ZoneTexte 196"/>
              <p:cNvSpPr txBox="1"/>
              <p:nvPr/>
            </p:nvSpPr>
            <p:spPr>
              <a:xfrm>
                <a:off x="5585651" y="3634555"/>
                <a:ext cx="31586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30</a:t>
                </a:r>
              </a:p>
            </p:txBody>
          </p:sp>
          <p:sp>
            <p:nvSpPr>
              <p:cNvPr id="198" name="ZoneTexte 197"/>
              <p:cNvSpPr txBox="1"/>
              <p:nvPr/>
            </p:nvSpPr>
            <p:spPr>
              <a:xfrm>
                <a:off x="5585651" y="4085034"/>
                <a:ext cx="31586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20</a:t>
                </a:r>
              </a:p>
            </p:txBody>
          </p:sp>
          <p:sp>
            <p:nvSpPr>
              <p:cNvPr id="199" name="ZoneTexte 198"/>
              <p:cNvSpPr txBox="1"/>
              <p:nvPr/>
            </p:nvSpPr>
            <p:spPr>
              <a:xfrm>
                <a:off x="5585651" y="4542711"/>
                <a:ext cx="31586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10</a:t>
                </a:r>
              </a:p>
            </p:txBody>
          </p:sp>
          <p:sp>
            <p:nvSpPr>
              <p:cNvPr id="200" name="ZoneTexte 199"/>
              <p:cNvSpPr txBox="1"/>
              <p:nvPr/>
            </p:nvSpPr>
            <p:spPr>
              <a:xfrm>
                <a:off x="5585651" y="4983305"/>
                <a:ext cx="31586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0</a:t>
                </a:r>
              </a:p>
            </p:txBody>
          </p:sp>
        </p:grpSp>
        <p:sp>
          <p:nvSpPr>
            <p:cNvPr id="187" name="ZoneTexte 186"/>
            <p:cNvSpPr txBox="1"/>
            <p:nvPr/>
          </p:nvSpPr>
          <p:spPr>
            <a:xfrm>
              <a:off x="5276750" y="4215950"/>
              <a:ext cx="53411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CTRL</a:t>
              </a:r>
            </a:p>
          </p:txBody>
        </p:sp>
        <p:sp>
          <p:nvSpPr>
            <p:cNvPr id="188" name="ZoneTexte 187"/>
            <p:cNvSpPr txBox="1"/>
            <p:nvPr/>
          </p:nvSpPr>
          <p:spPr>
            <a:xfrm>
              <a:off x="5576879" y="4215950"/>
              <a:ext cx="4709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NIF</a:t>
              </a:r>
            </a:p>
          </p:txBody>
        </p:sp>
        <p:sp>
          <p:nvSpPr>
            <p:cNvPr id="189" name="ZoneTexte 188"/>
            <p:cNvSpPr txBox="1"/>
            <p:nvPr/>
          </p:nvSpPr>
          <p:spPr>
            <a:xfrm>
              <a:off x="5797419" y="4215950"/>
              <a:ext cx="53427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CTRL</a:t>
              </a:r>
            </a:p>
          </p:txBody>
        </p:sp>
        <p:sp>
          <p:nvSpPr>
            <p:cNvPr id="190" name="ZoneTexte 189"/>
            <p:cNvSpPr txBox="1"/>
            <p:nvPr/>
          </p:nvSpPr>
          <p:spPr>
            <a:xfrm>
              <a:off x="6137277" y="4215950"/>
              <a:ext cx="41788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NIF</a:t>
              </a:r>
            </a:p>
          </p:txBody>
        </p:sp>
        <p:cxnSp>
          <p:nvCxnSpPr>
            <p:cNvPr id="191" name="Connecteur droit 190"/>
            <p:cNvCxnSpPr/>
            <p:nvPr/>
          </p:nvCxnSpPr>
          <p:spPr>
            <a:xfrm>
              <a:off x="5370896" y="4394164"/>
              <a:ext cx="504000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Connecteur droit 191"/>
            <p:cNvCxnSpPr/>
            <p:nvPr/>
          </p:nvCxnSpPr>
          <p:spPr>
            <a:xfrm>
              <a:off x="5955873" y="4394164"/>
              <a:ext cx="468000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ZoneTexte 192"/>
            <p:cNvSpPr txBox="1"/>
            <p:nvPr/>
          </p:nvSpPr>
          <p:spPr>
            <a:xfrm>
              <a:off x="5279196" y="4326866"/>
              <a:ext cx="7372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ALDHneg</a:t>
              </a:r>
              <a:endParaRPr lang="fr-FR" sz="1000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94" name="ZoneTexte 193"/>
            <p:cNvSpPr txBox="1"/>
            <p:nvPr/>
          </p:nvSpPr>
          <p:spPr>
            <a:xfrm>
              <a:off x="5922334" y="4326943"/>
              <a:ext cx="595901" cy="246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ALDHbr</a:t>
              </a:r>
              <a:endParaRPr lang="fr-FR" sz="1000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3DF60188-2E5E-37A1-EF6E-220EA9F9D575}"/>
              </a:ext>
            </a:extLst>
          </p:cNvPr>
          <p:cNvCxnSpPr/>
          <p:nvPr/>
        </p:nvCxnSpPr>
        <p:spPr>
          <a:xfrm flipH="1">
            <a:off x="3915130" y="3930692"/>
            <a:ext cx="3674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72AF2AC3-E6E1-892E-F9C2-3B2295068611}"/>
              </a:ext>
            </a:extLst>
          </p:cNvPr>
          <p:cNvSpPr txBox="1"/>
          <p:nvPr/>
        </p:nvSpPr>
        <p:spPr>
          <a:xfrm>
            <a:off x="3850705" y="3812445"/>
            <a:ext cx="5342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**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43F53029-7305-C00C-F523-9C40004F1512}"/>
              </a:ext>
            </a:extLst>
          </p:cNvPr>
          <p:cNvSpPr txBox="1"/>
          <p:nvPr/>
        </p:nvSpPr>
        <p:spPr>
          <a:xfrm>
            <a:off x="5722817" y="3974533"/>
            <a:ext cx="5342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**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172AAF1B-AC4D-8B2B-6DD5-E4DBF9040D1B}"/>
              </a:ext>
            </a:extLst>
          </p:cNvPr>
          <p:cNvCxnSpPr/>
          <p:nvPr/>
        </p:nvCxnSpPr>
        <p:spPr>
          <a:xfrm>
            <a:off x="5840361" y="4082181"/>
            <a:ext cx="2816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55">
            <a:extLst>
              <a:ext uri="{FF2B5EF4-FFF2-40B4-BE49-F238E27FC236}">
                <a16:creationId xmlns:a16="http://schemas.microsoft.com/office/drawing/2014/main" id="{9AF3D8D6-558B-22B0-1904-2D16CA69B734}"/>
              </a:ext>
            </a:extLst>
          </p:cNvPr>
          <p:cNvSpPr txBox="1"/>
          <p:nvPr/>
        </p:nvSpPr>
        <p:spPr>
          <a:xfrm>
            <a:off x="-85012" y="1081420"/>
            <a:ext cx="369818" cy="315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A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4EC44185-D280-5BBD-A201-11224ED4C654}"/>
              </a:ext>
            </a:extLst>
          </p:cNvPr>
          <p:cNvSpPr txBox="1"/>
          <p:nvPr/>
        </p:nvSpPr>
        <p:spPr>
          <a:xfrm>
            <a:off x="2708985" y="1081420"/>
            <a:ext cx="369818" cy="315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B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3F6C06AD-88A4-286F-0893-36C5BA1B69FA}"/>
              </a:ext>
            </a:extLst>
          </p:cNvPr>
          <p:cNvSpPr txBox="1"/>
          <p:nvPr/>
        </p:nvSpPr>
        <p:spPr>
          <a:xfrm>
            <a:off x="2724099" y="3588853"/>
            <a:ext cx="369818" cy="315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C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8839BBFF-2C3E-0279-7412-B52F78FF6744}"/>
              </a:ext>
            </a:extLst>
          </p:cNvPr>
          <p:cNvSpPr txBox="1"/>
          <p:nvPr/>
        </p:nvSpPr>
        <p:spPr>
          <a:xfrm>
            <a:off x="4726666" y="3581735"/>
            <a:ext cx="369818" cy="315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D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EEC10285-E2B1-C396-4629-200BF07DB695}"/>
              </a:ext>
            </a:extLst>
          </p:cNvPr>
          <p:cNvSpPr txBox="1"/>
          <p:nvPr/>
        </p:nvSpPr>
        <p:spPr>
          <a:xfrm>
            <a:off x="3554805" y="5911492"/>
            <a:ext cx="369818" cy="315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E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FCD37CB4-28A5-CDFB-5F44-8D2E50E1C94E}"/>
              </a:ext>
            </a:extLst>
          </p:cNvPr>
          <p:cNvSpPr txBox="1"/>
          <p:nvPr/>
        </p:nvSpPr>
        <p:spPr>
          <a:xfrm>
            <a:off x="-85012" y="8406883"/>
            <a:ext cx="369818" cy="315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F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F2E240DA-9705-96C1-35AA-05570C853FF0}"/>
              </a:ext>
            </a:extLst>
          </p:cNvPr>
          <p:cNvSpPr txBox="1"/>
          <p:nvPr/>
        </p:nvSpPr>
        <p:spPr>
          <a:xfrm>
            <a:off x="148643" y="5822307"/>
            <a:ext cx="2580121" cy="248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rgbClr val="002060"/>
                </a:solidFill>
                <a:cs typeface="Calibri Light" panose="020F0302020204030204" pitchFamily="34" charset="0"/>
              </a:rPr>
              <a:t>DAPI</a:t>
            </a:r>
            <a:r>
              <a:rPr lang="fr-FR" sz="1000" dirty="0">
                <a:solidFill>
                  <a:srgbClr val="C00000"/>
                </a:solidFill>
                <a:cs typeface="Calibri Light" panose="020F0302020204030204" pitchFamily="34" charset="0"/>
              </a:rPr>
              <a:t> </a:t>
            </a:r>
            <a:r>
              <a:rPr lang="fr-FR" sz="1000" dirty="0">
                <a:solidFill>
                  <a:srgbClr val="008244"/>
                </a:solidFill>
                <a:cs typeface="Calibri Light" panose="020F0302020204030204" pitchFamily="34" charset="0"/>
              </a:rPr>
              <a:t>ɣH2AX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1D9AC7E-D1E8-1A7B-D09F-048CB3EB7347}"/>
              </a:ext>
            </a:extLst>
          </p:cNvPr>
          <p:cNvSpPr txBox="1"/>
          <p:nvPr/>
        </p:nvSpPr>
        <p:spPr>
          <a:xfrm>
            <a:off x="5291818" y="11128673"/>
            <a:ext cx="1520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b="1" dirty="0" err="1">
                <a:latin typeface="+mj-lt"/>
              </a:rPr>
              <a:t>Supplementary</a:t>
            </a:r>
            <a:r>
              <a:rPr lang="fr-FR" sz="1000" b="1" dirty="0">
                <a:latin typeface="+mj-lt"/>
              </a:rPr>
              <a:t> figure 3</a:t>
            </a:r>
          </a:p>
        </p:txBody>
      </p: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A04975CB-38AD-2F7C-2CC7-4A153F85E5CD}"/>
              </a:ext>
            </a:extLst>
          </p:cNvPr>
          <p:cNvCxnSpPr/>
          <p:nvPr/>
        </p:nvCxnSpPr>
        <p:spPr>
          <a:xfrm flipH="1">
            <a:off x="3248386" y="1642215"/>
            <a:ext cx="2669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ZoneTexte 84">
            <a:extLst>
              <a:ext uri="{FF2B5EF4-FFF2-40B4-BE49-F238E27FC236}">
                <a16:creationId xmlns:a16="http://schemas.microsoft.com/office/drawing/2014/main" id="{04C8606D-3C43-76CD-22DF-01A9183347A2}"/>
              </a:ext>
            </a:extLst>
          </p:cNvPr>
          <p:cNvSpPr txBox="1"/>
          <p:nvPr/>
        </p:nvSpPr>
        <p:spPr>
          <a:xfrm>
            <a:off x="3234704" y="1488440"/>
            <a:ext cx="280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latin typeface="+mj-lt"/>
              </a:rPr>
              <a:t>ns</a:t>
            </a:r>
          </a:p>
        </p:txBody>
      </p: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39E5BAE8-EE2C-9291-588E-48D0B11B8C35}"/>
              </a:ext>
            </a:extLst>
          </p:cNvPr>
          <p:cNvCxnSpPr>
            <a:cxnSpLocks/>
          </p:cNvCxnSpPr>
          <p:nvPr/>
        </p:nvCxnSpPr>
        <p:spPr>
          <a:xfrm>
            <a:off x="3243305" y="1570358"/>
            <a:ext cx="50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ZoneTexte 88">
            <a:extLst>
              <a:ext uri="{FF2B5EF4-FFF2-40B4-BE49-F238E27FC236}">
                <a16:creationId xmlns:a16="http://schemas.microsoft.com/office/drawing/2014/main" id="{164406F7-2C8A-D555-984E-9C34E3D5035F}"/>
              </a:ext>
            </a:extLst>
          </p:cNvPr>
          <p:cNvSpPr txBox="1"/>
          <p:nvPr/>
        </p:nvSpPr>
        <p:spPr>
          <a:xfrm>
            <a:off x="3243306" y="1415120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latin typeface="+mj-lt"/>
              </a:rPr>
              <a:t>ns</a:t>
            </a:r>
          </a:p>
        </p:txBody>
      </p:sp>
      <p:cxnSp>
        <p:nvCxnSpPr>
          <p:cNvPr id="148" name="Connecteur droit 147">
            <a:extLst>
              <a:ext uri="{FF2B5EF4-FFF2-40B4-BE49-F238E27FC236}">
                <a16:creationId xmlns:a16="http://schemas.microsoft.com/office/drawing/2014/main" id="{EFED479D-365D-7CC4-C84A-D1EB527D985D}"/>
              </a:ext>
            </a:extLst>
          </p:cNvPr>
          <p:cNvCxnSpPr/>
          <p:nvPr/>
        </p:nvCxnSpPr>
        <p:spPr>
          <a:xfrm>
            <a:off x="4123069" y="1905000"/>
            <a:ext cx="25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ZoneTexte 184">
            <a:extLst>
              <a:ext uri="{FF2B5EF4-FFF2-40B4-BE49-F238E27FC236}">
                <a16:creationId xmlns:a16="http://schemas.microsoft.com/office/drawing/2014/main" id="{6D35B469-23BD-EC06-67EA-74B50D578603}"/>
              </a:ext>
            </a:extLst>
          </p:cNvPr>
          <p:cNvSpPr txBox="1"/>
          <p:nvPr/>
        </p:nvSpPr>
        <p:spPr>
          <a:xfrm>
            <a:off x="4087821" y="1759874"/>
            <a:ext cx="3378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latin typeface="+mj-lt"/>
              </a:rPr>
              <a:t>ns</a:t>
            </a:r>
          </a:p>
        </p:txBody>
      </p:sp>
      <p:cxnSp>
        <p:nvCxnSpPr>
          <p:cNvPr id="201" name="Connecteur droit 200">
            <a:extLst>
              <a:ext uri="{FF2B5EF4-FFF2-40B4-BE49-F238E27FC236}">
                <a16:creationId xmlns:a16="http://schemas.microsoft.com/office/drawing/2014/main" id="{E31CD12C-E970-B394-2CD6-0634912E8E3D}"/>
              </a:ext>
            </a:extLst>
          </p:cNvPr>
          <p:cNvCxnSpPr>
            <a:cxnSpLocks/>
          </p:cNvCxnSpPr>
          <p:nvPr/>
        </p:nvCxnSpPr>
        <p:spPr>
          <a:xfrm>
            <a:off x="4128149" y="1827998"/>
            <a:ext cx="4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ZoneTexte 204">
            <a:extLst>
              <a:ext uri="{FF2B5EF4-FFF2-40B4-BE49-F238E27FC236}">
                <a16:creationId xmlns:a16="http://schemas.microsoft.com/office/drawing/2014/main" id="{7C6CC597-7D20-7DB8-DB79-B4E265D170D9}"/>
              </a:ext>
            </a:extLst>
          </p:cNvPr>
          <p:cNvSpPr txBox="1"/>
          <p:nvPr/>
        </p:nvSpPr>
        <p:spPr>
          <a:xfrm>
            <a:off x="4128150" y="1677373"/>
            <a:ext cx="468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latin typeface="+mj-lt"/>
              </a:rPr>
              <a:t>ns</a:t>
            </a:r>
          </a:p>
        </p:txBody>
      </p:sp>
      <p:cxnSp>
        <p:nvCxnSpPr>
          <p:cNvPr id="207" name="Connecteur droit 206">
            <a:extLst>
              <a:ext uri="{FF2B5EF4-FFF2-40B4-BE49-F238E27FC236}">
                <a16:creationId xmlns:a16="http://schemas.microsoft.com/office/drawing/2014/main" id="{54B9574F-4FF3-8AE6-3E6D-7D629ED48D40}"/>
              </a:ext>
            </a:extLst>
          </p:cNvPr>
          <p:cNvCxnSpPr/>
          <p:nvPr/>
        </p:nvCxnSpPr>
        <p:spPr>
          <a:xfrm>
            <a:off x="5309609" y="1570358"/>
            <a:ext cx="25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Connecteur droit 207">
            <a:extLst>
              <a:ext uri="{FF2B5EF4-FFF2-40B4-BE49-F238E27FC236}">
                <a16:creationId xmlns:a16="http://schemas.microsoft.com/office/drawing/2014/main" id="{86150E45-1D5F-AC6C-4004-443FE7E1E8AA}"/>
              </a:ext>
            </a:extLst>
          </p:cNvPr>
          <p:cNvCxnSpPr/>
          <p:nvPr/>
        </p:nvCxnSpPr>
        <p:spPr>
          <a:xfrm>
            <a:off x="5314617" y="1490634"/>
            <a:ext cx="4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ZoneTexte 208">
            <a:extLst>
              <a:ext uri="{FF2B5EF4-FFF2-40B4-BE49-F238E27FC236}">
                <a16:creationId xmlns:a16="http://schemas.microsoft.com/office/drawing/2014/main" id="{5BE05CB5-E334-09E6-FCC5-9EEBCD360009}"/>
              </a:ext>
            </a:extLst>
          </p:cNvPr>
          <p:cNvSpPr txBox="1"/>
          <p:nvPr/>
        </p:nvSpPr>
        <p:spPr>
          <a:xfrm>
            <a:off x="5309610" y="1334981"/>
            <a:ext cx="4712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latin typeface="+mj-lt"/>
              </a:rPr>
              <a:t>ns</a:t>
            </a:r>
          </a:p>
        </p:txBody>
      </p:sp>
      <p:sp>
        <p:nvSpPr>
          <p:cNvPr id="210" name="ZoneTexte 209">
            <a:extLst>
              <a:ext uri="{FF2B5EF4-FFF2-40B4-BE49-F238E27FC236}">
                <a16:creationId xmlns:a16="http://schemas.microsoft.com/office/drawing/2014/main" id="{79FFB0C7-9123-735C-A7F3-591E1530A27C}"/>
              </a:ext>
            </a:extLst>
          </p:cNvPr>
          <p:cNvSpPr txBox="1"/>
          <p:nvPr/>
        </p:nvSpPr>
        <p:spPr>
          <a:xfrm>
            <a:off x="5206404" y="1415508"/>
            <a:ext cx="4712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latin typeface="+mj-lt"/>
              </a:rPr>
              <a:t>ns</a:t>
            </a:r>
          </a:p>
        </p:txBody>
      </p:sp>
      <p:cxnSp>
        <p:nvCxnSpPr>
          <p:cNvPr id="212" name="Connecteur droit 211">
            <a:extLst>
              <a:ext uri="{FF2B5EF4-FFF2-40B4-BE49-F238E27FC236}">
                <a16:creationId xmlns:a16="http://schemas.microsoft.com/office/drawing/2014/main" id="{C7050EE8-E5C7-A36E-C365-99C54D8F985A}"/>
              </a:ext>
            </a:extLst>
          </p:cNvPr>
          <p:cNvCxnSpPr/>
          <p:nvPr/>
        </p:nvCxnSpPr>
        <p:spPr>
          <a:xfrm>
            <a:off x="6174279" y="2004685"/>
            <a:ext cx="25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Connecteur droit 212">
            <a:extLst>
              <a:ext uri="{FF2B5EF4-FFF2-40B4-BE49-F238E27FC236}">
                <a16:creationId xmlns:a16="http://schemas.microsoft.com/office/drawing/2014/main" id="{ED19838F-3341-8BCD-CF33-188A02FE12B2}"/>
              </a:ext>
            </a:extLst>
          </p:cNvPr>
          <p:cNvCxnSpPr/>
          <p:nvPr/>
        </p:nvCxnSpPr>
        <p:spPr>
          <a:xfrm>
            <a:off x="6163610" y="1903932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ZoneTexte 213">
            <a:extLst>
              <a:ext uri="{FF2B5EF4-FFF2-40B4-BE49-F238E27FC236}">
                <a16:creationId xmlns:a16="http://schemas.microsoft.com/office/drawing/2014/main" id="{18840BA8-34A4-E7D3-6723-D568D713406C}"/>
              </a:ext>
            </a:extLst>
          </p:cNvPr>
          <p:cNvSpPr txBox="1"/>
          <p:nvPr/>
        </p:nvSpPr>
        <p:spPr>
          <a:xfrm>
            <a:off x="6140954" y="1853796"/>
            <a:ext cx="3207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latin typeface="+mj-lt"/>
              </a:rPr>
              <a:t>ns</a:t>
            </a:r>
          </a:p>
        </p:txBody>
      </p:sp>
      <p:sp>
        <p:nvSpPr>
          <p:cNvPr id="215" name="ZoneTexte 214">
            <a:extLst>
              <a:ext uri="{FF2B5EF4-FFF2-40B4-BE49-F238E27FC236}">
                <a16:creationId xmlns:a16="http://schemas.microsoft.com/office/drawing/2014/main" id="{C7CA918D-6890-404A-46DD-CA9641AE6A04}"/>
              </a:ext>
            </a:extLst>
          </p:cNvPr>
          <p:cNvSpPr txBox="1"/>
          <p:nvPr/>
        </p:nvSpPr>
        <p:spPr>
          <a:xfrm>
            <a:off x="6163610" y="1751531"/>
            <a:ext cx="43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i="1" dirty="0">
                <a:latin typeface="+mj-lt"/>
              </a:rPr>
              <a:t>ns</a:t>
            </a:r>
          </a:p>
        </p:txBody>
      </p:sp>
      <p:sp>
        <p:nvSpPr>
          <p:cNvPr id="217" name="ZoneTexte 216">
            <a:extLst>
              <a:ext uri="{FF2B5EF4-FFF2-40B4-BE49-F238E27FC236}">
                <a16:creationId xmlns:a16="http://schemas.microsoft.com/office/drawing/2014/main" id="{4880533C-F59D-EFD3-A045-2D0FCB6C4A52}"/>
              </a:ext>
            </a:extLst>
          </p:cNvPr>
          <p:cNvSpPr txBox="1"/>
          <p:nvPr/>
        </p:nvSpPr>
        <p:spPr>
          <a:xfrm>
            <a:off x="4222828" y="8411963"/>
            <a:ext cx="369818" cy="315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G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01C140A0-05AB-E892-C35B-1943B57DCC33}"/>
              </a:ext>
            </a:extLst>
          </p:cNvPr>
          <p:cNvSpPr txBox="1"/>
          <p:nvPr/>
        </p:nvSpPr>
        <p:spPr>
          <a:xfrm>
            <a:off x="5206403" y="3648858"/>
            <a:ext cx="1020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+mj-lt"/>
              </a:rPr>
              <a:t>S68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13514F79-CB05-4860-EBD9-80EF9420DC36}"/>
              </a:ext>
            </a:extLst>
          </p:cNvPr>
          <p:cNvSpPr txBox="1"/>
          <p:nvPr/>
        </p:nvSpPr>
        <p:spPr>
          <a:xfrm>
            <a:off x="3139598" y="3648858"/>
            <a:ext cx="1285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+mj-lt"/>
              </a:rPr>
              <a:t>S68</a:t>
            </a:r>
          </a:p>
        </p:txBody>
      </p:sp>
    </p:spTree>
    <p:extLst>
      <p:ext uri="{BB962C8B-B14F-4D97-AF65-F5344CB8AC3E}">
        <p14:creationId xmlns:p14="http://schemas.microsoft.com/office/powerpoint/2010/main" val="3990372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451BAED-F417-8C7E-A79E-6D77846CFE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906"/>
          <a:stretch/>
        </p:blipFill>
        <p:spPr>
          <a:xfrm>
            <a:off x="289647" y="2927400"/>
            <a:ext cx="4192575" cy="1734287"/>
          </a:xfrm>
          <a:prstGeom prst="rect">
            <a:avLst/>
          </a:prstGeom>
        </p:spPr>
      </p:pic>
      <p:grpSp>
        <p:nvGrpSpPr>
          <p:cNvPr id="498" name="Groupe 497">
            <a:extLst>
              <a:ext uri="{FF2B5EF4-FFF2-40B4-BE49-F238E27FC236}">
                <a16:creationId xmlns:a16="http://schemas.microsoft.com/office/drawing/2014/main" id="{8322D720-A923-1867-1671-CB7E7E1999A6}"/>
              </a:ext>
            </a:extLst>
          </p:cNvPr>
          <p:cNvGrpSpPr/>
          <p:nvPr/>
        </p:nvGrpSpPr>
        <p:grpSpPr>
          <a:xfrm>
            <a:off x="4153366" y="5209351"/>
            <a:ext cx="2831775" cy="2134482"/>
            <a:chOff x="3838989" y="7764461"/>
            <a:chExt cx="3204492" cy="2134482"/>
          </a:xfrm>
        </p:grpSpPr>
        <p:sp>
          <p:nvSpPr>
            <p:cNvPr id="14" name="ZoneTexte 13"/>
            <p:cNvSpPr txBox="1"/>
            <p:nvPr/>
          </p:nvSpPr>
          <p:spPr>
            <a:xfrm>
              <a:off x="3851583" y="7891358"/>
              <a:ext cx="4092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100</a:t>
              </a:r>
            </a:p>
          </p:txBody>
        </p:sp>
        <p:sp>
          <p:nvSpPr>
            <p:cNvPr id="321" name="ZoneTexte 320"/>
            <p:cNvSpPr txBox="1"/>
            <p:nvPr/>
          </p:nvSpPr>
          <p:spPr>
            <a:xfrm>
              <a:off x="3838989" y="9111440"/>
              <a:ext cx="4092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10</a:t>
              </a:r>
            </a:p>
          </p:txBody>
        </p:sp>
        <p:grpSp>
          <p:nvGrpSpPr>
            <p:cNvPr id="421" name="Groupe 420">
              <a:extLst>
                <a:ext uri="{FF2B5EF4-FFF2-40B4-BE49-F238E27FC236}">
                  <a16:creationId xmlns:a16="http://schemas.microsoft.com/office/drawing/2014/main" id="{EFD848DE-7F56-E94F-FD8A-845B8AC557AC}"/>
                </a:ext>
              </a:extLst>
            </p:cNvPr>
            <p:cNvGrpSpPr/>
            <p:nvPr/>
          </p:nvGrpSpPr>
          <p:grpSpPr>
            <a:xfrm>
              <a:off x="3860928" y="7941484"/>
              <a:ext cx="1658188" cy="1719113"/>
              <a:chOff x="3860928" y="7849332"/>
              <a:chExt cx="1658188" cy="1771510"/>
            </a:xfrm>
          </p:grpSpPr>
          <p:pic>
            <p:nvPicPr>
              <p:cNvPr id="94" name="Image 9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888" t="6749" r="50158" b="18200"/>
              <a:stretch/>
            </p:blipFill>
            <p:spPr>
              <a:xfrm>
                <a:off x="4162169" y="7849332"/>
                <a:ext cx="1231314" cy="1771510"/>
              </a:xfrm>
              <a:prstGeom prst="rect">
                <a:avLst/>
              </a:prstGeom>
            </p:spPr>
          </p:pic>
          <p:pic>
            <p:nvPicPr>
              <p:cNvPr id="332" name="Image 33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299" t="13206" r="20061" b="50751"/>
              <a:stretch/>
            </p:blipFill>
            <p:spPr>
              <a:xfrm>
                <a:off x="4223273" y="9005441"/>
                <a:ext cx="128157" cy="534435"/>
              </a:xfrm>
              <a:prstGeom prst="rect">
                <a:avLst/>
              </a:prstGeom>
            </p:spPr>
          </p:pic>
          <p:grpSp>
            <p:nvGrpSpPr>
              <p:cNvPr id="91" name="Groupe 90"/>
              <p:cNvGrpSpPr/>
              <p:nvPr/>
            </p:nvGrpSpPr>
            <p:grpSpPr>
              <a:xfrm>
                <a:off x="4250039" y="8924951"/>
                <a:ext cx="898102" cy="675986"/>
                <a:chOff x="3533378" y="9007809"/>
                <a:chExt cx="898102" cy="675986"/>
              </a:xfrm>
            </p:grpSpPr>
            <p:grpSp>
              <p:nvGrpSpPr>
                <p:cNvPr id="90" name="Groupe 89"/>
                <p:cNvGrpSpPr/>
                <p:nvPr/>
              </p:nvGrpSpPr>
              <p:grpSpPr>
                <a:xfrm>
                  <a:off x="3533378" y="9007809"/>
                  <a:ext cx="898102" cy="568264"/>
                  <a:chOff x="3533378" y="9007809"/>
                  <a:chExt cx="898102" cy="568264"/>
                </a:xfrm>
              </p:grpSpPr>
              <p:sp>
                <p:nvSpPr>
                  <p:cNvPr id="89" name="ZoneTexte 88"/>
                  <p:cNvSpPr txBox="1"/>
                  <p:nvPr/>
                </p:nvSpPr>
                <p:spPr>
                  <a:xfrm>
                    <a:off x="3533379" y="9007809"/>
                    <a:ext cx="589547" cy="22201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 err="1">
                        <a:latin typeface="+mj-lt"/>
                      </a:rPr>
                      <a:t>shCTRL</a:t>
                    </a:r>
                    <a:endParaRPr lang="fr-FR" sz="800" dirty="0">
                      <a:latin typeface="+mj-lt"/>
                    </a:endParaRPr>
                  </a:p>
                </p:txBody>
              </p:sp>
              <p:sp>
                <p:nvSpPr>
                  <p:cNvPr id="328" name="ZoneTexte 327"/>
                  <p:cNvSpPr txBox="1"/>
                  <p:nvPr/>
                </p:nvSpPr>
                <p:spPr>
                  <a:xfrm>
                    <a:off x="3533378" y="9124030"/>
                    <a:ext cx="855499" cy="22201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>
                        <a:latin typeface="+mj-lt"/>
                      </a:rPr>
                      <a:t>shFANCD2#1</a:t>
                    </a:r>
                  </a:p>
                </p:txBody>
              </p:sp>
              <p:sp>
                <p:nvSpPr>
                  <p:cNvPr id="329" name="ZoneTexte 328"/>
                  <p:cNvSpPr txBox="1"/>
                  <p:nvPr/>
                </p:nvSpPr>
                <p:spPr>
                  <a:xfrm>
                    <a:off x="3533379" y="9242970"/>
                    <a:ext cx="898101" cy="22201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>
                        <a:latin typeface="+mj-lt"/>
                      </a:rPr>
                      <a:t>shFANCD2#2</a:t>
                    </a:r>
                  </a:p>
                </p:txBody>
              </p:sp>
              <p:sp>
                <p:nvSpPr>
                  <p:cNvPr id="330" name="ZoneTexte 329"/>
                  <p:cNvSpPr txBox="1"/>
                  <p:nvPr/>
                </p:nvSpPr>
                <p:spPr>
                  <a:xfrm>
                    <a:off x="3533379" y="9354062"/>
                    <a:ext cx="745984" cy="22201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>
                        <a:latin typeface="+mj-lt"/>
                      </a:rPr>
                      <a:t>shSTAT3</a:t>
                    </a:r>
                  </a:p>
                </p:txBody>
              </p:sp>
            </p:grpSp>
            <p:sp>
              <p:nvSpPr>
                <p:cNvPr id="331" name="ZoneTexte 330"/>
                <p:cNvSpPr txBox="1"/>
                <p:nvPr/>
              </p:nvSpPr>
              <p:spPr>
                <a:xfrm>
                  <a:off x="3538175" y="9461784"/>
                  <a:ext cx="745984" cy="2220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shSTAT1</a:t>
                  </a:r>
                </a:p>
              </p:txBody>
            </p:sp>
          </p:grpSp>
          <p:sp>
            <p:nvSpPr>
              <p:cNvPr id="338" name="ZoneTexte 337"/>
              <p:cNvSpPr txBox="1"/>
              <p:nvPr/>
            </p:nvSpPr>
            <p:spPr>
              <a:xfrm>
                <a:off x="5149048" y="8348704"/>
                <a:ext cx="348286" cy="24026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800" i="1" dirty="0">
                    <a:latin typeface="+mj-lt"/>
                  </a:rPr>
                  <a:t>ns</a:t>
                </a:r>
              </a:p>
            </p:txBody>
          </p:sp>
          <p:sp>
            <p:nvSpPr>
              <p:cNvPr id="341" name="ZoneTexte 340"/>
              <p:cNvSpPr txBox="1"/>
              <p:nvPr/>
            </p:nvSpPr>
            <p:spPr>
              <a:xfrm>
                <a:off x="5170830" y="8599722"/>
                <a:ext cx="348286" cy="68564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***</a:t>
                </a:r>
              </a:p>
            </p:txBody>
          </p:sp>
          <p:sp>
            <p:nvSpPr>
              <p:cNvPr id="394" name="ZoneTexte 393">
                <a:extLst>
                  <a:ext uri="{FF2B5EF4-FFF2-40B4-BE49-F238E27FC236}">
                    <a16:creationId xmlns:a16="http://schemas.microsoft.com/office/drawing/2014/main" id="{ECB8F036-A171-FA53-78A0-301983744FDB}"/>
                  </a:ext>
                </a:extLst>
              </p:cNvPr>
              <p:cNvSpPr txBox="1"/>
              <p:nvPr/>
            </p:nvSpPr>
            <p:spPr>
              <a:xfrm>
                <a:off x="3860928" y="7925956"/>
                <a:ext cx="383114" cy="164846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Survival (%)</a:t>
                </a:r>
              </a:p>
            </p:txBody>
          </p:sp>
        </p:grpSp>
        <p:grpSp>
          <p:nvGrpSpPr>
            <p:cNvPr id="407" name="Groupe 406">
              <a:extLst>
                <a:ext uri="{FF2B5EF4-FFF2-40B4-BE49-F238E27FC236}">
                  <a16:creationId xmlns:a16="http://schemas.microsoft.com/office/drawing/2014/main" id="{BB92F40F-993B-7958-7F1B-1774BB088A06}"/>
                </a:ext>
              </a:extLst>
            </p:cNvPr>
            <p:cNvGrpSpPr/>
            <p:nvPr/>
          </p:nvGrpSpPr>
          <p:grpSpPr>
            <a:xfrm>
              <a:off x="5250636" y="7918333"/>
              <a:ext cx="1680667" cy="1980610"/>
              <a:chOff x="5250636" y="7796831"/>
              <a:chExt cx="1680667" cy="2062765"/>
            </a:xfrm>
          </p:grpSpPr>
          <p:cxnSp>
            <p:nvCxnSpPr>
              <p:cNvPr id="337" name="Connecteur droit 336"/>
              <p:cNvCxnSpPr/>
              <p:nvPr/>
            </p:nvCxnSpPr>
            <p:spPr>
              <a:xfrm>
                <a:off x="5277746" y="8354988"/>
                <a:ext cx="0" cy="23066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Connecteur droit 339"/>
              <p:cNvCxnSpPr/>
              <p:nvPr/>
            </p:nvCxnSpPr>
            <p:spPr>
              <a:xfrm flipH="1">
                <a:off x="5277746" y="8609147"/>
                <a:ext cx="2273" cy="6762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2" name="Groupe 391">
                <a:extLst>
                  <a:ext uri="{FF2B5EF4-FFF2-40B4-BE49-F238E27FC236}">
                    <a16:creationId xmlns:a16="http://schemas.microsoft.com/office/drawing/2014/main" id="{C52E589C-0E18-2669-2A9D-C1779F755511}"/>
                  </a:ext>
                </a:extLst>
              </p:cNvPr>
              <p:cNvGrpSpPr/>
              <p:nvPr/>
            </p:nvGrpSpPr>
            <p:grpSpPr>
              <a:xfrm>
                <a:off x="5250636" y="7796831"/>
                <a:ext cx="1680667" cy="1956420"/>
                <a:chOff x="5250636" y="7796831"/>
                <a:chExt cx="1680667" cy="1956420"/>
              </a:xfrm>
            </p:grpSpPr>
            <p:pic>
              <p:nvPicPr>
                <p:cNvPr id="383" name="Image 382">
                  <a:extLst>
                    <a:ext uri="{FF2B5EF4-FFF2-40B4-BE49-F238E27FC236}">
                      <a16:creationId xmlns:a16="http://schemas.microsoft.com/office/drawing/2014/main" id="{D6354ED0-F557-2B1F-3EB6-1E225F34A3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399" t="7146" r="49422" b="18221"/>
                <a:stretch/>
              </p:blipFill>
              <p:spPr>
                <a:xfrm>
                  <a:off x="5562785" y="7847675"/>
                  <a:ext cx="1260937" cy="1775816"/>
                </a:xfrm>
                <a:prstGeom prst="rect">
                  <a:avLst/>
                </a:prstGeom>
              </p:spPr>
            </p:pic>
            <p:sp>
              <p:nvSpPr>
                <p:cNvPr id="384" name="ZoneTexte 383">
                  <a:extLst>
                    <a:ext uri="{FF2B5EF4-FFF2-40B4-BE49-F238E27FC236}">
                      <a16:creationId xmlns:a16="http://schemas.microsoft.com/office/drawing/2014/main" id="{2954E66D-5982-5EE2-EA71-5FCD2F32C6B3}"/>
                    </a:ext>
                  </a:extLst>
                </p:cNvPr>
                <p:cNvSpPr txBox="1"/>
                <p:nvPr/>
              </p:nvSpPr>
              <p:spPr>
                <a:xfrm>
                  <a:off x="5427793" y="9528871"/>
                  <a:ext cx="359521" cy="2243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0.0</a:t>
                  </a:r>
                </a:p>
              </p:txBody>
            </p:sp>
            <p:sp>
              <p:nvSpPr>
                <p:cNvPr id="385" name="ZoneTexte 384">
                  <a:extLst>
                    <a:ext uri="{FF2B5EF4-FFF2-40B4-BE49-F238E27FC236}">
                      <a16:creationId xmlns:a16="http://schemas.microsoft.com/office/drawing/2014/main" id="{D00FCF83-8FC1-98C3-FF1D-93EEC2DCFCD4}"/>
                    </a:ext>
                  </a:extLst>
                </p:cNvPr>
                <p:cNvSpPr txBox="1"/>
                <p:nvPr/>
              </p:nvSpPr>
              <p:spPr>
                <a:xfrm>
                  <a:off x="5656398" y="9528871"/>
                  <a:ext cx="359521" cy="2243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0.5</a:t>
                  </a:r>
                </a:p>
              </p:txBody>
            </p:sp>
            <p:sp>
              <p:nvSpPr>
                <p:cNvPr id="386" name="ZoneTexte 385">
                  <a:extLst>
                    <a:ext uri="{FF2B5EF4-FFF2-40B4-BE49-F238E27FC236}">
                      <a16:creationId xmlns:a16="http://schemas.microsoft.com/office/drawing/2014/main" id="{70626FA6-933C-1628-28F6-B4E5B990D100}"/>
                    </a:ext>
                  </a:extLst>
                </p:cNvPr>
                <p:cNvSpPr txBox="1"/>
                <p:nvPr/>
              </p:nvSpPr>
              <p:spPr>
                <a:xfrm>
                  <a:off x="6116170" y="9528871"/>
                  <a:ext cx="359521" cy="2243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1.5</a:t>
                  </a:r>
                </a:p>
              </p:txBody>
            </p:sp>
            <p:sp>
              <p:nvSpPr>
                <p:cNvPr id="387" name="ZoneTexte 386">
                  <a:extLst>
                    <a:ext uri="{FF2B5EF4-FFF2-40B4-BE49-F238E27FC236}">
                      <a16:creationId xmlns:a16="http://schemas.microsoft.com/office/drawing/2014/main" id="{46D628E5-07BF-B072-1458-BC890A98D116}"/>
                    </a:ext>
                  </a:extLst>
                </p:cNvPr>
                <p:cNvSpPr txBox="1"/>
                <p:nvPr/>
              </p:nvSpPr>
              <p:spPr>
                <a:xfrm>
                  <a:off x="6571782" y="9528871"/>
                  <a:ext cx="359521" cy="2243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2.5</a:t>
                  </a:r>
                </a:p>
              </p:txBody>
            </p:sp>
            <p:sp>
              <p:nvSpPr>
                <p:cNvPr id="388" name="ZoneTexte 387">
                  <a:extLst>
                    <a:ext uri="{FF2B5EF4-FFF2-40B4-BE49-F238E27FC236}">
                      <a16:creationId xmlns:a16="http://schemas.microsoft.com/office/drawing/2014/main" id="{D7EDC1C2-322B-9BDB-3618-ABC2797F6F01}"/>
                    </a:ext>
                  </a:extLst>
                </p:cNvPr>
                <p:cNvSpPr txBox="1"/>
                <p:nvPr/>
              </p:nvSpPr>
              <p:spPr>
                <a:xfrm>
                  <a:off x="6349721" y="9528871"/>
                  <a:ext cx="359521" cy="2243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2.0</a:t>
                  </a:r>
                </a:p>
              </p:txBody>
            </p:sp>
            <p:sp>
              <p:nvSpPr>
                <p:cNvPr id="389" name="ZoneTexte 388">
                  <a:extLst>
                    <a:ext uri="{FF2B5EF4-FFF2-40B4-BE49-F238E27FC236}">
                      <a16:creationId xmlns:a16="http://schemas.microsoft.com/office/drawing/2014/main" id="{B2F6A700-1B51-762E-47C9-65B4ED89321A}"/>
                    </a:ext>
                  </a:extLst>
                </p:cNvPr>
                <p:cNvSpPr txBox="1"/>
                <p:nvPr/>
              </p:nvSpPr>
              <p:spPr>
                <a:xfrm>
                  <a:off x="5884555" y="9528871"/>
                  <a:ext cx="359521" cy="2243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1.0</a:t>
                  </a:r>
                </a:p>
              </p:txBody>
            </p:sp>
            <p:sp>
              <p:nvSpPr>
                <p:cNvPr id="390" name="ZoneTexte 389">
                  <a:extLst>
                    <a:ext uri="{FF2B5EF4-FFF2-40B4-BE49-F238E27FC236}">
                      <a16:creationId xmlns:a16="http://schemas.microsoft.com/office/drawing/2014/main" id="{F80FCB16-0CB9-D082-404E-2417AD12E5CC}"/>
                    </a:ext>
                  </a:extLst>
                </p:cNvPr>
                <p:cNvSpPr txBox="1"/>
                <p:nvPr/>
              </p:nvSpPr>
              <p:spPr>
                <a:xfrm>
                  <a:off x="5250636" y="7796831"/>
                  <a:ext cx="399321" cy="2243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FR" sz="800" dirty="0">
                      <a:latin typeface="+mj-lt"/>
                    </a:rPr>
                    <a:t>100</a:t>
                  </a:r>
                </a:p>
              </p:txBody>
            </p:sp>
          </p:grpSp>
          <p:sp>
            <p:nvSpPr>
              <p:cNvPr id="391" name="ZoneTexte 390">
                <a:extLst>
                  <a:ext uri="{FF2B5EF4-FFF2-40B4-BE49-F238E27FC236}">
                    <a16:creationId xmlns:a16="http://schemas.microsoft.com/office/drawing/2014/main" id="{052179A4-BB54-B655-EA23-98AA1BB645EE}"/>
                  </a:ext>
                </a:extLst>
              </p:cNvPr>
              <p:cNvSpPr txBox="1"/>
              <p:nvPr/>
            </p:nvSpPr>
            <p:spPr>
              <a:xfrm>
                <a:off x="5290541" y="9454092"/>
                <a:ext cx="359521" cy="2243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10</a:t>
                </a:r>
              </a:p>
            </p:txBody>
          </p:sp>
          <p:sp>
            <p:nvSpPr>
              <p:cNvPr id="393" name="ZoneTexte 392">
                <a:extLst>
                  <a:ext uri="{FF2B5EF4-FFF2-40B4-BE49-F238E27FC236}">
                    <a16:creationId xmlns:a16="http://schemas.microsoft.com/office/drawing/2014/main" id="{E36CA5C9-7013-A1F1-C5E1-4FDCF087A0E2}"/>
                  </a:ext>
                </a:extLst>
              </p:cNvPr>
              <p:cNvSpPr txBox="1"/>
              <p:nvPr/>
            </p:nvSpPr>
            <p:spPr>
              <a:xfrm>
                <a:off x="5589588" y="9603162"/>
                <a:ext cx="1234134" cy="256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[</a:t>
                </a:r>
                <a:r>
                  <a:rPr lang="fr-FR" sz="1000" dirty="0" err="1">
                    <a:latin typeface="+mj-lt"/>
                  </a:rPr>
                  <a:t>Melphalan</a:t>
                </a:r>
                <a:r>
                  <a:rPr lang="fr-FR" sz="1000" dirty="0">
                    <a:latin typeface="+mj-lt"/>
                  </a:rPr>
                  <a:t>]µM</a:t>
                </a:r>
              </a:p>
            </p:txBody>
          </p:sp>
          <p:sp>
            <p:nvSpPr>
              <p:cNvPr id="395" name="ZoneTexte 394">
                <a:extLst>
                  <a:ext uri="{FF2B5EF4-FFF2-40B4-BE49-F238E27FC236}">
                    <a16:creationId xmlns:a16="http://schemas.microsoft.com/office/drawing/2014/main" id="{C6D82D6B-7429-46EC-F4AF-71AB4FA1A083}"/>
                  </a:ext>
                </a:extLst>
              </p:cNvPr>
              <p:cNvSpPr txBox="1"/>
              <p:nvPr/>
            </p:nvSpPr>
            <p:spPr>
              <a:xfrm>
                <a:off x="5274840" y="7908389"/>
                <a:ext cx="383114" cy="164846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Survival (%)</a:t>
                </a:r>
              </a:p>
            </p:txBody>
          </p:sp>
          <p:grpSp>
            <p:nvGrpSpPr>
              <p:cNvPr id="396" name="Groupe 395">
                <a:extLst>
                  <a:ext uri="{FF2B5EF4-FFF2-40B4-BE49-F238E27FC236}">
                    <a16:creationId xmlns:a16="http://schemas.microsoft.com/office/drawing/2014/main" id="{7C176B5C-BE11-780F-7BA7-27A3A254C92F}"/>
                  </a:ext>
                </a:extLst>
              </p:cNvPr>
              <p:cNvGrpSpPr/>
              <p:nvPr/>
            </p:nvGrpSpPr>
            <p:grpSpPr>
              <a:xfrm>
                <a:off x="5663097" y="8925613"/>
                <a:ext cx="890868" cy="678356"/>
                <a:chOff x="3533378" y="9007809"/>
                <a:chExt cx="890868" cy="678356"/>
              </a:xfrm>
            </p:grpSpPr>
            <p:grpSp>
              <p:nvGrpSpPr>
                <p:cNvPr id="397" name="Groupe 396">
                  <a:extLst>
                    <a:ext uri="{FF2B5EF4-FFF2-40B4-BE49-F238E27FC236}">
                      <a16:creationId xmlns:a16="http://schemas.microsoft.com/office/drawing/2014/main" id="{7C2BBF9F-871C-A593-CE64-5A073452F233}"/>
                    </a:ext>
                  </a:extLst>
                </p:cNvPr>
                <p:cNvGrpSpPr/>
                <p:nvPr/>
              </p:nvGrpSpPr>
              <p:grpSpPr>
                <a:xfrm>
                  <a:off x="3533378" y="9007809"/>
                  <a:ext cx="890868" cy="570634"/>
                  <a:chOff x="3533378" y="9007809"/>
                  <a:chExt cx="890868" cy="570634"/>
                </a:xfrm>
              </p:grpSpPr>
              <p:sp>
                <p:nvSpPr>
                  <p:cNvPr id="399" name="ZoneTexte 398">
                    <a:extLst>
                      <a:ext uri="{FF2B5EF4-FFF2-40B4-BE49-F238E27FC236}">
                        <a16:creationId xmlns:a16="http://schemas.microsoft.com/office/drawing/2014/main" id="{03EC4A85-622D-DB36-3662-E497243568E4}"/>
                      </a:ext>
                    </a:extLst>
                  </p:cNvPr>
                  <p:cNvSpPr txBox="1"/>
                  <p:nvPr/>
                </p:nvSpPr>
                <p:spPr>
                  <a:xfrm>
                    <a:off x="3533378" y="9007809"/>
                    <a:ext cx="553555" cy="22438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 err="1">
                        <a:latin typeface="+mj-lt"/>
                      </a:rPr>
                      <a:t>shCTRL</a:t>
                    </a:r>
                    <a:endParaRPr lang="fr-FR" sz="800" dirty="0">
                      <a:latin typeface="+mj-lt"/>
                    </a:endParaRPr>
                  </a:p>
                </p:txBody>
              </p:sp>
              <p:sp>
                <p:nvSpPr>
                  <p:cNvPr id="400" name="ZoneTexte 399">
                    <a:extLst>
                      <a:ext uri="{FF2B5EF4-FFF2-40B4-BE49-F238E27FC236}">
                        <a16:creationId xmlns:a16="http://schemas.microsoft.com/office/drawing/2014/main" id="{F48D1F44-53A8-D95A-03DA-7F373774C1BB}"/>
                      </a:ext>
                    </a:extLst>
                  </p:cNvPr>
                  <p:cNvSpPr txBox="1"/>
                  <p:nvPr/>
                </p:nvSpPr>
                <p:spPr>
                  <a:xfrm>
                    <a:off x="3533379" y="9124030"/>
                    <a:ext cx="819073" cy="22438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>
                        <a:latin typeface="+mj-lt"/>
                      </a:rPr>
                      <a:t>shFANCD2#1</a:t>
                    </a:r>
                  </a:p>
                </p:txBody>
              </p:sp>
              <p:sp>
                <p:nvSpPr>
                  <p:cNvPr id="401" name="ZoneTexte 400">
                    <a:extLst>
                      <a:ext uri="{FF2B5EF4-FFF2-40B4-BE49-F238E27FC236}">
                        <a16:creationId xmlns:a16="http://schemas.microsoft.com/office/drawing/2014/main" id="{212C15B8-33B3-F26C-16D7-D16B5D121AFC}"/>
                      </a:ext>
                    </a:extLst>
                  </p:cNvPr>
                  <p:cNvSpPr txBox="1"/>
                  <p:nvPr/>
                </p:nvSpPr>
                <p:spPr>
                  <a:xfrm>
                    <a:off x="3533379" y="9242970"/>
                    <a:ext cx="890867" cy="22438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>
                        <a:latin typeface="+mj-lt"/>
                      </a:rPr>
                      <a:t>shFANCD2#2</a:t>
                    </a:r>
                  </a:p>
                </p:txBody>
              </p:sp>
              <p:sp>
                <p:nvSpPr>
                  <p:cNvPr id="402" name="ZoneTexte 401">
                    <a:extLst>
                      <a:ext uri="{FF2B5EF4-FFF2-40B4-BE49-F238E27FC236}">
                        <a16:creationId xmlns:a16="http://schemas.microsoft.com/office/drawing/2014/main" id="{4E353CCD-CBCD-A781-A000-4EE2710AAB26}"/>
                      </a:ext>
                    </a:extLst>
                  </p:cNvPr>
                  <p:cNvSpPr txBox="1"/>
                  <p:nvPr/>
                </p:nvSpPr>
                <p:spPr>
                  <a:xfrm>
                    <a:off x="3533379" y="9354062"/>
                    <a:ext cx="745984" cy="22438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>
                        <a:latin typeface="+mj-lt"/>
                      </a:rPr>
                      <a:t>shSTAT3</a:t>
                    </a:r>
                  </a:p>
                </p:txBody>
              </p:sp>
            </p:grpSp>
            <p:sp>
              <p:nvSpPr>
                <p:cNvPr id="398" name="ZoneTexte 397">
                  <a:extLst>
                    <a:ext uri="{FF2B5EF4-FFF2-40B4-BE49-F238E27FC236}">
                      <a16:creationId xmlns:a16="http://schemas.microsoft.com/office/drawing/2014/main" id="{67F5E4B9-9876-00BF-10F9-DCE5D4AADC26}"/>
                    </a:ext>
                  </a:extLst>
                </p:cNvPr>
                <p:cNvSpPr txBox="1"/>
                <p:nvPr/>
              </p:nvSpPr>
              <p:spPr>
                <a:xfrm>
                  <a:off x="3538175" y="9461785"/>
                  <a:ext cx="745984" cy="2243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shSTAT1</a:t>
                  </a:r>
                </a:p>
              </p:txBody>
            </p:sp>
          </p:grpSp>
          <p:pic>
            <p:nvPicPr>
              <p:cNvPr id="403" name="Image 402">
                <a:extLst>
                  <a:ext uri="{FF2B5EF4-FFF2-40B4-BE49-F238E27FC236}">
                    <a16:creationId xmlns:a16="http://schemas.microsoft.com/office/drawing/2014/main" id="{1D8D4C4B-7892-4C47-1AA9-4756FE9574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299" t="13206" r="20061" b="50751"/>
              <a:stretch/>
            </p:blipFill>
            <p:spPr>
              <a:xfrm>
                <a:off x="5627289" y="9010214"/>
                <a:ext cx="128157" cy="534435"/>
              </a:xfrm>
              <a:prstGeom prst="rect">
                <a:avLst/>
              </a:prstGeom>
            </p:spPr>
          </p:pic>
          <p:cxnSp>
            <p:nvCxnSpPr>
              <p:cNvPr id="405" name="Connecteur droit 404">
                <a:extLst>
                  <a:ext uri="{FF2B5EF4-FFF2-40B4-BE49-F238E27FC236}">
                    <a16:creationId xmlns:a16="http://schemas.microsoft.com/office/drawing/2014/main" id="{293D930D-B3F3-6D51-DFD5-5F7E30F23F6F}"/>
                  </a:ext>
                </a:extLst>
              </p:cNvPr>
              <p:cNvCxnSpPr/>
              <p:nvPr/>
            </p:nvCxnSpPr>
            <p:spPr>
              <a:xfrm>
                <a:off x="6793530" y="8043050"/>
                <a:ext cx="0" cy="115200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6" name="ZoneTexte 405">
              <a:extLst>
                <a:ext uri="{FF2B5EF4-FFF2-40B4-BE49-F238E27FC236}">
                  <a16:creationId xmlns:a16="http://schemas.microsoft.com/office/drawing/2014/main" id="{A6F7FAD4-9B9D-1972-AE0B-752C825847BE}"/>
                </a:ext>
              </a:extLst>
            </p:cNvPr>
            <p:cNvSpPr txBox="1"/>
            <p:nvPr/>
          </p:nvSpPr>
          <p:spPr>
            <a:xfrm>
              <a:off x="6695195" y="8093582"/>
              <a:ext cx="348286" cy="1135898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***</a:t>
              </a:r>
            </a:p>
          </p:txBody>
        </p:sp>
        <p:sp>
          <p:nvSpPr>
            <p:cNvPr id="420" name="ZoneTexte 419">
              <a:extLst>
                <a:ext uri="{FF2B5EF4-FFF2-40B4-BE49-F238E27FC236}">
                  <a16:creationId xmlns:a16="http://schemas.microsoft.com/office/drawing/2014/main" id="{7B6A5F9C-8887-27C7-D948-19384C9A7A10}"/>
                </a:ext>
              </a:extLst>
            </p:cNvPr>
            <p:cNvSpPr txBox="1"/>
            <p:nvPr/>
          </p:nvSpPr>
          <p:spPr>
            <a:xfrm>
              <a:off x="4215079" y="7764461"/>
              <a:ext cx="10832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SUM159</a:t>
              </a:r>
            </a:p>
          </p:txBody>
        </p:sp>
        <p:sp>
          <p:nvSpPr>
            <p:cNvPr id="422" name="ZoneTexte 421">
              <a:extLst>
                <a:ext uri="{FF2B5EF4-FFF2-40B4-BE49-F238E27FC236}">
                  <a16:creationId xmlns:a16="http://schemas.microsoft.com/office/drawing/2014/main" id="{93DB8A70-F684-06AD-7DE6-CDB0256AFF25}"/>
                </a:ext>
              </a:extLst>
            </p:cNvPr>
            <p:cNvSpPr txBox="1"/>
            <p:nvPr/>
          </p:nvSpPr>
          <p:spPr>
            <a:xfrm>
              <a:off x="5593810" y="7765157"/>
              <a:ext cx="11997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S68</a:t>
              </a:r>
            </a:p>
          </p:txBody>
        </p:sp>
        <p:sp>
          <p:nvSpPr>
            <p:cNvPr id="322" name="ZoneTexte 321"/>
            <p:cNvSpPr txBox="1"/>
            <p:nvPr/>
          </p:nvSpPr>
          <p:spPr>
            <a:xfrm>
              <a:off x="4060718" y="9571490"/>
              <a:ext cx="29717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0</a:t>
              </a:r>
            </a:p>
          </p:txBody>
        </p:sp>
        <p:sp>
          <p:nvSpPr>
            <p:cNvPr id="323" name="ZoneTexte 322"/>
            <p:cNvSpPr txBox="1"/>
            <p:nvPr/>
          </p:nvSpPr>
          <p:spPr>
            <a:xfrm>
              <a:off x="4314760" y="9571490"/>
              <a:ext cx="358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0.5</a:t>
              </a:r>
            </a:p>
          </p:txBody>
        </p:sp>
        <p:sp>
          <p:nvSpPr>
            <p:cNvPr id="324" name="ZoneTexte 323"/>
            <p:cNvSpPr txBox="1"/>
            <p:nvPr/>
          </p:nvSpPr>
          <p:spPr>
            <a:xfrm>
              <a:off x="4892461" y="9571490"/>
              <a:ext cx="358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1.5</a:t>
              </a:r>
            </a:p>
          </p:txBody>
        </p:sp>
        <p:sp>
          <p:nvSpPr>
            <p:cNvPr id="325" name="ZoneTexte 324"/>
            <p:cNvSpPr txBox="1"/>
            <p:nvPr/>
          </p:nvSpPr>
          <p:spPr>
            <a:xfrm>
              <a:off x="4600008" y="9571490"/>
              <a:ext cx="358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1.0</a:t>
              </a: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4221650" y="9645359"/>
              <a:ext cx="11685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>
                  <a:latin typeface="+mj-lt"/>
                </a:rPr>
                <a:t>[</a:t>
              </a:r>
              <a:r>
                <a:rPr lang="fr-FR" sz="1000" dirty="0" err="1">
                  <a:latin typeface="+mj-lt"/>
                </a:rPr>
                <a:t>Melphalan</a:t>
              </a:r>
              <a:r>
                <a:rPr lang="fr-FR" sz="1000" dirty="0">
                  <a:latin typeface="+mj-lt"/>
                </a:rPr>
                <a:t>]µM</a:t>
              </a:r>
            </a:p>
          </p:txBody>
        </p:sp>
        <p:sp>
          <p:nvSpPr>
            <p:cNvPr id="326" name="ZoneTexte 325"/>
            <p:cNvSpPr txBox="1"/>
            <p:nvPr/>
          </p:nvSpPr>
          <p:spPr>
            <a:xfrm>
              <a:off x="5182614" y="9571490"/>
              <a:ext cx="358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2.0</a:t>
              </a:r>
            </a:p>
          </p:txBody>
        </p:sp>
      </p:grpSp>
      <p:sp>
        <p:nvSpPr>
          <p:cNvPr id="503" name="ZoneTexte 502">
            <a:extLst>
              <a:ext uri="{FF2B5EF4-FFF2-40B4-BE49-F238E27FC236}">
                <a16:creationId xmlns:a16="http://schemas.microsoft.com/office/drawing/2014/main" id="{15CEB0C3-C38C-62B9-1B24-D260EF823C0E}"/>
              </a:ext>
            </a:extLst>
          </p:cNvPr>
          <p:cNvSpPr txBox="1"/>
          <p:nvPr/>
        </p:nvSpPr>
        <p:spPr>
          <a:xfrm>
            <a:off x="5279061" y="8143802"/>
            <a:ext cx="1520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b="1" dirty="0" err="1">
                <a:latin typeface="+mj-lt"/>
              </a:rPr>
              <a:t>Supplementary</a:t>
            </a:r>
            <a:r>
              <a:rPr lang="fr-FR" sz="1000" b="1" dirty="0">
                <a:latin typeface="+mj-lt"/>
              </a:rPr>
              <a:t> figure 4</a:t>
            </a:r>
          </a:p>
        </p:txBody>
      </p:sp>
      <p:grpSp>
        <p:nvGrpSpPr>
          <p:cNvPr id="502" name="Groupe 501">
            <a:extLst>
              <a:ext uri="{FF2B5EF4-FFF2-40B4-BE49-F238E27FC236}">
                <a16:creationId xmlns:a16="http://schemas.microsoft.com/office/drawing/2014/main" id="{CE64D2B5-21C3-AB2E-E210-5109CD39C52F}"/>
              </a:ext>
            </a:extLst>
          </p:cNvPr>
          <p:cNvGrpSpPr/>
          <p:nvPr/>
        </p:nvGrpSpPr>
        <p:grpSpPr>
          <a:xfrm>
            <a:off x="-70020" y="5211454"/>
            <a:ext cx="2694072" cy="2126187"/>
            <a:chOff x="4135884" y="4209253"/>
            <a:chExt cx="2694072" cy="2126187"/>
          </a:xfrm>
        </p:grpSpPr>
        <p:grpSp>
          <p:nvGrpSpPr>
            <p:cNvPr id="230" name="Groupe 229">
              <a:extLst>
                <a:ext uri="{FF2B5EF4-FFF2-40B4-BE49-F238E27FC236}">
                  <a16:creationId xmlns:a16="http://schemas.microsoft.com/office/drawing/2014/main" id="{708B073D-0B73-B3BB-9C45-29A9A41C59BB}"/>
                </a:ext>
              </a:extLst>
            </p:cNvPr>
            <p:cNvGrpSpPr/>
            <p:nvPr/>
          </p:nvGrpSpPr>
          <p:grpSpPr>
            <a:xfrm>
              <a:off x="4135884" y="4209625"/>
              <a:ext cx="1546352" cy="2121852"/>
              <a:chOff x="2708972" y="5725853"/>
              <a:chExt cx="1721364" cy="2219679"/>
            </a:xfrm>
          </p:grpSpPr>
          <p:pic>
            <p:nvPicPr>
              <p:cNvPr id="12" name="Image 11" descr="Une image contenant graphique&#10;&#10;Description générée automatiquement">
                <a:extLst>
                  <a:ext uri="{FF2B5EF4-FFF2-40B4-BE49-F238E27FC236}">
                    <a16:creationId xmlns:a16="http://schemas.microsoft.com/office/drawing/2014/main" id="{40ADECA4-8833-1AFA-9EF7-852FB641E5E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26" t="5532" r="51203" b="18281"/>
              <a:stretch/>
            </p:blipFill>
            <p:spPr>
              <a:xfrm>
                <a:off x="3025916" y="5929848"/>
                <a:ext cx="1320734" cy="1771957"/>
              </a:xfrm>
              <a:prstGeom prst="rect">
                <a:avLst/>
              </a:prstGeom>
            </p:spPr>
          </p:pic>
          <p:sp>
            <p:nvSpPr>
              <p:cNvPr id="159" name="ZoneTexte 158">
                <a:extLst>
                  <a:ext uri="{FF2B5EF4-FFF2-40B4-BE49-F238E27FC236}">
                    <a16:creationId xmlns:a16="http://schemas.microsoft.com/office/drawing/2014/main" id="{65C012BF-5F53-4092-7611-666CF2FBF8A9}"/>
                  </a:ext>
                </a:extLst>
              </p:cNvPr>
              <p:cNvSpPr txBox="1"/>
              <p:nvPr/>
            </p:nvSpPr>
            <p:spPr>
              <a:xfrm>
                <a:off x="2741263" y="5909497"/>
                <a:ext cx="378556" cy="225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100</a:t>
                </a:r>
              </a:p>
            </p:txBody>
          </p:sp>
          <p:sp>
            <p:nvSpPr>
              <p:cNvPr id="162" name="ZoneTexte 161">
                <a:extLst>
                  <a:ext uri="{FF2B5EF4-FFF2-40B4-BE49-F238E27FC236}">
                    <a16:creationId xmlns:a16="http://schemas.microsoft.com/office/drawing/2014/main" id="{6C7AFE32-4C69-5A55-3BB2-23BD4DAFB3CB}"/>
                  </a:ext>
                </a:extLst>
              </p:cNvPr>
              <p:cNvSpPr txBox="1"/>
              <p:nvPr/>
            </p:nvSpPr>
            <p:spPr>
              <a:xfrm>
                <a:off x="2769574" y="7155766"/>
                <a:ext cx="338554" cy="225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10</a:t>
                </a:r>
              </a:p>
            </p:txBody>
          </p:sp>
          <p:sp>
            <p:nvSpPr>
              <p:cNvPr id="177" name="ZoneTexte 176">
                <a:extLst>
                  <a:ext uri="{FF2B5EF4-FFF2-40B4-BE49-F238E27FC236}">
                    <a16:creationId xmlns:a16="http://schemas.microsoft.com/office/drawing/2014/main" id="{9DFC20A8-6A10-E61F-402C-3C84354A33DA}"/>
                  </a:ext>
                </a:extLst>
              </p:cNvPr>
              <p:cNvSpPr txBox="1"/>
              <p:nvPr/>
            </p:nvSpPr>
            <p:spPr>
              <a:xfrm>
                <a:off x="2946362" y="7615830"/>
                <a:ext cx="251490" cy="225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0</a:t>
                </a:r>
              </a:p>
            </p:txBody>
          </p:sp>
          <p:sp>
            <p:nvSpPr>
              <p:cNvPr id="184" name="ZoneTexte 183">
                <a:extLst>
                  <a:ext uri="{FF2B5EF4-FFF2-40B4-BE49-F238E27FC236}">
                    <a16:creationId xmlns:a16="http://schemas.microsoft.com/office/drawing/2014/main" id="{3E9811FD-119E-E1BF-EB2D-8A69F3DF1F72}"/>
                  </a:ext>
                </a:extLst>
              </p:cNvPr>
              <p:cNvSpPr txBox="1"/>
              <p:nvPr/>
            </p:nvSpPr>
            <p:spPr>
              <a:xfrm>
                <a:off x="3179465" y="7615830"/>
                <a:ext cx="361707" cy="225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0.5</a:t>
                </a:r>
              </a:p>
            </p:txBody>
          </p:sp>
          <p:sp>
            <p:nvSpPr>
              <p:cNvPr id="185" name="ZoneTexte 184">
                <a:extLst>
                  <a:ext uri="{FF2B5EF4-FFF2-40B4-BE49-F238E27FC236}">
                    <a16:creationId xmlns:a16="http://schemas.microsoft.com/office/drawing/2014/main" id="{00ABAAD4-3C1A-F217-166E-EA46ED101DF1}"/>
                  </a:ext>
                </a:extLst>
              </p:cNvPr>
              <p:cNvSpPr txBox="1"/>
              <p:nvPr/>
            </p:nvSpPr>
            <p:spPr>
              <a:xfrm>
                <a:off x="3491029" y="7615830"/>
                <a:ext cx="356841" cy="225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1.0</a:t>
                </a:r>
              </a:p>
            </p:txBody>
          </p:sp>
          <p:sp>
            <p:nvSpPr>
              <p:cNvPr id="186" name="ZoneTexte 185">
                <a:extLst>
                  <a:ext uri="{FF2B5EF4-FFF2-40B4-BE49-F238E27FC236}">
                    <a16:creationId xmlns:a16="http://schemas.microsoft.com/office/drawing/2014/main" id="{65BEB246-1B7F-32F1-7742-2C5125521D35}"/>
                  </a:ext>
                </a:extLst>
              </p:cNvPr>
              <p:cNvSpPr txBox="1"/>
              <p:nvPr/>
            </p:nvSpPr>
            <p:spPr>
              <a:xfrm>
                <a:off x="3797042" y="7615830"/>
                <a:ext cx="351613" cy="225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1.5</a:t>
                </a:r>
              </a:p>
            </p:txBody>
          </p:sp>
          <p:sp>
            <p:nvSpPr>
              <p:cNvPr id="187" name="ZoneTexte 186">
                <a:extLst>
                  <a:ext uri="{FF2B5EF4-FFF2-40B4-BE49-F238E27FC236}">
                    <a16:creationId xmlns:a16="http://schemas.microsoft.com/office/drawing/2014/main" id="{16DCEB48-A10F-5C54-140A-268B6DE645BB}"/>
                  </a:ext>
                </a:extLst>
              </p:cNvPr>
              <p:cNvSpPr txBox="1"/>
              <p:nvPr/>
            </p:nvSpPr>
            <p:spPr>
              <a:xfrm>
                <a:off x="4073495" y="7615830"/>
                <a:ext cx="356841" cy="225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2.0</a:t>
                </a:r>
              </a:p>
            </p:txBody>
          </p:sp>
          <p:sp>
            <p:nvSpPr>
              <p:cNvPr id="188" name="ZoneTexte 187">
                <a:extLst>
                  <a:ext uri="{FF2B5EF4-FFF2-40B4-BE49-F238E27FC236}">
                    <a16:creationId xmlns:a16="http://schemas.microsoft.com/office/drawing/2014/main" id="{2E019E7C-E665-ADE3-165E-2D140796DE8E}"/>
                  </a:ext>
                </a:extLst>
              </p:cNvPr>
              <p:cNvSpPr txBox="1"/>
              <p:nvPr/>
            </p:nvSpPr>
            <p:spPr>
              <a:xfrm>
                <a:off x="3072764" y="7687959"/>
                <a:ext cx="1210273" cy="257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[</a:t>
                </a:r>
                <a:r>
                  <a:rPr lang="fr-FR" sz="1000" dirty="0" err="1">
                    <a:latin typeface="+mj-lt"/>
                  </a:rPr>
                  <a:t>Melphalan</a:t>
                </a:r>
                <a:r>
                  <a:rPr lang="fr-FR" sz="1000" dirty="0">
                    <a:latin typeface="+mj-lt"/>
                  </a:rPr>
                  <a:t>]µM</a:t>
                </a:r>
              </a:p>
            </p:txBody>
          </p:sp>
          <p:grpSp>
            <p:nvGrpSpPr>
              <p:cNvPr id="221" name="Groupe 220">
                <a:extLst>
                  <a:ext uri="{FF2B5EF4-FFF2-40B4-BE49-F238E27FC236}">
                    <a16:creationId xmlns:a16="http://schemas.microsoft.com/office/drawing/2014/main" id="{41665358-D6BF-2163-1950-2DED0E74724B}"/>
                  </a:ext>
                </a:extLst>
              </p:cNvPr>
              <p:cNvGrpSpPr/>
              <p:nvPr/>
            </p:nvGrpSpPr>
            <p:grpSpPr>
              <a:xfrm>
                <a:off x="3090902" y="7129846"/>
                <a:ext cx="1322457" cy="541931"/>
                <a:chOff x="2292423" y="5039482"/>
                <a:chExt cx="1322457" cy="541931"/>
              </a:xfrm>
            </p:grpSpPr>
            <p:pic>
              <p:nvPicPr>
                <p:cNvPr id="222" name="Image 221" descr="Une image contenant graphique&#10;&#10;Description générée automatiquement">
                  <a:extLst>
                    <a:ext uri="{FF2B5EF4-FFF2-40B4-BE49-F238E27FC236}">
                      <a16:creationId xmlns:a16="http://schemas.microsoft.com/office/drawing/2014/main" id="{1CBD897D-A353-ACD2-C2EE-20B2F53F83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2052" t="17167" r="32467" b="54551"/>
                <a:stretch/>
              </p:blipFill>
              <p:spPr>
                <a:xfrm>
                  <a:off x="2292423" y="5082902"/>
                  <a:ext cx="114452" cy="423067"/>
                </a:xfrm>
                <a:prstGeom prst="rect">
                  <a:avLst/>
                </a:prstGeom>
              </p:spPr>
            </p:pic>
            <p:sp>
              <p:nvSpPr>
                <p:cNvPr id="223" name="ZoneTexte 222">
                  <a:extLst>
                    <a:ext uri="{FF2B5EF4-FFF2-40B4-BE49-F238E27FC236}">
                      <a16:creationId xmlns:a16="http://schemas.microsoft.com/office/drawing/2014/main" id="{F380EBED-D873-60CF-DAB6-BD9524AC8E89}"/>
                    </a:ext>
                  </a:extLst>
                </p:cNvPr>
                <p:cNvSpPr txBox="1"/>
                <p:nvPr/>
              </p:nvSpPr>
              <p:spPr>
                <a:xfrm>
                  <a:off x="2324205" y="5039482"/>
                  <a:ext cx="853576" cy="2253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 err="1">
                      <a:latin typeface="+mj-lt"/>
                    </a:rPr>
                    <a:t>shCTRL</a:t>
                  </a:r>
                  <a:endParaRPr lang="fr-FR" sz="800" dirty="0">
                    <a:latin typeface="+mj-lt"/>
                  </a:endParaRPr>
                </a:p>
              </p:txBody>
            </p:sp>
            <p:sp>
              <p:nvSpPr>
                <p:cNvPr id="224" name="ZoneTexte 223">
                  <a:extLst>
                    <a:ext uri="{FF2B5EF4-FFF2-40B4-BE49-F238E27FC236}">
                      <a16:creationId xmlns:a16="http://schemas.microsoft.com/office/drawing/2014/main" id="{C93FB26A-320F-4E93-6F9E-C2F85BB90E35}"/>
                    </a:ext>
                  </a:extLst>
                </p:cNvPr>
                <p:cNvSpPr txBox="1"/>
                <p:nvPr/>
              </p:nvSpPr>
              <p:spPr>
                <a:xfrm>
                  <a:off x="2324205" y="5148337"/>
                  <a:ext cx="853576" cy="2253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shSTAT3</a:t>
                  </a:r>
                </a:p>
              </p:txBody>
            </p:sp>
            <p:sp>
              <p:nvSpPr>
                <p:cNvPr id="225" name="ZoneTexte 224">
                  <a:extLst>
                    <a:ext uri="{FF2B5EF4-FFF2-40B4-BE49-F238E27FC236}">
                      <a16:creationId xmlns:a16="http://schemas.microsoft.com/office/drawing/2014/main" id="{7F62AA69-D505-92EA-A94E-7F91072397AD}"/>
                    </a:ext>
                  </a:extLst>
                </p:cNvPr>
                <p:cNvSpPr txBox="1"/>
                <p:nvPr/>
              </p:nvSpPr>
              <p:spPr>
                <a:xfrm>
                  <a:off x="2324203" y="5356036"/>
                  <a:ext cx="1290677" cy="2253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shSTAT3+shFANCD2#2</a:t>
                  </a:r>
                </a:p>
              </p:txBody>
            </p:sp>
            <p:sp>
              <p:nvSpPr>
                <p:cNvPr id="226" name="ZoneTexte 225">
                  <a:extLst>
                    <a:ext uri="{FF2B5EF4-FFF2-40B4-BE49-F238E27FC236}">
                      <a16:creationId xmlns:a16="http://schemas.microsoft.com/office/drawing/2014/main" id="{90C36BF8-7B8B-2F70-748E-965CBE6C0E69}"/>
                    </a:ext>
                  </a:extLst>
                </p:cNvPr>
                <p:cNvSpPr txBox="1"/>
                <p:nvPr/>
              </p:nvSpPr>
              <p:spPr>
                <a:xfrm>
                  <a:off x="2324205" y="5252152"/>
                  <a:ext cx="853576" cy="2253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shFANCD2#2</a:t>
                  </a:r>
                </a:p>
              </p:txBody>
            </p:sp>
          </p:grpSp>
          <p:sp>
            <p:nvSpPr>
              <p:cNvPr id="227" name="ZoneTexte 226">
                <a:extLst>
                  <a:ext uri="{FF2B5EF4-FFF2-40B4-BE49-F238E27FC236}">
                    <a16:creationId xmlns:a16="http://schemas.microsoft.com/office/drawing/2014/main" id="{946DADBF-5ECA-1FDD-234D-D1DA0EB47BCD}"/>
                  </a:ext>
                </a:extLst>
              </p:cNvPr>
              <p:cNvSpPr txBox="1"/>
              <p:nvPr/>
            </p:nvSpPr>
            <p:spPr>
              <a:xfrm>
                <a:off x="2708972" y="6023812"/>
                <a:ext cx="376871" cy="163803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Survival (%)</a:t>
                </a:r>
              </a:p>
            </p:txBody>
          </p:sp>
          <p:sp>
            <p:nvSpPr>
              <p:cNvPr id="228" name="ZoneTexte 227">
                <a:extLst>
                  <a:ext uri="{FF2B5EF4-FFF2-40B4-BE49-F238E27FC236}">
                    <a16:creationId xmlns:a16="http://schemas.microsoft.com/office/drawing/2014/main" id="{E9B8D7A3-3C20-5ECA-0625-989EA71DD9D5}"/>
                  </a:ext>
                </a:extLst>
              </p:cNvPr>
              <p:cNvSpPr txBox="1"/>
              <p:nvPr/>
            </p:nvSpPr>
            <p:spPr>
              <a:xfrm>
                <a:off x="3072765" y="5725853"/>
                <a:ext cx="1142823" cy="265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</a:rPr>
                  <a:t>SUM159</a:t>
                </a:r>
              </a:p>
            </p:txBody>
          </p:sp>
          <p:sp>
            <p:nvSpPr>
              <p:cNvPr id="229" name="ZoneTexte 228">
                <a:extLst>
                  <a:ext uri="{FF2B5EF4-FFF2-40B4-BE49-F238E27FC236}">
                    <a16:creationId xmlns:a16="http://schemas.microsoft.com/office/drawing/2014/main" id="{211B00BF-685A-528F-6554-A698A844B5B2}"/>
                  </a:ext>
                </a:extLst>
              </p:cNvPr>
              <p:cNvSpPr txBox="1"/>
              <p:nvPr/>
            </p:nvSpPr>
            <p:spPr>
              <a:xfrm>
                <a:off x="3903635" y="6451080"/>
                <a:ext cx="447147" cy="225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***</a:t>
                </a:r>
              </a:p>
            </p:txBody>
          </p:sp>
        </p:grpSp>
        <p:grpSp>
          <p:nvGrpSpPr>
            <p:cNvPr id="419" name="Groupe 418">
              <a:extLst>
                <a:ext uri="{FF2B5EF4-FFF2-40B4-BE49-F238E27FC236}">
                  <a16:creationId xmlns:a16="http://schemas.microsoft.com/office/drawing/2014/main" id="{127CE783-195C-BC2A-6EBA-7550256963EB}"/>
                </a:ext>
              </a:extLst>
            </p:cNvPr>
            <p:cNvGrpSpPr/>
            <p:nvPr/>
          </p:nvGrpSpPr>
          <p:grpSpPr>
            <a:xfrm>
              <a:off x="5532329" y="4209253"/>
              <a:ext cx="1297627" cy="2126187"/>
              <a:chOff x="2366602" y="7631756"/>
              <a:chExt cx="1531593" cy="2240576"/>
            </a:xfrm>
          </p:grpSpPr>
          <p:pic>
            <p:nvPicPr>
              <p:cNvPr id="232" name="Image 231" descr="Une image contenant graphique&#10;&#10;Description générée automatiquement">
                <a:extLst>
                  <a:ext uri="{FF2B5EF4-FFF2-40B4-BE49-F238E27FC236}">
                    <a16:creationId xmlns:a16="http://schemas.microsoft.com/office/drawing/2014/main" id="{02209612-9362-10FA-66C5-3C1B0B83F8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06" t="14466" r="56561" b="16744"/>
              <a:stretch/>
            </p:blipFill>
            <p:spPr>
              <a:xfrm>
                <a:off x="2437335" y="7864176"/>
                <a:ext cx="1424850" cy="1767240"/>
              </a:xfrm>
              <a:prstGeom prst="rect">
                <a:avLst/>
              </a:prstGeom>
            </p:spPr>
          </p:pic>
          <p:grpSp>
            <p:nvGrpSpPr>
              <p:cNvPr id="233" name="Groupe 232">
                <a:extLst>
                  <a:ext uri="{FF2B5EF4-FFF2-40B4-BE49-F238E27FC236}">
                    <a16:creationId xmlns:a16="http://schemas.microsoft.com/office/drawing/2014/main" id="{4C9A03ED-B3DD-05C8-94B5-7FAA6E60FB87}"/>
                  </a:ext>
                </a:extLst>
              </p:cNvPr>
              <p:cNvGrpSpPr/>
              <p:nvPr/>
            </p:nvGrpSpPr>
            <p:grpSpPr>
              <a:xfrm>
                <a:off x="2366602" y="7631756"/>
                <a:ext cx="1531592" cy="2240576"/>
                <a:chOff x="2946361" y="5710832"/>
                <a:chExt cx="1531592" cy="2240576"/>
              </a:xfrm>
            </p:grpSpPr>
            <p:sp>
              <p:nvSpPr>
                <p:cNvPr id="237" name="ZoneTexte 236">
                  <a:extLst>
                    <a:ext uri="{FF2B5EF4-FFF2-40B4-BE49-F238E27FC236}">
                      <a16:creationId xmlns:a16="http://schemas.microsoft.com/office/drawing/2014/main" id="{7452E21F-B3D8-64EE-6309-9E35FBD6CE49}"/>
                    </a:ext>
                  </a:extLst>
                </p:cNvPr>
                <p:cNvSpPr txBox="1"/>
                <p:nvPr/>
              </p:nvSpPr>
              <p:spPr>
                <a:xfrm>
                  <a:off x="2946361" y="7615830"/>
                  <a:ext cx="251490" cy="2270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238" name="ZoneTexte 237">
                  <a:extLst>
                    <a:ext uri="{FF2B5EF4-FFF2-40B4-BE49-F238E27FC236}">
                      <a16:creationId xmlns:a16="http://schemas.microsoft.com/office/drawing/2014/main" id="{532DEF42-B489-C095-D9B2-24386F5A2E89}"/>
                    </a:ext>
                  </a:extLst>
                </p:cNvPr>
                <p:cNvSpPr txBox="1"/>
                <p:nvPr/>
              </p:nvSpPr>
              <p:spPr>
                <a:xfrm>
                  <a:off x="3176638" y="7615830"/>
                  <a:ext cx="367326" cy="2270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0.5</a:t>
                  </a:r>
                </a:p>
              </p:txBody>
            </p:sp>
            <p:sp>
              <p:nvSpPr>
                <p:cNvPr id="239" name="ZoneTexte 238">
                  <a:extLst>
                    <a:ext uri="{FF2B5EF4-FFF2-40B4-BE49-F238E27FC236}">
                      <a16:creationId xmlns:a16="http://schemas.microsoft.com/office/drawing/2014/main" id="{71C2E65E-F66E-11ED-A95B-895CE659C77A}"/>
                    </a:ext>
                  </a:extLst>
                </p:cNvPr>
                <p:cNvSpPr txBox="1"/>
                <p:nvPr/>
              </p:nvSpPr>
              <p:spPr>
                <a:xfrm>
                  <a:off x="3476276" y="7615830"/>
                  <a:ext cx="386108" cy="2270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1.0</a:t>
                  </a:r>
                </a:p>
              </p:txBody>
            </p:sp>
            <p:sp>
              <p:nvSpPr>
                <p:cNvPr id="240" name="ZoneTexte 239">
                  <a:extLst>
                    <a:ext uri="{FF2B5EF4-FFF2-40B4-BE49-F238E27FC236}">
                      <a16:creationId xmlns:a16="http://schemas.microsoft.com/office/drawing/2014/main" id="{8D1309A4-6736-FDEF-C394-8C4127B7C2E9}"/>
                    </a:ext>
                  </a:extLst>
                </p:cNvPr>
                <p:cNvSpPr txBox="1"/>
                <p:nvPr/>
              </p:nvSpPr>
              <p:spPr>
                <a:xfrm>
                  <a:off x="3780773" y="7615830"/>
                  <a:ext cx="380542" cy="2270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1.5</a:t>
                  </a:r>
                </a:p>
              </p:txBody>
            </p:sp>
            <p:sp>
              <p:nvSpPr>
                <p:cNvPr id="241" name="ZoneTexte 240">
                  <a:extLst>
                    <a:ext uri="{FF2B5EF4-FFF2-40B4-BE49-F238E27FC236}">
                      <a16:creationId xmlns:a16="http://schemas.microsoft.com/office/drawing/2014/main" id="{BA36F290-007D-76ED-F0C2-2F37FEEEF018}"/>
                    </a:ext>
                  </a:extLst>
                </p:cNvPr>
                <p:cNvSpPr txBox="1"/>
                <p:nvPr/>
              </p:nvSpPr>
              <p:spPr>
                <a:xfrm>
                  <a:off x="4057713" y="7615830"/>
                  <a:ext cx="409388" cy="2270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2.0</a:t>
                  </a:r>
                </a:p>
              </p:txBody>
            </p:sp>
            <p:sp>
              <p:nvSpPr>
                <p:cNvPr id="242" name="ZoneTexte 241">
                  <a:extLst>
                    <a:ext uri="{FF2B5EF4-FFF2-40B4-BE49-F238E27FC236}">
                      <a16:creationId xmlns:a16="http://schemas.microsoft.com/office/drawing/2014/main" id="{1FFE735A-3819-B37D-738A-128B8C6F3A09}"/>
                    </a:ext>
                  </a:extLst>
                </p:cNvPr>
                <p:cNvSpPr txBox="1"/>
                <p:nvPr/>
              </p:nvSpPr>
              <p:spPr>
                <a:xfrm>
                  <a:off x="3077260" y="7691940"/>
                  <a:ext cx="1217940" cy="2594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00" dirty="0">
                      <a:latin typeface="+mj-lt"/>
                    </a:rPr>
                    <a:t>[</a:t>
                  </a:r>
                  <a:r>
                    <a:rPr lang="fr-FR" sz="1000" dirty="0" err="1">
                      <a:latin typeface="+mj-lt"/>
                    </a:rPr>
                    <a:t>Melphalan</a:t>
                  </a:r>
                  <a:r>
                    <a:rPr lang="fr-FR" sz="1000" dirty="0">
                      <a:latin typeface="+mj-lt"/>
                    </a:rPr>
                    <a:t>]µM</a:t>
                  </a:r>
                </a:p>
              </p:txBody>
            </p:sp>
            <p:grpSp>
              <p:nvGrpSpPr>
                <p:cNvPr id="243" name="Groupe 242">
                  <a:extLst>
                    <a:ext uri="{FF2B5EF4-FFF2-40B4-BE49-F238E27FC236}">
                      <a16:creationId xmlns:a16="http://schemas.microsoft.com/office/drawing/2014/main" id="{F3D8D50C-5513-0A96-8836-29B2E361D3BE}"/>
                    </a:ext>
                  </a:extLst>
                </p:cNvPr>
                <p:cNvGrpSpPr/>
                <p:nvPr/>
              </p:nvGrpSpPr>
              <p:grpSpPr>
                <a:xfrm>
                  <a:off x="3090902" y="7129846"/>
                  <a:ext cx="1387051" cy="543590"/>
                  <a:chOff x="2292423" y="5039482"/>
                  <a:chExt cx="1387051" cy="543590"/>
                </a:xfrm>
              </p:grpSpPr>
              <p:pic>
                <p:nvPicPr>
                  <p:cNvPr id="247" name="Image 246" descr="Une image contenant graphique&#10;&#10;Description générée automatiquement">
                    <a:extLst>
                      <a:ext uri="{FF2B5EF4-FFF2-40B4-BE49-F238E27FC236}">
                        <a16:creationId xmlns:a16="http://schemas.microsoft.com/office/drawing/2014/main" id="{FCA969C5-D4B0-94CB-6271-AA0C050759E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1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2052" t="17167" r="32467" b="54551"/>
                  <a:stretch/>
                </p:blipFill>
                <p:spPr>
                  <a:xfrm>
                    <a:off x="2292423" y="5082902"/>
                    <a:ext cx="114452" cy="423067"/>
                  </a:xfrm>
                  <a:prstGeom prst="rect">
                    <a:avLst/>
                  </a:prstGeom>
                </p:spPr>
              </p:pic>
              <p:sp>
                <p:nvSpPr>
                  <p:cNvPr id="248" name="ZoneTexte 247">
                    <a:extLst>
                      <a:ext uri="{FF2B5EF4-FFF2-40B4-BE49-F238E27FC236}">
                        <a16:creationId xmlns:a16="http://schemas.microsoft.com/office/drawing/2014/main" id="{89F6C389-61B3-681B-D1EC-82C26AB74BC7}"/>
                      </a:ext>
                    </a:extLst>
                  </p:cNvPr>
                  <p:cNvSpPr txBox="1"/>
                  <p:nvPr/>
                </p:nvSpPr>
                <p:spPr>
                  <a:xfrm>
                    <a:off x="2324205" y="5039482"/>
                    <a:ext cx="853576" cy="22703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 err="1">
                        <a:latin typeface="+mj-lt"/>
                      </a:rPr>
                      <a:t>shCTRL</a:t>
                    </a:r>
                    <a:endParaRPr lang="fr-FR" sz="800" dirty="0">
                      <a:latin typeface="+mj-lt"/>
                    </a:endParaRPr>
                  </a:p>
                </p:txBody>
              </p:sp>
              <p:sp>
                <p:nvSpPr>
                  <p:cNvPr id="249" name="ZoneTexte 248">
                    <a:extLst>
                      <a:ext uri="{FF2B5EF4-FFF2-40B4-BE49-F238E27FC236}">
                        <a16:creationId xmlns:a16="http://schemas.microsoft.com/office/drawing/2014/main" id="{D1B6C677-38D6-D6BB-A9C3-F542B07E0143}"/>
                      </a:ext>
                    </a:extLst>
                  </p:cNvPr>
                  <p:cNvSpPr txBox="1"/>
                  <p:nvPr/>
                </p:nvSpPr>
                <p:spPr>
                  <a:xfrm>
                    <a:off x="2324205" y="5148337"/>
                    <a:ext cx="853576" cy="22703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>
                        <a:latin typeface="+mj-lt"/>
                      </a:rPr>
                      <a:t>shSTAT3</a:t>
                    </a:r>
                  </a:p>
                </p:txBody>
              </p:sp>
              <p:sp>
                <p:nvSpPr>
                  <p:cNvPr id="250" name="ZoneTexte 249">
                    <a:extLst>
                      <a:ext uri="{FF2B5EF4-FFF2-40B4-BE49-F238E27FC236}">
                        <a16:creationId xmlns:a16="http://schemas.microsoft.com/office/drawing/2014/main" id="{19D93FA1-32B0-86DF-A415-D6357E786A5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4204" y="5356036"/>
                    <a:ext cx="1355270" cy="22703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>
                        <a:latin typeface="+mj-lt"/>
                      </a:rPr>
                      <a:t>shSTAT3+shFANCD2#2</a:t>
                    </a:r>
                  </a:p>
                </p:txBody>
              </p:sp>
              <p:sp>
                <p:nvSpPr>
                  <p:cNvPr id="251" name="ZoneTexte 250">
                    <a:extLst>
                      <a:ext uri="{FF2B5EF4-FFF2-40B4-BE49-F238E27FC236}">
                        <a16:creationId xmlns:a16="http://schemas.microsoft.com/office/drawing/2014/main" id="{CAB0AD7C-ED6E-DD6B-629C-3DC91A7B54AE}"/>
                      </a:ext>
                    </a:extLst>
                  </p:cNvPr>
                  <p:cNvSpPr txBox="1"/>
                  <p:nvPr/>
                </p:nvSpPr>
                <p:spPr>
                  <a:xfrm>
                    <a:off x="2324205" y="5252153"/>
                    <a:ext cx="853576" cy="22703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>
                        <a:latin typeface="+mj-lt"/>
                      </a:rPr>
                      <a:t>shFANCD2#2</a:t>
                    </a:r>
                  </a:p>
                </p:txBody>
              </p:sp>
            </p:grpSp>
            <p:sp>
              <p:nvSpPr>
                <p:cNvPr id="245" name="ZoneTexte 244">
                  <a:extLst>
                    <a:ext uri="{FF2B5EF4-FFF2-40B4-BE49-F238E27FC236}">
                      <a16:creationId xmlns:a16="http://schemas.microsoft.com/office/drawing/2014/main" id="{D15CE4CA-F52C-FA05-969E-7064BF248E32}"/>
                    </a:ext>
                  </a:extLst>
                </p:cNvPr>
                <p:cNvSpPr txBox="1"/>
                <p:nvPr/>
              </p:nvSpPr>
              <p:spPr>
                <a:xfrm>
                  <a:off x="3072766" y="5710832"/>
                  <a:ext cx="1270443" cy="2594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00" b="1" dirty="0">
                      <a:latin typeface="+mj-lt"/>
                    </a:rPr>
                    <a:t>S68</a:t>
                  </a:r>
                </a:p>
              </p:txBody>
            </p:sp>
          </p:grpSp>
          <p:sp>
            <p:nvSpPr>
              <p:cNvPr id="335" name="ZoneTexte 334"/>
              <p:cNvSpPr txBox="1"/>
              <p:nvPr/>
            </p:nvSpPr>
            <p:spPr>
              <a:xfrm>
                <a:off x="3484109" y="8030077"/>
                <a:ext cx="414086" cy="2270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***</a:t>
                </a:r>
              </a:p>
            </p:txBody>
          </p:sp>
          <p:sp>
            <p:nvSpPr>
              <p:cNvPr id="336" name="ZoneTexte 335"/>
              <p:cNvSpPr txBox="1"/>
              <p:nvPr/>
            </p:nvSpPr>
            <p:spPr>
              <a:xfrm>
                <a:off x="3177731" y="7939856"/>
                <a:ext cx="404209" cy="227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***</a:t>
                </a:r>
              </a:p>
            </p:txBody>
          </p:sp>
        </p:grpSp>
      </p:grpSp>
      <p:sp>
        <p:nvSpPr>
          <p:cNvPr id="524" name="ZoneTexte 523">
            <a:extLst>
              <a:ext uri="{FF2B5EF4-FFF2-40B4-BE49-F238E27FC236}">
                <a16:creationId xmlns:a16="http://schemas.microsoft.com/office/drawing/2014/main" id="{BA323D3F-70D1-7DAC-C381-662E7F75CE0A}"/>
              </a:ext>
            </a:extLst>
          </p:cNvPr>
          <p:cNvSpPr txBox="1"/>
          <p:nvPr/>
        </p:nvSpPr>
        <p:spPr>
          <a:xfrm>
            <a:off x="98340" y="2730796"/>
            <a:ext cx="229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D</a:t>
            </a:r>
          </a:p>
        </p:txBody>
      </p:sp>
      <p:grpSp>
        <p:nvGrpSpPr>
          <p:cNvPr id="570" name="Groupe 569">
            <a:extLst>
              <a:ext uri="{FF2B5EF4-FFF2-40B4-BE49-F238E27FC236}">
                <a16:creationId xmlns:a16="http://schemas.microsoft.com/office/drawing/2014/main" id="{899ED2EC-FDEB-8DDF-F77B-C14E7CE57827}"/>
              </a:ext>
            </a:extLst>
          </p:cNvPr>
          <p:cNvGrpSpPr/>
          <p:nvPr/>
        </p:nvGrpSpPr>
        <p:grpSpPr>
          <a:xfrm>
            <a:off x="4527844" y="2191910"/>
            <a:ext cx="1862644" cy="2569608"/>
            <a:chOff x="-117061" y="5703077"/>
            <a:chExt cx="1862644" cy="2569608"/>
          </a:xfrm>
        </p:grpSpPr>
        <p:grpSp>
          <p:nvGrpSpPr>
            <p:cNvPr id="486" name="Groupe 485">
              <a:extLst>
                <a:ext uri="{FF2B5EF4-FFF2-40B4-BE49-F238E27FC236}">
                  <a16:creationId xmlns:a16="http://schemas.microsoft.com/office/drawing/2014/main" id="{5DDAD4FC-0A62-BC3D-9AFE-0107B710528A}"/>
                </a:ext>
              </a:extLst>
            </p:cNvPr>
            <p:cNvGrpSpPr/>
            <p:nvPr/>
          </p:nvGrpSpPr>
          <p:grpSpPr>
            <a:xfrm>
              <a:off x="-111323" y="5703077"/>
              <a:ext cx="1856906" cy="1746804"/>
              <a:chOff x="-141728" y="5299461"/>
              <a:chExt cx="2096117" cy="1840768"/>
            </a:xfrm>
          </p:grpSpPr>
          <p:grpSp>
            <p:nvGrpSpPr>
              <p:cNvPr id="368" name="Groupe 367">
                <a:extLst>
                  <a:ext uri="{FF2B5EF4-FFF2-40B4-BE49-F238E27FC236}">
                    <a16:creationId xmlns:a16="http://schemas.microsoft.com/office/drawing/2014/main" id="{9CA9E727-D4EE-66F6-EF65-84B88BCBF2FB}"/>
                  </a:ext>
                </a:extLst>
              </p:cNvPr>
              <p:cNvGrpSpPr/>
              <p:nvPr/>
            </p:nvGrpSpPr>
            <p:grpSpPr>
              <a:xfrm>
                <a:off x="-141728" y="5299461"/>
                <a:ext cx="2096117" cy="1840768"/>
                <a:chOff x="-78677" y="5253881"/>
                <a:chExt cx="2096117" cy="1840768"/>
              </a:xfrm>
            </p:grpSpPr>
            <p:grpSp>
              <p:nvGrpSpPr>
                <p:cNvPr id="11" name="Groupe 10"/>
                <p:cNvGrpSpPr/>
                <p:nvPr/>
              </p:nvGrpSpPr>
              <p:grpSpPr>
                <a:xfrm>
                  <a:off x="30609" y="6245597"/>
                  <a:ext cx="1752184" cy="843486"/>
                  <a:chOff x="3787607" y="2546590"/>
                  <a:chExt cx="2311441" cy="1124845"/>
                </a:xfrm>
              </p:grpSpPr>
              <p:pic>
                <p:nvPicPr>
                  <p:cNvPr id="122" name="Image 121"/>
                  <p:cNvPicPr>
                    <a:picLocks noChangeAspect="1"/>
                  </p:cNvPicPr>
                  <p:nvPr/>
                </p:nvPicPr>
                <p:blipFill rotWithShape="1"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1891" t="39402" r="38449" b="56760"/>
                  <a:stretch/>
                </p:blipFill>
                <p:spPr>
                  <a:xfrm>
                    <a:off x="4462272" y="2912601"/>
                    <a:ext cx="1636776" cy="292608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pic>
                <p:nvPicPr>
                  <p:cNvPr id="126" name="Image 125"/>
                  <p:cNvPicPr>
                    <a:picLocks noChangeAspect="1"/>
                  </p:cNvPicPr>
                  <p:nvPr/>
                </p:nvPicPr>
                <p:blipFill rotWithShape="1"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9222" t="43667" r="2206" b="51656"/>
                  <a:stretch/>
                </p:blipFill>
                <p:spPr>
                  <a:xfrm>
                    <a:off x="4453128" y="3300932"/>
                    <a:ext cx="1645920" cy="370503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128" name="ZoneTexte 127"/>
                  <p:cNvSpPr txBox="1"/>
                  <p:nvPr/>
                </p:nvSpPr>
                <p:spPr>
                  <a:xfrm>
                    <a:off x="3807111" y="2912615"/>
                    <a:ext cx="798984" cy="3027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fr-FR" sz="800" dirty="0">
                        <a:latin typeface="+mj-lt"/>
                      </a:rPr>
                      <a:t>STAT3</a:t>
                    </a:r>
                  </a:p>
                </p:txBody>
              </p:sp>
              <p:sp>
                <p:nvSpPr>
                  <p:cNvPr id="129" name="ZoneTexte 128"/>
                  <p:cNvSpPr txBox="1"/>
                  <p:nvPr/>
                </p:nvSpPr>
                <p:spPr>
                  <a:xfrm>
                    <a:off x="3787607" y="3340911"/>
                    <a:ext cx="798981" cy="3027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fr-FR" sz="800" dirty="0">
                        <a:latin typeface="+mj-lt"/>
                      </a:rPr>
                      <a:t>GAPDH</a:t>
                    </a:r>
                  </a:p>
                </p:txBody>
              </p:sp>
              <p:pic>
                <p:nvPicPr>
                  <p:cNvPr id="130" name="Image 129"/>
                  <p:cNvPicPr>
                    <a:picLocks noChangeAspect="1"/>
                  </p:cNvPicPr>
                  <p:nvPr/>
                </p:nvPicPr>
                <p:blipFill rotWithShape="1">
                  <a:blip r:embed="rId1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3457" t="33742" r="36482" b="62565"/>
                  <a:stretch/>
                </p:blipFill>
                <p:spPr>
                  <a:xfrm>
                    <a:off x="4462272" y="2548368"/>
                    <a:ext cx="1636776" cy="276480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131" name="ZoneTexte 130"/>
                  <p:cNvSpPr txBox="1"/>
                  <p:nvPr/>
                </p:nvSpPr>
                <p:spPr>
                  <a:xfrm>
                    <a:off x="3810974" y="2546590"/>
                    <a:ext cx="798981" cy="3027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fr-FR" sz="800" dirty="0">
                        <a:latin typeface="+mj-lt"/>
                      </a:rPr>
                      <a:t>FANCD2</a:t>
                    </a:r>
                  </a:p>
                </p:txBody>
              </p:sp>
            </p:grpSp>
            <p:sp>
              <p:nvSpPr>
                <p:cNvPr id="136" name="ZoneTexte 135"/>
                <p:cNvSpPr txBox="1"/>
                <p:nvPr/>
              </p:nvSpPr>
              <p:spPr>
                <a:xfrm>
                  <a:off x="-78677" y="6266649"/>
                  <a:ext cx="364796" cy="822434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fr-FR" sz="900" dirty="0">
                      <a:latin typeface="+mj-lt"/>
                    </a:rPr>
                    <a:t>SUM159</a:t>
                  </a:r>
                </a:p>
              </p:txBody>
            </p:sp>
            <p:sp>
              <p:nvSpPr>
                <p:cNvPr id="360" name="ZoneTexte 359">
                  <a:extLst>
                    <a:ext uri="{FF2B5EF4-FFF2-40B4-BE49-F238E27FC236}">
                      <a16:creationId xmlns:a16="http://schemas.microsoft.com/office/drawing/2014/main" id="{7BC3E514-2AE5-F633-74A1-AE2476640745}"/>
                    </a:ext>
                  </a:extLst>
                </p:cNvPr>
                <p:cNvSpPr txBox="1"/>
                <p:nvPr/>
              </p:nvSpPr>
              <p:spPr>
                <a:xfrm rot="18719080">
                  <a:off x="496617" y="5951194"/>
                  <a:ext cx="513923" cy="2431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 err="1">
                      <a:latin typeface="+mj-lt"/>
                    </a:rPr>
                    <a:t>shCTRL</a:t>
                  </a:r>
                  <a:endParaRPr lang="fr-FR" sz="800" dirty="0">
                    <a:latin typeface="+mj-lt"/>
                  </a:endParaRPr>
                </a:p>
              </p:txBody>
            </p:sp>
            <p:sp>
              <p:nvSpPr>
                <p:cNvPr id="361" name="ZoneTexte 360">
                  <a:extLst>
                    <a:ext uri="{FF2B5EF4-FFF2-40B4-BE49-F238E27FC236}">
                      <a16:creationId xmlns:a16="http://schemas.microsoft.com/office/drawing/2014/main" id="{D3FB918A-B11F-BDE6-6DB5-6DBB164DDD18}"/>
                    </a:ext>
                  </a:extLst>
                </p:cNvPr>
                <p:cNvSpPr txBox="1"/>
                <p:nvPr/>
              </p:nvSpPr>
              <p:spPr>
                <a:xfrm rot="18719080">
                  <a:off x="763818" y="5827469"/>
                  <a:ext cx="908921" cy="2431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shSTAT3</a:t>
                  </a:r>
                </a:p>
              </p:txBody>
            </p:sp>
            <p:sp>
              <p:nvSpPr>
                <p:cNvPr id="362" name="ZoneTexte 361">
                  <a:extLst>
                    <a:ext uri="{FF2B5EF4-FFF2-40B4-BE49-F238E27FC236}">
                      <a16:creationId xmlns:a16="http://schemas.microsoft.com/office/drawing/2014/main" id="{FBF04B25-E65A-46BB-4098-3F35A4CD20FE}"/>
                    </a:ext>
                  </a:extLst>
                </p:cNvPr>
                <p:cNvSpPr txBox="1"/>
                <p:nvPr/>
              </p:nvSpPr>
              <p:spPr>
                <a:xfrm rot="18719080">
                  <a:off x="1021094" y="5638338"/>
                  <a:ext cx="1151081" cy="38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shSTAT3+</a:t>
                  </a:r>
                  <a:br>
                    <a:rPr lang="fr-FR" sz="800" dirty="0">
                      <a:latin typeface="+mj-lt"/>
                    </a:rPr>
                  </a:br>
                  <a:r>
                    <a:rPr lang="fr-FR" sz="800" dirty="0">
                      <a:latin typeface="+mj-lt"/>
                    </a:rPr>
                    <a:t>shFANCD2#1</a:t>
                  </a:r>
                </a:p>
              </p:txBody>
            </p:sp>
            <p:sp>
              <p:nvSpPr>
                <p:cNvPr id="363" name="ZoneTexte 362">
                  <a:extLst>
                    <a:ext uri="{FF2B5EF4-FFF2-40B4-BE49-F238E27FC236}">
                      <a16:creationId xmlns:a16="http://schemas.microsoft.com/office/drawing/2014/main" id="{DF14583C-AC9C-08E9-D663-BDC6BA80D52F}"/>
                    </a:ext>
                  </a:extLst>
                </p:cNvPr>
                <p:cNvSpPr txBox="1"/>
                <p:nvPr/>
              </p:nvSpPr>
              <p:spPr>
                <a:xfrm rot="18719080">
                  <a:off x="1416630" y="5748446"/>
                  <a:ext cx="819454" cy="38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shSTAT3+</a:t>
                  </a:r>
                  <a:br>
                    <a:rPr lang="fr-FR" sz="800" dirty="0">
                      <a:latin typeface="+mj-lt"/>
                    </a:rPr>
                  </a:br>
                  <a:r>
                    <a:rPr lang="fr-FR" sz="800" dirty="0">
                      <a:latin typeface="+mj-lt"/>
                    </a:rPr>
                    <a:t>shFANCD2#2</a:t>
                  </a:r>
                </a:p>
              </p:txBody>
            </p:sp>
            <p:cxnSp>
              <p:nvCxnSpPr>
                <p:cNvPr id="365" name="Connecteur droit 364">
                  <a:extLst>
                    <a:ext uri="{FF2B5EF4-FFF2-40B4-BE49-F238E27FC236}">
                      <a16:creationId xmlns:a16="http://schemas.microsoft.com/office/drawing/2014/main" id="{25817AA9-9B25-39FA-8E15-6E657C7782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4043" y="6266649"/>
                  <a:ext cx="1983" cy="8280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5" name="Groupe 484">
                <a:extLst>
                  <a:ext uri="{FF2B5EF4-FFF2-40B4-BE49-F238E27FC236}">
                    <a16:creationId xmlns:a16="http://schemas.microsoft.com/office/drawing/2014/main" id="{06154324-4240-2022-1FE7-543C6C804179}"/>
                  </a:ext>
                </a:extLst>
              </p:cNvPr>
              <p:cNvGrpSpPr/>
              <p:nvPr/>
            </p:nvGrpSpPr>
            <p:grpSpPr>
              <a:xfrm>
                <a:off x="496425" y="6444952"/>
                <a:ext cx="1244215" cy="478620"/>
                <a:chOff x="496425" y="6444952"/>
                <a:chExt cx="1244215" cy="478620"/>
              </a:xfrm>
            </p:grpSpPr>
            <p:sp>
              <p:nvSpPr>
                <p:cNvPr id="469" name="ZoneTexte 468">
                  <a:extLst>
                    <a:ext uri="{FF2B5EF4-FFF2-40B4-BE49-F238E27FC236}">
                      <a16:creationId xmlns:a16="http://schemas.microsoft.com/office/drawing/2014/main" id="{271A9450-DAEF-FD60-20BE-3FD9EA482EB1}"/>
                    </a:ext>
                  </a:extLst>
                </p:cNvPr>
                <p:cNvSpPr txBox="1"/>
                <p:nvPr/>
              </p:nvSpPr>
              <p:spPr>
                <a:xfrm>
                  <a:off x="496425" y="6444952"/>
                  <a:ext cx="250399" cy="1946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600" dirty="0"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470" name="ZoneTexte 469">
                  <a:extLst>
                    <a:ext uri="{FF2B5EF4-FFF2-40B4-BE49-F238E27FC236}">
                      <a16:creationId xmlns:a16="http://schemas.microsoft.com/office/drawing/2014/main" id="{A30D1C39-B54A-4780-A440-A46950A998E4}"/>
                    </a:ext>
                  </a:extLst>
                </p:cNvPr>
                <p:cNvSpPr txBox="1"/>
                <p:nvPr/>
              </p:nvSpPr>
              <p:spPr>
                <a:xfrm>
                  <a:off x="730242" y="6444952"/>
                  <a:ext cx="360301" cy="1946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600" dirty="0">
                      <a:latin typeface="+mj-lt"/>
                    </a:rPr>
                    <a:t>1.30</a:t>
                  </a:r>
                </a:p>
              </p:txBody>
            </p:sp>
            <p:sp>
              <p:nvSpPr>
                <p:cNvPr id="471" name="ZoneTexte 470">
                  <a:extLst>
                    <a:ext uri="{FF2B5EF4-FFF2-40B4-BE49-F238E27FC236}">
                      <a16:creationId xmlns:a16="http://schemas.microsoft.com/office/drawing/2014/main" id="{9CE93717-FBE5-B8BB-5DDC-206EB42B6996}"/>
                    </a:ext>
                  </a:extLst>
                </p:cNvPr>
                <p:cNvSpPr txBox="1"/>
                <p:nvPr/>
              </p:nvSpPr>
              <p:spPr>
                <a:xfrm>
                  <a:off x="1049063" y="6444952"/>
                  <a:ext cx="371420" cy="1946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600" dirty="0">
                      <a:latin typeface="+mj-lt"/>
                    </a:rPr>
                    <a:t>0.07</a:t>
                  </a:r>
                </a:p>
              </p:txBody>
            </p:sp>
            <p:sp>
              <p:nvSpPr>
                <p:cNvPr id="472" name="ZoneTexte 471">
                  <a:extLst>
                    <a:ext uri="{FF2B5EF4-FFF2-40B4-BE49-F238E27FC236}">
                      <a16:creationId xmlns:a16="http://schemas.microsoft.com/office/drawing/2014/main" id="{C068C894-B701-C2E5-DDF9-36D7A276F6E4}"/>
                    </a:ext>
                  </a:extLst>
                </p:cNvPr>
                <p:cNvSpPr txBox="1"/>
                <p:nvPr/>
              </p:nvSpPr>
              <p:spPr>
                <a:xfrm>
                  <a:off x="1356855" y="6444952"/>
                  <a:ext cx="364593" cy="1946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600" dirty="0">
                      <a:latin typeface="+mj-lt"/>
                    </a:rPr>
                    <a:t>0.03</a:t>
                  </a:r>
                </a:p>
              </p:txBody>
            </p:sp>
            <p:sp>
              <p:nvSpPr>
                <p:cNvPr id="473" name="ZoneTexte 472">
                  <a:extLst>
                    <a:ext uri="{FF2B5EF4-FFF2-40B4-BE49-F238E27FC236}">
                      <a16:creationId xmlns:a16="http://schemas.microsoft.com/office/drawing/2014/main" id="{2B7A64FA-18D5-F28A-8756-EC4048689646}"/>
                    </a:ext>
                  </a:extLst>
                </p:cNvPr>
                <p:cNvSpPr txBox="1"/>
                <p:nvPr/>
              </p:nvSpPr>
              <p:spPr>
                <a:xfrm>
                  <a:off x="499885" y="6728972"/>
                  <a:ext cx="250399" cy="1946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600" dirty="0"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474" name="ZoneTexte 473">
                  <a:extLst>
                    <a:ext uri="{FF2B5EF4-FFF2-40B4-BE49-F238E27FC236}">
                      <a16:creationId xmlns:a16="http://schemas.microsoft.com/office/drawing/2014/main" id="{C03EE89B-6049-7F03-882A-18E0A6F0AB89}"/>
                    </a:ext>
                  </a:extLst>
                </p:cNvPr>
                <p:cNvSpPr txBox="1"/>
                <p:nvPr/>
              </p:nvSpPr>
              <p:spPr>
                <a:xfrm>
                  <a:off x="730857" y="6728972"/>
                  <a:ext cx="360301" cy="1946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600" dirty="0">
                      <a:latin typeface="+mj-lt"/>
                    </a:rPr>
                    <a:t>0.43</a:t>
                  </a:r>
                </a:p>
              </p:txBody>
            </p:sp>
            <p:sp>
              <p:nvSpPr>
                <p:cNvPr id="475" name="ZoneTexte 474">
                  <a:extLst>
                    <a:ext uri="{FF2B5EF4-FFF2-40B4-BE49-F238E27FC236}">
                      <a16:creationId xmlns:a16="http://schemas.microsoft.com/office/drawing/2014/main" id="{506D5616-4996-D3FD-28E0-EA1CEAB2A7A3}"/>
                    </a:ext>
                  </a:extLst>
                </p:cNvPr>
                <p:cNvSpPr txBox="1"/>
                <p:nvPr/>
              </p:nvSpPr>
              <p:spPr>
                <a:xfrm>
                  <a:off x="1052523" y="6728972"/>
                  <a:ext cx="371420" cy="1946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600" dirty="0">
                      <a:latin typeface="+mj-lt"/>
                    </a:rPr>
                    <a:t>0.2</a:t>
                  </a:r>
                </a:p>
              </p:txBody>
            </p:sp>
            <p:sp>
              <p:nvSpPr>
                <p:cNvPr id="476" name="ZoneTexte 475">
                  <a:extLst>
                    <a:ext uri="{FF2B5EF4-FFF2-40B4-BE49-F238E27FC236}">
                      <a16:creationId xmlns:a16="http://schemas.microsoft.com/office/drawing/2014/main" id="{44CC9079-B014-A38C-28E2-54DC0F3354D5}"/>
                    </a:ext>
                  </a:extLst>
                </p:cNvPr>
                <p:cNvSpPr txBox="1"/>
                <p:nvPr/>
              </p:nvSpPr>
              <p:spPr>
                <a:xfrm>
                  <a:off x="1375110" y="6728972"/>
                  <a:ext cx="365530" cy="1946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600" dirty="0">
                      <a:latin typeface="+mj-lt"/>
                    </a:rPr>
                    <a:t>0.26</a:t>
                  </a:r>
                </a:p>
              </p:txBody>
            </p:sp>
          </p:grpSp>
        </p:grpSp>
        <p:sp>
          <p:nvSpPr>
            <p:cNvPr id="522" name="ZoneTexte 521">
              <a:extLst>
                <a:ext uri="{FF2B5EF4-FFF2-40B4-BE49-F238E27FC236}">
                  <a16:creationId xmlns:a16="http://schemas.microsoft.com/office/drawing/2014/main" id="{E795C60B-42EA-77E5-6E11-AE04B4A0AA17}"/>
                </a:ext>
              </a:extLst>
            </p:cNvPr>
            <p:cNvSpPr txBox="1"/>
            <p:nvPr/>
          </p:nvSpPr>
          <p:spPr>
            <a:xfrm>
              <a:off x="-57961" y="6243564"/>
              <a:ext cx="2297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latin typeface="+mj-lt"/>
                </a:rPr>
                <a:t>E</a:t>
              </a:r>
            </a:p>
          </p:txBody>
        </p:sp>
        <p:pic>
          <p:nvPicPr>
            <p:cNvPr id="526" name="Image 525">
              <a:extLst>
                <a:ext uri="{FF2B5EF4-FFF2-40B4-BE49-F238E27FC236}">
                  <a16:creationId xmlns:a16="http://schemas.microsoft.com/office/drawing/2014/main" id="{7351DAB9-37DD-D81F-EB61-4B2513B9C2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26" t="28637" r="29741" b="65204"/>
            <a:stretch/>
          </p:blipFill>
          <p:spPr>
            <a:xfrm flipH="1">
              <a:off x="437583" y="7476592"/>
              <a:ext cx="1095521" cy="194870"/>
            </a:xfrm>
            <a:prstGeom prst="rect">
              <a:avLst/>
            </a:prstGeom>
          </p:spPr>
        </p:pic>
        <p:pic>
          <p:nvPicPr>
            <p:cNvPr id="527" name="Image 526">
              <a:extLst>
                <a:ext uri="{FF2B5EF4-FFF2-40B4-BE49-F238E27FC236}">
                  <a16:creationId xmlns:a16="http://schemas.microsoft.com/office/drawing/2014/main" id="{1FAA289B-595F-421B-7B4B-123947D5FE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23642" t="35535" r="48372" b="60853"/>
            <a:stretch/>
          </p:blipFill>
          <p:spPr>
            <a:xfrm>
              <a:off x="422520" y="7986871"/>
              <a:ext cx="1106946" cy="247701"/>
            </a:xfrm>
            <a:prstGeom prst="rect">
              <a:avLst/>
            </a:prstGeom>
          </p:spPr>
        </p:pic>
        <p:pic>
          <p:nvPicPr>
            <p:cNvPr id="528" name="Image 527">
              <a:extLst>
                <a:ext uri="{FF2B5EF4-FFF2-40B4-BE49-F238E27FC236}">
                  <a16:creationId xmlns:a16="http://schemas.microsoft.com/office/drawing/2014/main" id="{A63CE72D-15F3-AF49-11B1-2F08CC287C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56366" t="47022" r="15992" b="50136"/>
            <a:stretch/>
          </p:blipFill>
          <p:spPr>
            <a:xfrm rot="10800000">
              <a:off x="429771" y="7733794"/>
              <a:ext cx="1109961" cy="194872"/>
            </a:xfrm>
            <a:prstGeom prst="rect">
              <a:avLst/>
            </a:prstGeom>
          </p:spPr>
        </p:pic>
        <p:sp>
          <p:nvSpPr>
            <p:cNvPr id="529" name="ZoneTexte 528">
              <a:extLst>
                <a:ext uri="{FF2B5EF4-FFF2-40B4-BE49-F238E27FC236}">
                  <a16:creationId xmlns:a16="http://schemas.microsoft.com/office/drawing/2014/main" id="{E7412B9F-FD5F-32F9-B349-0E2B193B3930}"/>
                </a:ext>
              </a:extLst>
            </p:cNvPr>
            <p:cNvSpPr txBox="1"/>
            <p:nvPr/>
          </p:nvSpPr>
          <p:spPr>
            <a:xfrm>
              <a:off x="432537" y="7606303"/>
              <a:ext cx="22182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1</a:t>
              </a:r>
            </a:p>
          </p:txBody>
        </p:sp>
        <p:sp>
          <p:nvSpPr>
            <p:cNvPr id="530" name="ZoneTexte 529">
              <a:extLst>
                <a:ext uri="{FF2B5EF4-FFF2-40B4-BE49-F238E27FC236}">
                  <a16:creationId xmlns:a16="http://schemas.microsoft.com/office/drawing/2014/main" id="{BDB7E318-AF0B-D004-F071-E1D8A6F23EC6}"/>
                </a:ext>
              </a:extLst>
            </p:cNvPr>
            <p:cNvSpPr txBox="1"/>
            <p:nvPr/>
          </p:nvSpPr>
          <p:spPr>
            <a:xfrm>
              <a:off x="661558" y="7601589"/>
              <a:ext cx="35403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1.97</a:t>
              </a:r>
            </a:p>
          </p:txBody>
        </p:sp>
        <p:sp>
          <p:nvSpPr>
            <p:cNvPr id="531" name="ZoneTexte 530">
              <a:extLst>
                <a:ext uri="{FF2B5EF4-FFF2-40B4-BE49-F238E27FC236}">
                  <a16:creationId xmlns:a16="http://schemas.microsoft.com/office/drawing/2014/main" id="{BF2E1080-5C18-2DED-C19C-0C7CBA740987}"/>
                </a:ext>
              </a:extLst>
            </p:cNvPr>
            <p:cNvSpPr txBox="1"/>
            <p:nvPr/>
          </p:nvSpPr>
          <p:spPr>
            <a:xfrm>
              <a:off x="948820" y="7601589"/>
              <a:ext cx="35403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0.74</a:t>
              </a:r>
            </a:p>
          </p:txBody>
        </p:sp>
        <p:sp>
          <p:nvSpPr>
            <p:cNvPr id="532" name="ZoneTexte 531">
              <a:extLst>
                <a:ext uri="{FF2B5EF4-FFF2-40B4-BE49-F238E27FC236}">
                  <a16:creationId xmlns:a16="http://schemas.microsoft.com/office/drawing/2014/main" id="{F5892E5A-7FD2-F469-3C08-6FF6AB51118D}"/>
                </a:ext>
              </a:extLst>
            </p:cNvPr>
            <p:cNvSpPr txBox="1"/>
            <p:nvPr/>
          </p:nvSpPr>
          <p:spPr>
            <a:xfrm>
              <a:off x="1205882" y="7601589"/>
              <a:ext cx="35403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0.24</a:t>
              </a:r>
            </a:p>
          </p:txBody>
        </p:sp>
        <p:sp>
          <p:nvSpPr>
            <p:cNvPr id="533" name="ZoneTexte 532">
              <a:extLst>
                <a:ext uri="{FF2B5EF4-FFF2-40B4-BE49-F238E27FC236}">
                  <a16:creationId xmlns:a16="http://schemas.microsoft.com/office/drawing/2014/main" id="{6A1CCFE4-0FD6-C90B-67A8-36F389632848}"/>
                </a:ext>
              </a:extLst>
            </p:cNvPr>
            <p:cNvSpPr txBox="1"/>
            <p:nvPr/>
          </p:nvSpPr>
          <p:spPr>
            <a:xfrm>
              <a:off x="432524" y="7868252"/>
              <a:ext cx="22182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1</a:t>
              </a:r>
            </a:p>
          </p:txBody>
        </p:sp>
        <p:sp>
          <p:nvSpPr>
            <p:cNvPr id="534" name="ZoneTexte 533">
              <a:extLst>
                <a:ext uri="{FF2B5EF4-FFF2-40B4-BE49-F238E27FC236}">
                  <a16:creationId xmlns:a16="http://schemas.microsoft.com/office/drawing/2014/main" id="{AE11985E-E73E-3F83-C33E-567DF2A92B03}"/>
                </a:ext>
              </a:extLst>
            </p:cNvPr>
            <p:cNvSpPr txBox="1"/>
            <p:nvPr/>
          </p:nvSpPr>
          <p:spPr>
            <a:xfrm>
              <a:off x="661545" y="7863538"/>
              <a:ext cx="35403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0.36</a:t>
              </a:r>
            </a:p>
          </p:txBody>
        </p:sp>
        <p:sp>
          <p:nvSpPr>
            <p:cNvPr id="535" name="ZoneTexte 534">
              <a:extLst>
                <a:ext uri="{FF2B5EF4-FFF2-40B4-BE49-F238E27FC236}">
                  <a16:creationId xmlns:a16="http://schemas.microsoft.com/office/drawing/2014/main" id="{314C6373-8EAB-7B33-7A24-EBC081D5EDB6}"/>
                </a:ext>
              </a:extLst>
            </p:cNvPr>
            <p:cNvSpPr txBox="1"/>
            <p:nvPr/>
          </p:nvSpPr>
          <p:spPr>
            <a:xfrm>
              <a:off x="948807" y="7863538"/>
              <a:ext cx="35403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0.18</a:t>
              </a:r>
            </a:p>
          </p:txBody>
        </p:sp>
        <p:sp>
          <p:nvSpPr>
            <p:cNvPr id="536" name="ZoneTexte 535">
              <a:extLst>
                <a:ext uri="{FF2B5EF4-FFF2-40B4-BE49-F238E27FC236}">
                  <a16:creationId xmlns:a16="http://schemas.microsoft.com/office/drawing/2014/main" id="{7DBF37C3-BD5C-19FE-1705-5C52754910AB}"/>
                </a:ext>
              </a:extLst>
            </p:cNvPr>
            <p:cNvSpPr txBox="1"/>
            <p:nvPr/>
          </p:nvSpPr>
          <p:spPr>
            <a:xfrm>
              <a:off x="1205869" y="7863538"/>
              <a:ext cx="35403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0.42</a:t>
              </a:r>
            </a:p>
          </p:txBody>
        </p:sp>
        <p:sp>
          <p:nvSpPr>
            <p:cNvPr id="537" name="ZoneTexte 536">
              <a:extLst>
                <a:ext uri="{FF2B5EF4-FFF2-40B4-BE49-F238E27FC236}">
                  <a16:creationId xmlns:a16="http://schemas.microsoft.com/office/drawing/2014/main" id="{E3960296-0263-73C2-D336-A9879B122F93}"/>
                </a:ext>
              </a:extLst>
            </p:cNvPr>
            <p:cNvSpPr txBox="1"/>
            <p:nvPr/>
          </p:nvSpPr>
          <p:spPr>
            <a:xfrm>
              <a:off x="-10769" y="7752470"/>
              <a:ext cx="5365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STAT3</a:t>
              </a:r>
            </a:p>
          </p:txBody>
        </p:sp>
        <p:sp>
          <p:nvSpPr>
            <p:cNvPr id="538" name="ZoneTexte 537">
              <a:extLst>
                <a:ext uri="{FF2B5EF4-FFF2-40B4-BE49-F238E27FC236}">
                  <a16:creationId xmlns:a16="http://schemas.microsoft.com/office/drawing/2014/main" id="{11AB0F71-E91E-2C53-E312-8E03872E02F3}"/>
                </a:ext>
              </a:extLst>
            </p:cNvPr>
            <p:cNvSpPr txBox="1"/>
            <p:nvPr/>
          </p:nvSpPr>
          <p:spPr>
            <a:xfrm>
              <a:off x="-23867" y="8057241"/>
              <a:ext cx="5365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GAPDH</a:t>
              </a:r>
            </a:p>
          </p:txBody>
        </p:sp>
        <p:sp>
          <p:nvSpPr>
            <p:cNvPr id="539" name="ZoneTexte 538">
              <a:extLst>
                <a:ext uri="{FF2B5EF4-FFF2-40B4-BE49-F238E27FC236}">
                  <a16:creationId xmlns:a16="http://schemas.microsoft.com/office/drawing/2014/main" id="{89842C34-74C2-BC1D-679D-DF37E39CB37F}"/>
                </a:ext>
              </a:extLst>
            </p:cNvPr>
            <p:cNvSpPr txBox="1"/>
            <p:nvPr/>
          </p:nvSpPr>
          <p:spPr>
            <a:xfrm>
              <a:off x="1351" y="7492010"/>
              <a:ext cx="5365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FANCD2</a:t>
              </a:r>
            </a:p>
          </p:txBody>
        </p:sp>
        <p:cxnSp>
          <p:nvCxnSpPr>
            <p:cNvPr id="540" name="Connecteur droit 539">
              <a:extLst>
                <a:ext uri="{FF2B5EF4-FFF2-40B4-BE49-F238E27FC236}">
                  <a16:creationId xmlns:a16="http://schemas.microsoft.com/office/drawing/2014/main" id="{384BE8CC-B968-0044-F7C3-9852D022650D}"/>
                </a:ext>
              </a:extLst>
            </p:cNvPr>
            <p:cNvCxnSpPr>
              <a:cxnSpLocks/>
            </p:cNvCxnSpPr>
            <p:nvPr/>
          </p:nvCxnSpPr>
          <p:spPr>
            <a:xfrm>
              <a:off x="103686" y="7497617"/>
              <a:ext cx="1757" cy="72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1" name="ZoneTexte 540">
              <a:extLst>
                <a:ext uri="{FF2B5EF4-FFF2-40B4-BE49-F238E27FC236}">
                  <a16:creationId xmlns:a16="http://schemas.microsoft.com/office/drawing/2014/main" id="{FFEF996B-4BA1-40CD-273B-47B262BA1A19}"/>
                </a:ext>
              </a:extLst>
            </p:cNvPr>
            <p:cNvSpPr txBox="1"/>
            <p:nvPr/>
          </p:nvSpPr>
          <p:spPr>
            <a:xfrm>
              <a:off x="-117061" y="7473042"/>
              <a:ext cx="323165" cy="76152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900" dirty="0">
                  <a:latin typeface="+mj-lt"/>
                </a:rPr>
                <a:t>S68</a:t>
              </a:r>
            </a:p>
          </p:txBody>
        </p:sp>
      </p:grpSp>
      <p:grpSp>
        <p:nvGrpSpPr>
          <p:cNvPr id="499" name="Groupe 498">
            <a:extLst>
              <a:ext uri="{FF2B5EF4-FFF2-40B4-BE49-F238E27FC236}">
                <a16:creationId xmlns:a16="http://schemas.microsoft.com/office/drawing/2014/main" id="{7982048A-8EAC-5B04-DAA1-7D469C0C052E}"/>
              </a:ext>
            </a:extLst>
          </p:cNvPr>
          <p:cNvGrpSpPr/>
          <p:nvPr/>
        </p:nvGrpSpPr>
        <p:grpSpPr>
          <a:xfrm>
            <a:off x="2656035" y="5616445"/>
            <a:ext cx="1737077" cy="1583397"/>
            <a:chOff x="4029508" y="3764447"/>
            <a:chExt cx="1563886" cy="1172293"/>
          </a:xfrm>
        </p:grpSpPr>
        <p:pic>
          <p:nvPicPr>
            <p:cNvPr id="500" name="Image 499">
              <a:extLst>
                <a:ext uri="{FF2B5EF4-FFF2-40B4-BE49-F238E27FC236}">
                  <a16:creationId xmlns:a16="http://schemas.microsoft.com/office/drawing/2014/main" id="{816A872F-3010-BA4D-266B-64116B5784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 l="57601" t="51170" r="31150" b="45667"/>
            <a:stretch/>
          </p:blipFill>
          <p:spPr>
            <a:xfrm rot="10800000">
              <a:off x="4599757" y="3965751"/>
              <a:ext cx="556151" cy="127307"/>
            </a:xfrm>
            <a:prstGeom prst="rect">
              <a:avLst/>
            </a:prstGeom>
          </p:spPr>
        </p:pic>
        <p:pic>
          <p:nvPicPr>
            <p:cNvPr id="504" name="Image 503">
              <a:extLst>
                <a:ext uri="{FF2B5EF4-FFF2-40B4-BE49-F238E27FC236}">
                  <a16:creationId xmlns:a16="http://schemas.microsoft.com/office/drawing/2014/main" id="{103A835A-5A7D-62E1-E8A9-1AD835E74E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/>
            <a:srcRect l="40337" t="64237" r="44830" b="33056"/>
            <a:stretch/>
          </p:blipFill>
          <p:spPr>
            <a:xfrm>
              <a:off x="4599756" y="4184716"/>
              <a:ext cx="559627" cy="82358"/>
            </a:xfrm>
            <a:prstGeom prst="rect">
              <a:avLst/>
            </a:prstGeom>
          </p:spPr>
        </p:pic>
        <p:sp>
          <p:nvSpPr>
            <p:cNvPr id="505" name="ZoneTexte 504">
              <a:extLst>
                <a:ext uri="{FF2B5EF4-FFF2-40B4-BE49-F238E27FC236}">
                  <a16:creationId xmlns:a16="http://schemas.microsoft.com/office/drawing/2014/main" id="{333AD899-5DE2-5EB5-9A37-210A36A1C766}"/>
                </a:ext>
              </a:extLst>
            </p:cNvPr>
            <p:cNvSpPr txBox="1"/>
            <p:nvPr/>
          </p:nvSpPr>
          <p:spPr>
            <a:xfrm>
              <a:off x="4169011" y="3942231"/>
              <a:ext cx="507708" cy="159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STAT1</a:t>
              </a:r>
            </a:p>
          </p:txBody>
        </p:sp>
        <p:sp>
          <p:nvSpPr>
            <p:cNvPr id="506" name="ZoneTexte 505">
              <a:extLst>
                <a:ext uri="{FF2B5EF4-FFF2-40B4-BE49-F238E27FC236}">
                  <a16:creationId xmlns:a16="http://schemas.microsoft.com/office/drawing/2014/main" id="{DC1807B5-E85B-C769-C982-275557065266}"/>
                </a:ext>
              </a:extLst>
            </p:cNvPr>
            <p:cNvSpPr txBox="1"/>
            <p:nvPr/>
          </p:nvSpPr>
          <p:spPr>
            <a:xfrm>
              <a:off x="4029508" y="4146160"/>
              <a:ext cx="641380" cy="159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GAPDH</a:t>
              </a:r>
            </a:p>
          </p:txBody>
        </p:sp>
        <p:sp>
          <p:nvSpPr>
            <p:cNvPr id="507" name="ZoneTexte 506">
              <a:extLst>
                <a:ext uri="{FF2B5EF4-FFF2-40B4-BE49-F238E27FC236}">
                  <a16:creationId xmlns:a16="http://schemas.microsoft.com/office/drawing/2014/main" id="{5B2E528A-4DFD-2405-8F68-D24F8EDF753A}"/>
                </a:ext>
              </a:extLst>
            </p:cNvPr>
            <p:cNvSpPr txBox="1"/>
            <p:nvPr/>
          </p:nvSpPr>
          <p:spPr>
            <a:xfrm>
              <a:off x="4035022" y="3814441"/>
              <a:ext cx="290945" cy="672245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900" dirty="0">
                  <a:latin typeface="+mj-lt"/>
                </a:rPr>
                <a:t>SUM159</a:t>
              </a:r>
            </a:p>
          </p:txBody>
        </p:sp>
        <p:cxnSp>
          <p:nvCxnSpPr>
            <p:cNvPr id="508" name="Connecteur droit 507">
              <a:extLst>
                <a:ext uri="{FF2B5EF4-FFF2-40B4-BE49-F238E27FC236}">
                  <a16:creationId xmlns:a16="http://schemas.microsoft.com/office/drawing/2014/main" id="{27E0BBBC-717A-EF74-7BC8-3501BD17CB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44054" y="3952038"/>
              <a:ext cx="3449" cy="396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9" name="Picture 2" descr="E:\thèse célia\thèse 25 06 2022\MANIP\Projet NIF\Western blot\220706 UBIQUITINE +NHEJ\Gapdh de fanc 2022.07.07_10.41.23_Ch\Gapdh de fanc 2022.07.07_10.41.23_Ch+Marker.jpg">
              <a:extLst>
                <a:ext uri="{FF2B5EF4-FFF2-40B4-BE49-F238E27FC236}">
                  <a16:creationId xmlns:a16="http://schemas.microsoft.com/office/drawing/2014/main" id="{68D5B608-1008-D32A-AFBC-B5FFE30080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29" t="26265" r="59928" b="68459"/>
            <a:stretch/>
          </p:blipFill>
          <p:spPr bwMode="auto">
            <a:xfrm>
              <a:off x="4596280" y="4763057"/>
              <a:ext cx="560555" cy="112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0" name="Image 509">
              <a:extLst>
                <a:ext uri="{FF2B5EF4-FFF2-40B4-BE49-F238E27FC236}">
                  <a16:creationId xmlns:a16="http://schemas.microsoft.com/office/drawing/2014/main" id="{ED2B06A0-8967-4D3B-4247-89CF783010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96" t="31861" r="47310" b="61759"/>
            <a:stretch/>
          </p:blipFill>
          <p:spPr>
            <a:xfrm rot="10800000">
              <a:off x="4596282" y="4517692"/>
              <a:ext cx="559627" cy="142758"/>
            </a:xfrm>
            <a:prstGeom prst="rect">
              <a:avLst/>
            </a:prstGeom>
          </p:spPr>
        </p:pic>
        <p:sp>
          <p:nvSpPr>
            <p:cNvPr id="511" name="ZoneTexte 510">
              <a:extLst>
                <a:ext uri="{FF2B5EF4-FFF2-40B4-BE49-F238E27FC236}">
                  <a16:creationId xmlns:a16="http://schemas.microsoft.com/office/drawing/2014/main" id="{8F491277-C316-CD9E-1F60-8E71EEF0C330}"/>
                </a:ext>
              </a:extLst>
            </p:cNvPr>
            <p:cNvSpPr txBox="1"/>
            <p:nvPr/>
          </p:nvSpPr>
          <p:spPr>
            <a:xfrm>
              <a:off x="4177495" y="4495249"/>
              <a:ext cx="498451" cy="159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STAT1</a:t>
              </a:r>
            </a:p>
          </p:txBody>
        </p:sp>
        <p:sp>
          <p:nvSpPr>
            <p:cNvPr id="514" name="ZoneTexte 513">
              <a:extLst>
                <a:ext uri="{FF2B5EF4-FFF2-40B4-BE49-F238E27FC236}">
                  <a16:creationId xmlns:a16="http://schemas.microsoft.com/office/drawing/2014/main" id="{F15F5F13-7DEA-19B7-6B53-10D7C8124CBB}"/>
                </a:ext>
              </a:extLst>
            </p:cNvPr>
            <p:cNvSpPr txBox="1"/>
            <p:nvPr/>
          </p:nvSpPr>
          <p:spPr>
            <a:xfrm>
              <a:off x="4185114" y="4731955"/>
              <a:ext cx="488121" cy="159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GAPDH</a:t>
              </a:r>
            </a:p>
          </p:txBody>
        </p:sp>
        <p:sp>
          <p:nvSpPr>
            <p:cNvPr id="515" name="ZoneTexte 514">
              <a:extLst>
                <a:ext uri="{FF2B5EF4-FFF2-40B4-BE49-F238E27FC236}">
                  <a16:creationId xmlns:a16="http://schemas.microsoft.com/office/drawing/2014/main" id="{C5FDACB4-1836-66C3-C6E7-4FA5453A44AF}"/>
                </a:ext>
              </a:extLst>
            </p:cNvPr>
            <p:cNvSpPr txBox="1"/>
            <p:nvPr/>
          </p:nvSpPr>
          <p:spPr>
            <a:xfrm>
              <a:off x="4030795" y="4499961"/>
              <a:ext cx="290945" cy="43677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900" dirty="0">
                  <a:latin typeface="+mj-lt"/>
                </a:rPr>
                <a:t>S68</a:t>
              </a:r>
            </a:p>
          </p:txBody>
        </p:sp>
        <p:cxnSp>
          <p:nvCxnSpPr>
            <p:cNvPr id="518" name="Connecteur droit 517">
              <a:extLst>
                <a:ext uri="{FF2B5EF4-FFF2-40B4-BE49-F238E27FC236}">
                  <a16:creationId xmlns:a16="http://schemas.microsoft.com/office/drawing/2014/main" id="{04FBF11A-5741-4335-6579-D0BD241E68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39827" y="4504740"/>
              <a:ext cx="3449" cy="43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9" name="ZoneTexte 518">
              <a:extLst>
                <a:ext uri="{FF2B5EF4-FFF2-40B4-BE49-F238E27FC236}">
                  <a16:creationId xmlns:a16="http://schemas.microsoft.com/office/drawing/2014/main" id="{E363D29F-0B56-F96B-14C1-DBBA0E04F549}"/>
                </a:ext>
              </a:extLst>
            </p:cNvPr>
            <p:cNvSpPr txBox="1"/>
            <p:nvPr/>
          </p:nvSpPr>
          <p:spPr>
            <a:xfrm>
              <a:off x="4549196" y="4051630"/>
              <a:ext cx="371420" cy="136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1</a:t>
              </a:r>
            </a:p>
          </p:txBody>
        </p:sp>
        <p:sp>
          <p:nvSpPr>
            <p:cNvPr id="525" name="ZoneTexte 524">
              <a:extLst>
                <a:ext uri="{FF2B5EF4-FFF2-40B4-BE49-F238E27FC236}">
                  <a16:creationId xmlns:a16="http://schemas.microsoft.com/office/drawing/2014/main" id="{EBE5D4E0-3730-7916-A93D-DC5219E29187}"/>
                </a:ext>
              </a:extLst>
            </p:cNvPr>
            <p:cNvSpPr txBox="1"/>
            <p:nvPr/>
          </p:nvSpPr>
          <p:spPr>
            <a:xfrm>
              <a:off x="4850162" y="4051630"/>
              <a:ext cx="371420" cy="136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0.03</a:t>
              </a:r>
            </a:p>
          </p:txBody>
        </p:sp>
        <p:sp>
          <p:nvSpPr>
            <p:cNvPr id="542" name="ZoneTexte 541">
              <a:extLst>
                <a:ext uri="{FF2B5EF4-FFF2-40B4-BE49-F238E27FC236}">
                  <a16:creationId xmlns:a16="http://schemas.microsoft.com/office/drawing/2014/main" id="{D28AEF53-A2BF-3EE4-1A2B-BC341A4F0AA2}"/>
                </a:ext>
              </a:extLst>
            </p:cNvPr>
            <p:cNvSpPr txBox="1"/>
            <p:nvPr/>
          </p:nvSpPr>
          <p:spPr>
            <a:xfrm>
              <a:off x="4629930" y="4629672"/>
              <a:ext cx="210982" cy="136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1</a:t>
              </a:r>
            </a:p>
          </p:txBody>
        </p:sp>
        <p:sp>
          <p:nvSpPr>
            <p:cNvPr id="543" name="ZoneTexte 542">
              <a:extLst>
                <a:ext uri="{FF2B5EF4-FFF2-40B4-BE49-F238E27FC236}">
                  <a16:creationId xmlns:a16="http://schemas.microsoft.com/office/drawing/2014/main" id="{837DCCB4-8A12-B4AE-CCB0-0A088015F614}"/>
                </a:ext>
              </a:extLst>
            </p:cNvPr>
            <p:cNvSpPr txBox="1"/>
            <p:nvPr/>
          </p:nvSpPr>
          <p:spPr>
            <a:xfrm>
              <a:off x="4801864" y="4629672"/>
              <a:ext cx="371420" cy="136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dirty="0">
                  <a:latin typeface="+mj-lt"/>
                </a:rPr>
                <a:t>0.15</a:t>
              </a:r>
            </a:p>
          </p:txBody>
        </p:sp>
        <p:sp>
          <p:nvSpPr>
            <p:cNvPr id="544" name="ZoneTexte 543">
              <a:extLst>
                <a:ext uri="{FF2B5EF4-FFF2-40B4-BE49-F238E27FC236}">
                  <a16:creationId xmlns:a16="http://schemas.microsoft.com/office/drawing/2014/main" id="{5D7C5285-06C2-6D31-BD73-07AB82A3146F}"/>
                </a:ext>
              </a:extLst>
            </p:cNvPr>
            <p:cNvSpPr txBox="1"/>
            <p:nvPr/>
          </p:nvSpPr>
          <p:spPr>
            <a:xfrm rot="20187662">
              <a:off x="4863456" y="3764447"/>
              <a:ext cx="729938" cy="159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shSTAT1</a:t>
              </a:r>
            </a:p>
          </p:txBody>
        </p:sp>
        <p:sp>
          <p:nvSpPr>
            <p:cNvPr id="545" name="ZoneTexte 544">
              <a:extLst>
                <a:ext uri="{FF2B5EF4-FFF2-40B4-BE49-F238E27FC236}">
                  <a16:creationId xmlns:a16="http://schemas.microsoft.com/office/drawing/2014/main" id="{D2E46F71-FC15-530B-150A-0A1CCDBC6D23}"/>
                </a:ext>
              </a:extLst>
            </p:cNvPr>
            <p:cNvSpPr txBox="1"/>
            <p:nvPr/>
          </p:nvSpPr>
          <p:spPr>
            <a:xfrm rot="20187662">
              <a:off x="4549925" y="3801279"/>
              <a:ext cx="530548" cy="159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 err="1">
                  <a:latin typeface="+mj-lt"/>
                </a:rPr>
                <a:t>shCTRL</a:t>
              </a:r>
              <a:endParaRPr lang="fr-FR" sz="800" dirty="0">
                <a:latin typeface="+mj-lt"/>
              </a:endParaRPr>
            </a:p>
          </p:txBody>
        </p:sp>
      </p:grpSp>
      <p:sp>
        <p:nvSpPr>
          <p:cNvPr id="546" name="ZoneTexte 545">
            <a:extLst>
              <a:ext uri="{FF2B5EF4-FFF2-40B4-BE49-F238E27FC236}">
                <a16:creationId xmlns:a16="http://schemas.microsoft.com/office/drawing/2014/main" id="{7FB73E73-7024-3EE8-D1AE-FBF76288C353}"/>
              </a:ext>
            </a:extLst>
          </p:cNvPr>
          <p:cNvSpPr txBox="1"/>
          <p:nvPr/>
        </p:nvSpPr>
        <p:spPr>
          <a:xfrm>
            <a:off x="-47812" y="5103583"/>
            <a:ext cx="229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F</a:t>
            </a:r>
          </a:p>
        </p:txBody>
      </p:sp>
      <p:sp>
        <p:nvSpPr>
          <p:cNvPr id="547" name="ZoneTexte 546">
            <a:extLst>
              <a:ext uri="{FF2B5EF4-FFF2-40B4-BE49-F238E27FC236}">
                <a16:creationId xmlns:a16="http://schemas.microsoft.com/office/drawing/2014/main" id="{9D3C12DA-5974-E8F2-C7F1-A900941954DD}"/>
              </a:ext>
            </a:extLst>
          </p:cNvPr>
          <p:cNvSpPr txBox="1"/>
          <p:nvPr/>
        </p:nvSpPr>
        <p:spPr>
          <a:xfrm>
            <a:off x="2696561" y="5103583"/>
            <a:ext cx="229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G</a:t>
            </a:r>
          </a:p>
        </p:txBody>
      </p:sp>
      <p:sp>
        <p:nvSpPr>
          <p:cNvPr id="548" name="ZoneTexte 547">
            <a:extLst>
              <a:ext uri="{FF2B5EF4-FFF2-40B4-BE49-F238E27FC236}">
                <a16:creationId xmlns:a16="http://schemas.microsoft.com/office/drawing/2014/main" id="{8516B40D-0C3D-7624-849D-5AA688E9A84E}"/>
              </a:ext>
            </a:extLst>
          </p:cNvPr>
          <p:cNvSpPr txBox="1"/>
          <p:nvPr/>
        </p:nvSpPr>
        <p:spPr>
          <a:xfrm>
            <a:off x="4035246" y="5103583"/>
            <a:ext cx="229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H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5DB502C-9645-9793-ED14-E7CDCCC246FE}"/>
              </a:ext>
            </a:extLst>
          </p:cNvPr>
          <p:cNvGrpSpPr/>
          <p:nvPr/>
        </p:nvGrpSpPr>
        <p:grpSpPr>
          <a:xfrm>
            <a:off x="537517" y="1071980"/>
            <a:ext cx="5782966" cy="1651986"/>
            <a:chOff x="976106" y="-71020"/>
            <a:chExt cx="5782966" cy="1651986"/>
          </a:xfrm>
        </p:grpSpPr>
        <p:sp>
          <p:nvSpPr>
            <p:cNvPr id="408" name="ZoneTexte 407">
              <a:extLst>
                <a:ext uri="{FF2B5EF4-FFF2-40B4-BE49-F238E27FC236}">
                  <a16:creationId xmlns:a16="http://schemas.microsoft.com/office/drawing/2014/main" id="{B5A5BBCE-FFBE-8D04-9917-F5DA23D34392}"/>
                </a:ext>
              </a:extLst>
            </p:cNvPr>
            <p:cNvSpPr txBox="1"/>
            <p:nvPr/>
          </p:nvSpPr>
          <p:spPr>
            <a:xfrm>
              <a:off x="1183913" y="-71020"/>
              <a:ext cx="2297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latin typeface="+mj-lt"/>
                </a:rPr>
                <a:t>A</a:t>
              </a:r>
            </a:p>
          </p:txBody>
        </p:sp>
        <p:grpSp>
          <p:nvGrpSpPr>
            <p:cNvPr id="484" name="Groupe 483">
              <a:extLst>
                <a:ext uri="{FF2B5EF4-FFF2-40B4-BE49-F238E27FC236}">
                  <a16:creationId xmlns:a16="http://schemas.microsoft.com/office/drawing/2014/main" id="{D37915F3-477F-6D58-2D89-7F2DA1ECC5FA}"/>
                </a:ext>
              </a:extLst>
            </p:cNvPr>
            <p:cNvGrpSpPr/>
            <p:nvPr/>
          </p:nvGrpSpPr>
          <p:grpSpPr>
            <a:xfrm>
              <a:off x="2498787" y="261688"/>
              <a:ext cx="1704858" cy="1073455"/>
              <a:chOff x="-74356" y="62329"/>
              <a:chExt cx="1704858" cy="1073455"/>
            </a:xfrm>
          </p:grpSpPr>
          <p:pic>
            <p:nvPicPr>
              <p:cNvPr id="72" name="Image 71"/>
              <p:cNvPicPr>
                <a:picLocks noChangeAspect="1"/>
              </p:cNvPicPr>
              <p:nvPr/>
            </p:nvPicPr>
            <p:blipFill rotWithShape="1">
              <a:blip r:embed="rId23"/>
              <a:srcRect l="9186" t="6731" r="8418" b="19566"/>
              <a:stretch/>
            </p:blipFill>
            <p:spPr>
              <a:xfrm>
                <a:off x="159302" y="233361"/>
                <a:ext cx="1378078" cy="774904"/>
              </a:xfrm>
              <a:prstGeom prst="rect">
                <a:avLst/>
              </a:prstGeom>
            </p:spPr>
          </p:pic>
          <p:sp>
            <p:nvSpPr>
              <p:cNvPr id="73" name="ZoneTexte 72"/>
              <p:cNvSpPr txBox="1"/>
              <p:nvPr/>
            </p:nvSpPr>
            <p:spPr>
              <a:xfrm>
                <a:off x="240181" y="935729"/>
                <a:ext cx="10020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+mj-lt"/>
                  </a:rPr>
                  <a:t>1</a:t>
                </a:r>
              </a:p>
            </p:txBody>
          </p:sp>
          <p:sp>
            <p:nvSpPr>
              <p:cNvPr id="74" name="ZoneTexte 73"/>
              <p:cNvSpPr txBox="1"/>
              <p:nvPr/>
            </p:nvSpPr>
            <p:spPr>
              <a:xfrm>
                <a:off x="338332" y="935729"/>
                <a:ext cx="10020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+mj-lt"/>
                  </a:rPr>
                  <a:t>2</a:t>
                </a:r>
              </a:p>
            </p:txBody>
          </p:sp>
          <p:sp>
            <p:nvSpPr>
              <p:cNvPr id="75" name="ZoneTexte 74"/>
              <p:cNvSpPr txBox="1"/>
              <p:nvPr/>
            </p:nvSpPr>
            <p:spPr>
              <a:xfrm>
                <a:off x="439289" y="935729"/>
                <a:ext cx="10020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+mj-lt"/>
                  </a:rPr>
                  <a:t>3</a:t>
                </a:r>
              </a:p>
            </p:txBody>
          </p:sp>
          <p:sp>
            <p:nvSpPr>
              <p:cNvPr id="76" name="ZoneTexte 75"/>
              <p:cNvSpPr txBox="1"/>
              <p:nvPr/>
            </p:nvSpPr>
            <p:spPr>
              <a:xfrm>
                <a:off x="534637" y="935729"/>
                <a:ext cx="10020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+mj-lt"/>
                  </a:rPr>
                  <a:t>4</a:t>
                </a:r>
              </a:p>
            </p:txBody>
          </p:sp>
          <p:sp>
            <p:nvSpPr>
              <p:cNvPr id="77" name="ZoneTexte 76"/>
              <p:cNvSpPr txBox="1"/>
              <p:nvPr/>
            </p:nvSpPr>
            <p:spPr>
              <a:xfrm>
                <a:off x="632790" y="935729"/>
                <a:ext cx="10020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+mj-lt"/>
                  </a:rPr>
                  <a:t>5</a:t>
                </a:r>
              </a:p>
            </p:txBody>
          </p:sp>
          <p:sp>
            <p:nvSpPr>
              <p:cNvPr id="78" name="ZoneTexte 77"/>
              <p:cNvSpPr txBox="1"/>
              <p:nvPr/>
            </p:nvSpPr>
            <p:spPr>
              <a:xfrm>
                <a:off x="730941" y="935729"/>
                <a:ext cx="10020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+mj-lt"/>
                  </a:rPr>
                  <a:t>6</a:t>
                </a:r>
              </a:p>
            </p:txBody>
          </p:sp>
          <p:sp>
            <p:nvSpPr>
              <p:cNvPr id="79" name="ZoneTexte 78"/>
              <p:cNvSpPr txBox="1"/>
              <p:nvPr/>
            </p:nvSpPr>
            <p:spPr>
              <a:xfrm>
                <a:off x="829094" y="935729"/>
                <a:ext cx="10020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+mj-lt"/>
                  </a:rPr>
                  <a:t>7</a:t>
                </a:r>
              </a:p>
            </p:txBody>
          </p:sp>
          <p:sp>
            <p:nvSpPr>
              <p:cNvPr id="80" name="ZoneTexte 79"/>
              <p:cNvSpPr txBox="1"/>
              <p:nvPr/>
            </p:nvSpPr>
            <p:spPr>
              <a:xfrm>
                <a:off x="930051" y="935729"/>
                <a:ext cx="10020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+mj-lt"/>
                  </a:rPr>
                  <a:t>8</a:t>
                </a:r>
              </a:p>
            </p:txBody>
          </p:sp>
          <p:sp>
            <p:nvSpPr>
              <p:cNvPr id="81" name="ZoneTexte 80"/>
              <p:cNvSpPr txBox="1"/>
              <p:nvPr/>
            </p:nvSpPr>
            <p:spPr>
              <a:xfrm>
                <a:off x="1031008" y="935729"/>
                <a:ext cx="10020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+mj-lt"/>
                  </a:rPr>
                  <a:t>9</a:t>
                </a:r>
              </a:p>
            </p:txBody>
          </p:sp>
          <p:sp>
            <p:nvSpPr>
              <p:cNvPr id="82" name="ZoneTexte 81"/>
              <p:cNvSpPr txBox="1"/>
              <p:nvPr/>
            </p:nvSpPr>
            <p:spPr>
              <a:xfrm>
                <a:off x="1027705" y="935729"/>
                <a:ext cx="297899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+mj-lt"/>
                  </a:rPr>
                  <a:t>10</a:t>
                </a:r>
              </a:p>
            </p:txBody>
          </p:sp>
          <p:sp>
            <p:nvSpPr>
              <p:cNvPr id="83" name="ZoneTexte 82"/>
              <p:cNvSpPr txBox="1"/>
              <p:nvPr/>
            </p:nvSpPr>
            <p:spPr>
              <a:xfrm>
                <a:off x="1119463" y="935729"/>
                <a:ext cx="32395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+mj-lt"/>
                  </a:rPr>
                  <a:t>11</a:t>
                </a:r>
              </a:p>
            </p:txBody>
          </p:sp>
          <p:sp>
            <p:nvSpPr>
              <p:cNvPr id="84" name="ZoneTexte 83"/>
              <p:cNvSpPr txBox="1"/>
              <p:nvPr/>
            </p:nvSpPr>
            <p:spPr>
              <a:xfrm>
                <a:off x="1223723" y="935729"/>
                <a:ext cx="30603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+mj-lt"/>
                  </a:rPr>
                  <a:t>12</a:t>
                </a:r>
              </a:p>
            </p:txBody>
          </p:sp>
          <p:sp>
            <p:nvSpPr>
              <p:cNvPr id="85" name="ZoneTexte 84"/>
              <p:cNvSpPr txBox="1"/>
              <p:nvPr/>
            </p:nvSpPr>
            <p:spPr>
              <a:xfrm>
                <a:off x="1334560" y="935729"/>
                <a:ext cx="295942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latin typeface="+mj-lt"/>
                  </a:rPr>
                  <a:t>13</a:t>
                </a:r>
              </a:p>
            </p:txBody>
          </p:sp>
          <p:sp>
            <p:nvSpPr>
              <p:cNvPr id="86" name="ZoneTexte 85"/>
              <p:cNvSpPr txBox="1"/>
              <p:nvPr/>
            </p:nvSpPr>
            <p:spPr>
              <a:xfrm>
                <a:off x="91570" y="509890"/>
                <a:ext cx="10020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1</a:t>
                </a:r>
              </a:p>
            </p:txBody>
          </p:sp>
          <p:sp>
            <p:nvSpPr>
              <p:cNvPr id="87" name="ZoneTexte 86"/>
              <p:cNvSpPr txBox="1"/>
              <p:nvPr/>
            </p:nvSpPr>
            <p:spPr>
              <a:xfrm>
                <a:off x="88559" y="885043"/>
                <a:ext cx="10020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0</a:t>
                </a:r>
              </a:p>
            </p:txBody>
          </p:sp>
          <p:sp>
            <p:nvSpPr>
              <p:cNvPr id="88" name="ZoneTexte 87"/>
              <p:cNvSpPr txBox="1"/>
              <p:nvPr/>
            </p:nvSpPr>
            <p:spPr>
              <a:xfrm>
                <a:off x="-74356" y="228715"/>
                <a:ext cx="307777" cy="77490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Bits</a:t>
                </a:r>
              </a:p>
            </p:txBody>
          </p:sp>
          <p:sp>
            <p:nvSpPr>
              <p:cNvPr id="342" name="ZoneTexte 341"/>
              <p:cNvSpPr txBox="1"/>
              <p:nvPr/>
            </p:nvSpPr>
            <p:spPr>
              <a:xfrm>
                <a:off x="182519" y="62329"/>
                <a:ext cx="131856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STAT3 motif</a:t>
                </a:r>
              </a:p>
            </p:txBody>
          </p:sp>
        </p:grpSp>
        <p:grpSp>
          <p:nvGrpSpPr>
            <p:cNvPr id="481" name="Groupe 480">
              <a:extLst>
                <a:ext uri="{FF2B5EF4-FFF2-40B4-BE49-F238E27FC236}">
                  <a16:creationId xmlns:a16="http://schemas.microsoft.com/office/drawing/2014/main" id="{765A5DD1-5EEB-5011-EE0A-9951888CF858}"/>
                </a:ext>
              </a:extLst>
            </p:cNvPr>
            <p:cNvGrpSpPr/>
            <p:nvPr/>
          </p:nvGrpSpPr>
          <p:grpSpPr>
            <a:xfrm>
              <a:off x="4069020" y="-66300"/>
              <a:ext cx="2690052" cy="1647266"/>
              <a:chOff x="1842406" y="-66300"/>
              <a:chExt cx="2690052" cy="1647266"/>
            </a:xfrm>
          </p:grpSpPr>
          <p:grpSp>
            <p:nvGrpSpPr>
              <p:cNvPr id="480" name="Groupe 479">
                <a:extLst>
                  <a:ext uri="{FF2B5EF4-FFF2-40B4-BE49-F238E27FC236}">
                    <a16:creationId xmlns:a16="http://schemas.microsoft.com/office/drawing/2014/main" id="{F3E7AA7B-E5F3-8F5B-DE04-E3CBC4C9536E}"/>
                  </a:ext>
                </a:extLst>
              </p:cNvPr>
              <p:cNvGrpSpPr/>
              <p:nvPr/>
            </p:nvGrpSpPr>
            <p:grpSpPr>
              <a:xfrm>
                <a:off x="1971489" y="150322"/>
                <a:ext cx="2560969" cy="1430644"/>
                <a:chOff x="-3868939" y="342538"/>
                <a:chExt cx="3225511" cy="1266698"/>
              </a:xfrm>
            </p:grpSpPr>
            <p:grpSp>
              <p:nvGrpSpPr>
                <p:cNvPr id="7" name="Groupe 6"/>
                <p:cNvGrpSpPr/>
                <p:nvPr/>
              </p:nvGrpSpPr>
              <p:grpSpPr>
                <a:xfrm>
                  <a:off x="-3868939" y="342538"/>
                  <a:ext cx="3225511" cy="1149482"/>
                  <a:chOff x="2018324" y="45495"/>
                  <a:chExt cx="3225511" cy="1149482"/>
                </a:xfrm>
              </p:grpSpPr>
              <p:grpSp>
                <p:nvGrpSpPr>
                  <p:cNvPr id="27" name="Groupe 26"/>
                  <p:cNvGrpSpPr/>
                  <p:nvPr/>
                </p:nvGrpSpPr>
                <p:grpSpPr>
                  <a:xfrm>
                    <a:off x="2145866" y="333855"/>
                    <a:ext cx="2813550" cy="89797"/>
                    <a:chOff x="171251" y="1375021"/>
                    <a:chExt cx="10360058" cy="238534"/>
                  </a:xfrm>
                </p:grpSpPr>
                <p:cxnSp>
                  <p:nvCxnSpPr>
                    <p:cNvPr id="68" name="Connecteur droit 67"/>
                    <p:cNvCxnSpPr/>
                    <p:nvPr/>
                  </p:nvCxnSpPr>
                  <p:spPr>
                    <a:xfrm>
                      <a:off x="171251" y="1613555"/>
                      <a:ext cx="10360058" cy="0"/>
                    </a:xfrm>
                    <a:prstGeom prst="line">
                      <a:avLst/>
                    </a:prstGeom>
                    <a:ln w="6350"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9" name="Rectangle 68"/>
                    <p:cNvSpPr/>
                    <p:nvPr/>
                  </p:nvSpPr>
                  <p:spPr>
                    <a:xfrm>
                      <a:off x="8174372" y="1375021"/>
                      <a:ext cx="168347" cy="235670"/>
                    </a:xfrm>
                    <a:prstGeom prst="rect">
                      <a:avLst/>
                    </a:prstGeom>
                    <a:solidFill>
                      <a:srgbClr val="FFBF81"/>
                    </a:solidFill>
                    <a:ln w="9525">
                      <a:solidFill>
                        <a:srgbClr val="D3823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cxnSp>
                  <p:nvCxnSpPr>
                    <p:cNvPr id="70" name="Connecteur droit 69"/>
                    <p:cNvCxnSpPr/>
                    <p:nvPr/>
                  </p:nvCxnSpPr>
                  <p:spPr>
                    <a:xfrm flipH="1">
                      <a:off x="8418559" y="1497352"/>
                      <a:ext cx="1" cy="111435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8" name="ZoneTexte 27"/>
                  <p:cNvSpPr txBox="1"/>
                  <p:nvPr/>
                </p:nvSpPr>
                <p:spPr>
                  <a:xfrm>
                    <a:off x="4464786" y="275886"/>
                    <a:ext cx="672513" cy="1907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FANCM</a:t>
                    </a:r>
                  </a:p>
                </p:txBody>
              </p:sp>
              <p:grpSp>
                <p:nvGrpSpPr>
                  <p:cNvPr id="29" name="Groupe 28"/>
                  <p:cNvGrpSpPr/>
                  <p:nvPr/>
                </p:nvGrpSpPr>
                <p:grpSpPr>
                  <a:xfrm>
                    <a:off x="2145866" y="474158"/>
                    <a:ext cx="2813550" cy="89670"/>
                    <a:chOff x="171251" y="1698871"/>
                    <a:chExt cx="10360058" cy="238534"/>
                  </a:xfrm>
                </p:grpSpPr>
                <p:cxnSp>
                  <p:nvCxnSpPr>
                    <p:cNvPr id="65" name="Connecteur droit 64"/>
                    <p:cNvCxnSpPr/>
                    <p:nvPr/>
                  </p:nvCxnSpPr>
                  <p:spPr>
                    <a:xfrm>
                      <a:off x="171251" y="1937405"/>
                      <a:ext cx="10360058" cy="0"/>
                    </a:xfrm>
                    <a:prstGeom prst="line">
                      <a:avLst/>
                    </a:prstGeom>
                    <a:ln w="6350"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6" name="Rectangle 65"/>
                    <p:cNvSpPr/>
                    <p:nvPr/>
                  </p:nvSpPr>
                  <p:spPr>
                    <a:xfrm>
                      <a:off x="7921884" y="1698871"/>
                      <a:ext cx="168347" cy="235670"/>
                    </a:xfrm>
                    <a:prstGeom prst="rect">
                      <a:avLst/>
                    </a:prstGeom>
                    <a:solidFill>
                      <a:srgbClr val="FFBF81"/>
                    </a:solidFill>
                    <a:ln w="9525">
                      <a:solidFill>
                        <a:srgbClr val="D3823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cxnSp>
                  <p:nvCxnSpPr>
                    <p:cNvPr id="67" name="Connecteur droit 66"/>
                    <p:cNvCxnSpPr/>
                    <p:nvPr/>
                  </p:nvCxnSpPr>
                  <p:spPr>
                    <a:xfrm flipH="1">
                      <a:off x="8418559" y="1821202"/>
                      <a:ext cx="1" cy="111435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0" name="ZoneTexte 29"/>
                  <p:cNvSpPr txBox="1"/>
                  <p:nvPr/>
                </p:nvSpPr>
                <p:spPr>
                  <a:xfrm>
                    <a:off x="4494243" y="417113"/>
                    <a:ext cx="583990" cy="1907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FANCA</a:t>
                    </a:r>
                  </a:p>
                </p:txBody>
              </p:sp>
              <p:grpSp>
                <p:nvGrpSpPr>
                  <p:cNvPr id="31" name="Groupe 30"/>
                  <p:cNvGrpSpPr/>
                  <p:nvPr/>
                </p:nvGrpSpPr>
                <p:grpSpPr>
                  <a:xfrm>
                    <a:off x="2146483" y="614397"/>
                    <a:ext cx="2813550" cy="101241"/>
                    <a:chOff x="173523" y="2008223"/>
                    <a:chExt cx="10360058" cy="238534"/>
                  </a:xfrm>
                </p:grpSpPr>
                <p:cxnSp>
                  <p:nvCxnSpPr>
                    <p:cNvPr id="62" name="Connecteur droit 61"/>
                    <p:cNvCxnSpPr/>
                    <p:nvPr/>
                  </p:nvCxnSpPr>
                  <p:spPr>
                    <a:xfrm>
                      <a:off x="173523" y="2246757"/>
                      <a:ext cx="10360058" cy="0"/>
                    </a:xfrm>
                    <a:prstGeom prst="line">
                      <a:avLst/>
                    </a:prstGeom>
                    <a:ln w="6350"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3" name="Rectangle 62"/>
                    <p:cNvSpPr/>
                    <p:nvPr/>
                  </p:nvSpPr>
                  <p:spPr>
                    <a:xfrm>
                      <a:off x="710583" y="2008223"/>
                      <a:ext cx="168347" cy="235670"/>
                    </a:xfrm>
                    <a:prstGeom prst="rect">
                      <a:avLst/>
                    </a:prstGeom>
                    <a:solidFill>
                      <a:srgbClr val="FFBF81"/>
                    </a:solidFill>
                    <a:ln w="9525">
                      <a:solidFill>
                        <a:srgbClr val="D3823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cxnSp>
                  <p:nvCxnSpPr>
                    <p:cNvPr id="64" name="Connecteur droit 63"/>
                    <p:cNvCxnSpPr/>
                    <p:nvPr/>
                  </p:nvCxnSpPr>
                  <p:spPr>
                    <a:xfrm flipH="1">
                      <a:off x="8420831" y="2130554"/>
                      <a:ext cx="1" cy="111435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2" name="ZoneTexte 31"/>
                  <p:cNvSpPr txBox="1"/>
                  <p:nvPr/>
                </p:nvSpPr>
                <p:spPr>
                  <a:xfrm>
                    <a:off x="4479456" y="567463"/>
                    <a:ext cx="608071" cy="1907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FANCB</a:t>
                    </a:r>
                  </a:p>
                </p:txBody>
              </p:sp>
              <p:grpSp>
                <p:nvGrpSpPr>
                  <p:cNvPr id="33" name="Groupe 32"/>
                  <p:cNvGrpSpPr/>
                  <p:nvPr/>
                </p:nvGrpSpPr>
                <p:grpSpPr>
                  <a:xfrm>
                    <a:off x="2147664" y="764979"/>
                    <a:ext cx="2813550" cy="102069"/>
                    <a:chOff x="177870" y="2285275"/>
                    <a:chExt cx="10360058" cy="244510"/>
                  </a:xfrm>
                </p:grpSpPr>
                <p:cxnSp>
                  <p:nvCxnSpPr>
                    <p:cNvPr id="59" name="Connecteur droit 58"/>
                    <p:cNvCxnSpPr/>
                    <p:nvPr/>
                  </p:nvCxnSpPr>
                  <p:spPr>
                    <a:xfrm>
                      <a:off x="177870" y="2529785"/>
                      <a:ext cx="10360058" cy="0"/>
                    </a:xfrm>
                    <a:prstGeom prst="line">
                      <a:avLst/>
                    </a:prstGeom>
                    <a:ln w="6350"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" name="Rectangle 59"/>
                    <p:cNvSpPr/>
                    <p:nvPr/>
                  </p:nvSpPr>
                  <p:spPr>
                    <a:xfrm>
                      <a:off x="4518236" y="2285275"/>
                      <a:ext cx="168347" cy="235671"/>
                    </a:xfrm>
                    <a:prstGeom prst="rect">
                      <a:avLst/>
                    </a:prstGeom>
                    <a:solidFill>
                      <a:srgbClr val="FFBF81"/>
                    </a:solidFill>
                    <a:ln w="9525">
                      <a:solidFill>
                        <a:srgbClr val="D3823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cxnSp>
                  <p:nvCxnSpPr>
                    <p:cNvPr id="61" name="Connecteur droit 60"/>
                    <p:cNvCxnSpPr/>
                    <p:nvPr/>
                  </p:nvCxnSpPr>
                  <p:spPr>
                    <a:xfrm flipH="1">
                      <a:off x="8425178" y="2413582"/>
                      <a:ext cx="1" cy="111435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4" name="ZoneTexte 33"/>
                  <p:cNvSpPr txBox="1"/>
                  <p:nvPr/>
                </p:nvSpPr>
                <p:spPr>
                  <a:xfrm>
                    <a:off x="4465674" y="859318"/>
                    <a:ext cx="713217" cy="1907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FANCD2</a:t>
                    </a:r>
                  </a:p>
                </p:txBody>
              </p:sp>
              <p:grpSp>
                <p:nvGrpSpPr>
                  <p:cNvPr id="35" name="Groupe 34"/>
                  <p:cNvGrpSpPr/>
                  <p:nvPr/>
                </p:nvGrpSpPr>
                <p:grpSpPr>
                  <a:xfrm>
                    <a:off x="2148845" y="919416"/>
                    <a:ext cx="2813550" cy="89578"/>
                    <a:chOff x="182218" y="2739748"/>
                    <a:chExt cx="10360058" cy="238534"/>
                  </a:xfrm>
                </p:grpSpPr>
                <p:cxnSp>
                  <p:nvCxnSpPr>
                    <p:cNvPr id="56" name="Connecteur droit 55"/>
                    <p:cNvCxnSpPr/>
                    <p:nvPr/>
                  </p:nvCxnSpPr>
                  <p:spPr>
                    <a:xfrm>
                      <a:off x="182218" y="2978282"/>
                      <a:ext cx="10360058" cy="0"/>
                    </a:xfrm>
                    <a:prstGeom prst="line">
                      <a:avLst/>
                    </a:prstGeom>
                    <a:ln w="6350"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7" name="Rectangle 56"/>
                    <p:cNvSpPr/>
                    <p:nvPr/>
                  </p:nvSpPr>
                  <p:spPr>
                    <a:xfrm>
                      <a:off x="4518235" y="2739748"/>
                      <a:ext cx="168347" cy="235670"/>
                    </a:xfrm>
                    <a:prstGeom prst="rect">
                      <a:avLst/>
                    </a:prstGeom>
                    <a:solidFill>
                      <a:srgbClr val="FFBF81"/>
                    </a:solidFill>
                    <a:ln w="9525">
                      <a:solidFill>
                        <a:srgbClr val="D3823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cxnSp>
                  <p:nvCxnSpPr>
                    <p:cNvPr id="58" name="Connecteur droit 57"/>
                    <p:cNvCxnSpPr/>
                    <p:nvPr/>
                  </p:nvCxnSpPr>
                  <p:spPr>
                    <a:xfrm flipH="1">
                      <a:off x="8429526" y="2862079"/>
                      <a:ext cx="1" cy="111435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6" name="ZoneTexte 35"/>
                  <p:cNvSpPr txBox="1"/>
                  <p:nvPr/>
                </p:nvSpPr>
                <p:spPr>
                  <a:xfrm>
                    <a:off x="4477353" y="1004222"/>
                    <a:ext cx="586181" cy="1907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FANCI</a:t>
                    </a:r>
                  </a:p>
                </p:txBody>
              </p:sp>
              <p:grpSp>
                <p:nvGrpSpPr>
                  <p:cNvPr id="37" name="Groupe 36"/>
                  <p:cNvGrpSpPr/>
                  <p:nvPr/>
                </p:nvGrpSpPr>
                <p:grpSpPr>
                  <a:xfrm>
                    <a:off x="2150026" y="1062012"/>
                    <a:ext cx="2813550" cy="93660"/>
                    <a:chOff x="186566" y="3158075"/>
                    <a:chExt cx="10360058" cy="251283"/>
                  </a:xfrm>
                </p:grpSpPr>
                <p:cxnSp>
                  <p:nvCxnSpPr>
                    <p:cNvPr id="52" name="Connecteur droit 51"/>
                    <p:cNvCxnSpPr/>
                    <p:nvPr/>
                  </p:nvCxnSpPr>
                  <p:spPr>
                    <a:xfrm>
                      <a:off x="186566" y="3409358"/>
                      <a:ext cx="10360058" cy="0"/>
                    </a:xfrm>
                    <a:prstGeom prst="line">
                      <a:avLst/>
                    </a:prstGeom>
                    <a:ln w="6350">
                      <a:solidFill>
                        <a:schemeClr val="bg1">
                          <a:lumMod val="6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3" name="Rectangle 52"/>
                    <p:cNvSpPr/>
                    <p:nvPr/>
                  </p:nvSpPr>
                  <p:spPr>
                    <a:xfrm>
                      <a:off x="8174373" y="3159701"/>
                      <a:ext cx="168350" cy="235671"/>
                    </a:xfrm>
                    <a:prstGeom prst="rect">
                      <a:avLst/>
                    </a:prstGeom>
                    <a:solidFill>
                      <a:srgbClr val="FFBF81"/>
                    </a:solidFill>
                    <a:ln w="9525">
                      <a:solidFill>
                        <a:srgbClr val="D3823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cxnSp>
                  <p:nvCxnSpPr>
                    <p:cNvPr id="54" name="Connecteur droit 53"/>
                    <p:cNvCxnSpPr/>
                    <p:nvPr/>
                  </p:nvCxnSpPr>
                  <p:spPr>
                    <a:xfrm flipH="1">
                      <a:off x="8433874" y="3293155"/>
                      <a:ext cx="1" cy="111435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5" name="Rectangle 54"/>
                    <p:cNvSpPr/>
                    <p:nvPr/>
                  </p:nvSpPr>
                  <p:spPr>
                    <a:xfrm>
                      <a:off x="9023463" y="3158075"/>
                      <a:ext cx="168347" cy="235671"/>
                    </a:xfrm>
                    <a:prstGeom prst="rect">
                      <a:avLst/>
                    </a:prstGeom>
                    <a:solidFill>
                      <a:srgbClr val="FFBF81"/>
                    </a:solidFill>
                    <a:ln w="9525">
                      <a:solidFill>
                        <a:srgbClr val="D3823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cxnSp>
                <p:nvCxnSpPr>
                  <p:cNvPr id="40" name="Connecteur droit 39"/>
                  <p:cNvCxnSpPr/>
                  <p:nvPr/>
                </p:nvCxnSpPr>
                <p:spPr>
                  <a:xfrm>
                    <a:off x="2145440" y="272440"/>
                    <a:ext cx="2813550" cy="0"/>
                  </a:xfrm>
                  <a:prstGeom prst="line">
                    <a:avLst/>
                  </a:prstGeom>
                  <a:ln w="95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1" name="Groupe 40"/>
                  <p:cNvGrpSpPr/>
                  <p:nvPr/>
                </p:nvGrpSpPr>
                <p:grpSpPr>
                  <a:xfrm>
                    <a:off x="2018324" y="45495"/>
                    <a:ext cx="3225511" cy="226944"/>
                    <a:chOff x="-298386" y="619194"/>
                    <a:chExt cx="11876981" cy="417755"/>
                  </a:xfrm>
                </p:grpSpPr>
                <p:sp>
                  <p:nvSpPr>
                    <p:cNvPr id="42" name="ZoneTexte 41"/>
                    <p:cNvSpPr txBox="1"/>
                    <p:nvPr/>
                  </p:nvSpPr>
                  <p:spPr>
                    <a:xfrm>
                      <a:off x="7485847" y="619194"/>
                      <a:ext cx="1683315" cy="3762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900" dirty="0">
                          <a:latin typeface="+mj-lt"/>
                        </a:rPr>
                        <a:t>TSS</a:t>
                      </a:r>
                    </a:p>
                  </p:txBody>
                </p:sp>
                <p:cxnSp>
                  <p:nvCxnSpPr>
                    <p:cNvPr id="43" name="Connecteur droit 42"/>
                    <p:cNvCxnSpPr/>
                    <p:nvPr/>
                  </p:nvCxnSpPr>
                  <p:spPr>
                    <a:xfrm flipH="1">
                      <a:off x="8418136" y="925514"/>
                      <a:ext cx="1" cy="111435"/>
                    </a:xfrm>
                    <a:prstGeom prst="line">
                      <a:avLst/>
                    </a:prstGeom>
                    <a:ln w="95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4" name="ZoneTexte 43"/>
                    <p:cNvSpPr txBox="1"/>
                    <p:nvPr/>
                  </p:nvSpPr>
                  <p:spPr>
                    <a:xfrm>
                      <a:off x="4893077" y="619194"/>
                      <a:ext cx="2304445" cy="3762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900" dirty="0">
                          <a:latin typeface="+mj-lt"/>
                        </a:rPr>
                        <a:t>-1000</a:t>
                      </a:r>
                    </a:p>
                  </p:txBody>
                </p:sp>
                <p:sp>
                  <p:nvSpPr>
                    <p:cNvPr id="45" name="ZoneTexte 44"/>
                    <p:cNvSpPr txBox="1"/>
                    <p:nvPr/>
                  </p:nvSpPr>
                  <p:spPr>
                    <a:xfrm>
                      <a:off x="2328615" y="619194"/>
                      <a:ext cx="2147918" cy="3762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900" dirty="0">
                          <a:latin typeface="+mj-lt"/>
                        </a:rPr>
                        <a:t>-2000</a:t>
                      </a:r>
                    </a:p>
                  </p:txBody>
                </p:sp>
                <p:sp>
                  <p:nvSpPr>
                    <p:cNvPr id="46" name="ZoneTexte 45"/>
                    <p:cNvSpPr txBox="1"/>
                    <p:nvPr/>
                  </p:nvSpPr>
                  <p:spPr>
                    <a:xfrm>
                      <a:off x="-298386" y="619194"/>
                      <a:ext cx="2127258" cy="3762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900" dirty="0">
                          <a:latin typeface="+mj-lt"/>
                        </a:rPr>
                        <a:t>-3000</a:t>
                      </a:r>
                    </a:p>
                  </p:txBody>
                </p:sp>
                <p:cxnSp>
                  <p:nvCxnSpPr>
                    <p:cNvPr id="47" name="Connecteur droit 46"/>
                    <p:cNvCxnSpPr/>
                    <p:nvPr/>
                  </p:nvCxnSpPr>
                  <p:spPr>
                    <a:xfrm flipH="1">
                      <a:off x="6110137" y="925514"/>
                      <a:ext cx="1" cy="111435"/>
                    </a:xfrm>
                    <a:prstGeom prst="line">
                      <a:avLst/>
                    </a:prstGeom>
                    <a:ln w="95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" name="Connecteur droit 47"/>
                    <p:cNvCxnSpPr/>
                    <p:nvPr/>
                  </p:nvCxnSpPr>
                  <p:spPr>
                    <a:xfrm flipH="1">
                      <a:off x="3434497" y="925514"/>
                      <a:ext cx="1" cy="111435"/>
                    </a:xfrm>
                    <a:prstGeom prst="line">
                      <a:avLst/>
                    </a:prstGeom>
                    <a:ln w="95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Connecteur droit 48"/>
                    <p:cNvCxnSpPr/>
                    <p:nvPr/>
                  </p:nvCxnSpPr>
                  <p:spPr>
                    <a:xfrm flipH="1">
                      <a:off x="805997" y="925514"/>
                      <a:ext cx="1" cy="111435"/>
                    </a:xfrm>
                    <a:prstGeom prst="line">
                      <a:avLst/>
                    </a:prstGeom>
                    <a:ln w="95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0" name="ZoneTexte 49"/>
                    <p:cNvSpPr txBox="1"/>
                    <p:nvPr/>
                  </p:nvSpPr>
                  <p:spPr>
                    <a:xfrm>
                      <a:off x="9171912" y="619196"/>
                      <a:ext cx="2406683" cy="3762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900" dirty="0">
                          <a:latin typeface="+mj-lt"/>
                        </a:rPr>
                        <a:t>+1000</a:t>
                      </a:r>
                    </a:p>
                  </p:txBody>
                </p:sp>
                <p:cxnSp>
                  <p:nvCxnSpPr>
                    <p:cNvPr id="51" name="Connecteur droit 50"/>
                    <p:cNvCxnSpPr/>
                    <p:nvPr/>
                  </p:nvCxnSpPr>
                  <p:spPr>
                    <a:xfrm flipH="1">
                      <a:off x="10503028" y="897769"/>
                      <a:ext cx="0" cy="132536"/>
                    </a:xfrm>
                    <a:prstGeom prst="line">
                      <a:avLst/>
                    </a:prstGeom>
                    <a:ln w="95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9" name="ZoneTexte 38"/>
                  <p:cNvSpPr txBox="1"/>
                  <p:nvPr/>
                </p:nvSpPr>
                <p:spPr>
                  <a:xfrm>
                    <a:off x="4484254" y="716966"/>
                    <a:ext cx="594258" cy="1907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FANCF</a:t>
                    </a:r>
                  </a:p>
                </p:txBody>
              </p:sp>
            </p:grpSp>
            <p:sp>
              <p:nvSpPr>
                <p:cNvPr id="343" name="ZoneTexte 342"/>
                <p:cNvSpPr txBox="1"/>
                <p:nvPr/>
              </p:nvSpPr>
              <p:spPr>
                <a:xfrm>
                  <a:off x="-3842300" y="1418481"/>
                  <a:ext cx="1039563" cy="1907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STAT3 motif</a:t>
                  </a:r>
                </a:p>
              </p:txBody>
            </p:sp>
            <p:sp>
              <p:nvSpPr>
                <p:cNvPr id="344" name="Rectangle 343"/>
                <p:cNvSpPr/>
                <p:nvPr/>
              </p:nvSpPr>
              <p:spPr>
                <a:xfrm>
                  <a:off x="-3713285" y="1477921"/>
                  <a:ext cx="45720" cy="87841"/>
                </a:xfrm>
                <a:prstGeom prst="rect">
                  <a:avLst/>
                </a:prstGeom>
                <a:solidFill>
                  <a:srgbClr val="FFBF81"/>
                </a:solidFill>
                <a:ln w="9525">
                  <a:solidFill>
                    <a:srgbClr val="D3823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409" name="ZoneTexte 408">
                <a:extLst>
                  <a:ext uri="{FF2B5EF4-FFF2-40B4-BE49-F238E27FC236}">
                    <a16:creationId xmlns:a16="http://schemas.microsoft.com/office/drawing/2014/main" id="{7850590F-B4D5-5308-114E-E99C9BAE7ABE}"/>
                  </a:ext>
                </a:extLst>
              </p:cNvPr>
              <p:cNvSpPr txBox="1"/>
              <p:nvPr/>
            </p:nvSpPr>
            <p:spPr>
              <a:xfrm>
                <a:off x="1842406" y="-66300"/>
                <a:ext cx="2297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>
                    <a:latin typeface="+mj-lt"/>
                  </a:rPr>
                  <a:t>C</a:t>
                </a: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14F344A5-2B0A-4AF3-516A-002CD5F78CD6}"/>
                </a:ext>
              </a:extLst>
            </p:cNvPr>
            <p:cNvGrpSpPr/>
            <p:nvPr/>
          </p:nvGrpSpPr>
          <p:grpSpPr>
            <a:xfrm>
              <a:off x="976106" y="163543"/>
              <a:ext cx="1617713" cy="1097424"/>
              <a:chOff x="4837393" y="3104670"/>
              <a:chExt cx="1357001" cy="715425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A83247AA-A770-51C6-0043-A715D4DC1036}"/>
                  </a:ext>
                </a:extLst>
              </p:cNvPr>
              <p:cNvGrpSpPr/>
              <p:nvPr/>
            </p:nvGrpSpPr>
            <p:grpSpPr>
              <a:xfrm>
                <a:off x="4837393" y="3430694"/>
                <a:ext cx="1010957" cy="389401"/>
                <a:chOff x="4837393" y="3430694"/>
                <a:chExt cx="1047606" cy="389401"/>
              </a:xfrm>
            </p:grpSpPr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436CD31E-331E-D21D-B0C2-851BD0FD17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4"/>
                <a:srcRect l="33964" t="39372" r="50676" b="56512"/>
                <a:stretch/>
              </p:blipFill>
              <p:spPr>
                <a:xfrm>
                  <a:off x="5324254" y="3437769"/>
                  <a:ext cx="521696" cy="170535"/>
                </a:xfrm>
                <a:prstGeom prst="rect">
                  <a:avLst/>
                </a:prstGeom>
              </p:spPr>
            </p:pic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D2DD2153-6FA7-CF91-84AE-C60D106634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5"/>
                <a:srcRect l="21957" t="12504" r="62987" b="84271"/>
                <a:stretch/>
              </p:blipFill>
              <p:spPr>
                <a:xfrm>
                  <a:off x="5324255" y="3683822"/>
                  <a:ext cx="521696" cy="136273"/>
                </a:xfrm>
                <a:prstGeom prst="rect">
                  <a:avLst/>
                </a:prstGeom>
              </p:spPr>
            </p:pic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70AB131A-C51C-497A-4315-91758AE62EE8}"/>
                    </a:ext>
                  </a:extLst>
                </p:cNvPr>
                <p:cNvSpPr txBox="1"/>
                <p:nvPr/>
              </p:nvSpPr>
              <p:spPr>
                <a:xfrm>
                  <a:off x="4837393" y="3430694"/>
                  <a:ext cx="562577" cy="1404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FR" sz="800" dirty="0">
                      <a:latin typeface="+mj-lt"/>
                    </a:rPr>
                    <a:t>FANCD2</a:t>
                  </a: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B202043D-3428-24AA-AD7C-43242BF477AF}"/>
                    </a:ext>
                  </a:extLst>
                </p:cNvPr>
                <p:cNvSpPr txBox="1"/>
                <p:nvPr/>
              </p:nvSpPr>
              <p:spPr>
                <a:xfrm>
                  <a:off x="4865160" y="3645871"/>
                  <a:ext cx="534811" cy="1404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FR" sz="800" dirty="0">
                      <a:latin typeface="+mj-lt"/>
                    </a:rPr>
                    <a:t>GAPDH</a:t>
                  </a:r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C958251B-60FC-4542-780D-B0A688CACF90}"/>
                    </a:ext>
                  </a:extLst>
                </p:cNvPr>
                <p:cNvSpPr txBox="1"/>
                <p:nvPr/>
              </p:nvSpPr>
              <p:spPr>
                <a:xfrm>
                  <a:off x="5265873" y="3593201"/>
                  <a:ext cx="371420" cy="1203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600" dirty="0"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40F5D71-17F3-D785-A2A6-B30F2CB730F2}"/>
                    </a:ext>
                  </a:extLst>
                </p:cNvPr>
                <p:cNvSpPr txBox="1"/>
                <p:nvPr/>
              </p:nvSpPr>
              <p:spPr>
                <a:xfrm>
                  <a:off x="5513579" y="3593201"/>
                  <a:ext cx="371420" cy="1203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600" dirty="0">
                      <a:latin typeface="+mj-lt"/>
                    </a:rPr>
                    <a:t>0.09</a:t>
                  </a:r>
                </a:p>
              </p:txBody>
            </p:sp>
          </p:grp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3041466-9FE0-FAC7-7983-19ED5D150C6D}"/>
                  </a:ext>
                </a:extLst>
              </p:cNvPr>
              <p:cNvSpPr txBox="1"/>
              <p:nvPr/>
            </p:nvSpPr>
            <p:spPr>
              <a:xfrm rot="20040024">
                <a:off x="5198715" y="3357660"/>
                <a:ext cx="542896" cy="14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 err="1">
                    <a:latin typeface="+mj-lt"/>
                  </a:rPr>
                  <a:t>shCTRL</a:t>
                </a:r>
                <a:endParaRPr lang="fr-FR" sz="800" dirty="0">
                  <a:latin typeface="+mj-lt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7D670F7-2095-AC06-FB2B-F418F27E398A}"/>
                  </a:ext>
                </a:extLst>
              </p:cNvPr>
              <p:cNvSpPr txBox="1"/>
              <p:nvPr/>
            </p:nvSpPr>
            <p:spPr>
              <a:xfrm rot="20040024">
                <a:off x="5369706" y="3340593"/>
                <a:ext cx="824688" cy="14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shFANCD2#1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F4AA46F-036E-4C96-DFAC-162D997F2106}"/>
                  </a:ext>
                </a:extLst>
              </p:cNvPr>
              <p:cNvSpPr txBox="1"/>
              <p:nvPr/>
            </p:nvSpPr>
            <p:spPr>
              <a:xfrm>
                <a:off x="5216255" y="3104670"/>
                <a:ext cx="900182" cy="160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</a:rPr>
                  <a:t>SUM159</a:t>
                </a: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2A9DAF2-4128-E40C-56FC-A9BE9CD9B2B4}"/>
                </a:ext>
              </a:extLst>
            </p:cNvPr>
            <p:cNvSpPr txBox="1"/>
            <p:nvPr/>
          </p:nvSpPr>
          <p:spPr>
            <a:xfrm>
              <a:off x="2521053" y="-69234"/>
              <a:ext cx="3136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latin typeface="+mj-lt"/>
                </a:rPr>
                <a:t>B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B1EA7A8-9579-FC1E-0DF2-B883D703D01F}"/>
                </a:ext>
              </a:extLst>
            </p:cNvPr>
            <p:cNvSpPr txBox="1"/>
            <p:nvPr/>
          </p:nvSpPr>
          <p:spPr>
            <a:xfrm>
              <a:off x="2788239" y="1256630"/>
              <a:ext cx="13120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>
                  <a:latin typeface="+mj-lt"/>
                </a:rPr>
                <a:t>E-Value 4.5e-20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6494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roupe 132"/>
          <p:cNvGrpSpPr/>
          <p:nvPr/>
        </p:nvGrpSpPr>
        <p:grpSpPr>
          <a:xfrm>
            <a:off x="-124382" y="1516740"/>
            <a:ext cx="1404118" cy="1963237"/>
            <a:chOff x="537242" y="4467277"/>
            <a:chExt cx="1881371" cy="1963237"/>
          </a:xfrm>
        </p:grpSpPr>
        <p:grpSp>
          <p:nvGrpSpPr>
            <p:cNvPr id="73" name="Groupe 72"/>
            <p:cNvGrpSpPr/>
            <p:nvPr/>
          </p:nvGrpSpPr>
          <p:grpSpPr>
            <a:xfrm>
              <a:off x="537242" y="4467277"/>
              <a:ext cx="1774232" cy="1963237"/>
              <a:chOff x="-67431" y="248592"/>
              <a:chExt cx="1774232" cy="1963237"/>
            </a:xfrm>
          </p:grpSpPr>
          <p:pic>
            <p:nvPicPr>
              <p:cNvPr id="61" name="Image 6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71" t="16664" r="48425" b="17056"/>
              <a:stretch/>
            </p:blipFill>
            <p:spPr>
              <a:xfrm>
                <a:off x="397341" y="265397"/>
                <a:ext cx="1251297" cy="1696703"/>
              </a:xfrm>
              <a:prstGeom prst="rect">
                <a:avLst/>
              </a:prstGeom>
            </p:spPr>
          </p:pic>
          <p:sp>
            <p:nvSpPr>
              <p:cNvPr id="62" name="ZoneTexte 61"/>
              <p:cNvSpPr txBox="1"/>
              <p:nvPr/>
            </p:nvSpPr>
            <p:spPr>
              <a:xfrm>
                <a:off x="339324" y="1878933"/>
                <a:ext cx="20594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0</a:t>
                </a:r>
              </a:p>
            </p:txBody>
          </p:sp>
          <p:sp>
            <p:nvSpPr>
              <p:cNvPr id="63" name="ZoneTexte 62"/>
              <p:cNvSpPr txBox="1"/>
              <p:nvPr/>
            </p:nvSpPr>
            <p:spPr>
              <a:xfrm>
                <a:off x="570651" y="1878933"/>
                <a:ext cx="20594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1</a:t>
                </a:r>
              </a:p>
            </p:txBody>
          </p:sp>
          <p:sp>
            <p:nvSpPr>
              <p:cNvPr id="64" name="ZoneTexte 63"/>
              <p:cNvSpPr txBox="1"/>
              <p:nvPr/>
            </p:nvSpPr>
            <p:spPr>
              <a:xfrm>
                <a:off x="810133" y="1878933"/>
                <a:ext cx="20594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2</a:t>
                </a:r>
              </a:p>
            </p:txBody>
          </p:sp>
          <p:sp>
            <p:nvSpPr>
              <p:cNvPr id="65" name="ZoneTexte 64"/>
              <p:cNvSpPr txBox="1"/>
              <p:nvPr/>
            </p:nvSpPr>
            <p:spPr>
              <a:xfrm>
                <a:off x="1036648" y="1878933"/>
                <a:ext cx="20594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3</a:t>
                </a:r>
              </a:p>
            </p:txBody>
          </p:sp>
          <p:sp>
            <p:nvSpPr>
              <p:cNvPr id="66" name="ZoneTexte 65"/>
              <p:cNvSpPr txBox="1"/>
              <p:nvPr/>
            </p:nvSpPr>
            <p:spPr>
              <a:xfrm>
                <a:off x="1272999" y="1878933"/>
                <a:ext cx="20594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4</a:t>
                </a:r>
              </a:p>
            </p:txBody>
          </p:sp>
          <p:sp>
            <p:nvSpPr>
              <p:cNvPr id="67" name="ZoneTexte 66"/>
              <p:cNvSpPr txBox="1"/>
              <p:nvPr/>
            </p:nvSpPr>
            <p:spPr>
              <a:xfrm>
                <a:off x="1500856" y="1878933"/>
                <a:ext cx="20594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5</a:t>
                </a:r>
              </a:p>
            </p:txBody>
          </p:sp>
          <p:sp>
            <p:nvSpPr>
              <p:cNvPr id="68" name="ZoneTexte 67"/>
              <p:cNvSpPr txBox="1"/>
              <p:nvPr/>
            </p:nvSpPr>
            <p:spPr>
              <a:xfrm>
                <a:off x="27866" y="248592"/>
                <a:ext cx="48095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100</a:t>
                </a:r>
              </a:p>
            </p:txBody>
          </p:sp>
          <p:sp>
            <p:nvSpPr>
              <p:cNvPr id="69" name="ZoneTexte 68"/>
              <p:cNvSpPr txBox="1"/>
              <p:nvPr/>
            </p:nvSpPr>
            <p:spPr>
              <a:xfrm>
                <a:off x="41280" y="859974"/>
                <a:ext cx="4632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10</a:t>
                </a:r>
              </a:p>
            </p:txBody>
          </p:sp>
          <p:sp>
            <p:nvSpPr>
              <p:cNvPr id="70" name="ZoneTexte 69"/>
              <p:cNvSpPr txBox="1"/>
              <p:nvPr/>
            </p:nvSpPr>
            <p:spPr>
              <a:xfrm>
                <a:off x="142499" y="1476312"/>
                <a:ext cx="37563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1</a:t>
                </a:r>
              </a:p>
            </p:txBody>
          </p:sp>
          <p:sp>
            <p:nvSpPr>
              <p:cNvPr id="71" name="ZoneTexte 70"/>
              <p:cNvSpPr txBox="1"/>
              <p:nvPr/>
            </p:nvSpPr>
            <p:spPr>
              <a:xfrm>
                <a:off x="445937" y="1965608"/>
                <a:ext cx="11829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[</a:t>
                </a:r>
                <a:r>
                  <a:rPr lang="fr-FR" sz="1000" dirty="0" err="1">
                    <a:latin typeface="+mj-lt"/>
                  </a:rPr>
                  <a:t>PARPi</a:t>
                </a:r>
                <a:r>
                  <a:rPr lang="fr-FR" sz="1000" dirty="0">
                    <a:latin typeface="+mj-lt"/>
                  </a:rPr>
                  <a:t>]µM</a:t>
                </a:r>
              </a:p>
            </p:txBody>
          </p:sp>
          <p:sp>
            <p:nvSpPr>
              <p:cNvPr id="72" name="ZoneTexte 71"/>
              <p:cNvSpPr txBox="1"/>
              <p:nvPr/>
            </p:nvSpPr>
            <p:spPr>
              <a:xfrm>
                <a:off x="-67431" y="290051"/>
                <a:ext cx="453627" cy="1596209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 err="1">
                    <a:latin typeface="+mj-lt"/>
                  </a:rPr>
                  <a:t>Survival</a:t>
                </a:r>
                <a:r>
                  <a:rPr lang="fr-FR" sz="1000" dirty="0">
                    <a:latin typeface="+mj-lt"/>
                  </a:rPr>
                  <a:t> (%)</a:t>
                </a:r>
              </a:p>
            </p:txBody>
          </p:sp>
        </p:grpSp>
        <p:pic>
          <p:nvPicPr>
            <p:cNvPr id="74" name="Image 7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874" t="19257" r="15438" b="61056"/>
            <a:stretch/>
          </p:blipFill>
          <p:spPr>
            <a:xfrm>
              <a:off x="1252863" y="5700389"/>
              <a:ext cx="185277" cy="392811"/>
            </a:xfrm>
            <a:prstGeom prst="rect">
              <a:avLst/>
            </a:prstGeom>
          </p:spPr>
        </p:pic>
        <p:sp>
          <p:nvSpPr>
            <p:cNvPr id="75" name="ZoneTexte 74"/>
            <p:cNvSpPr txBox="1"/>
            <p:nvPr/>
          </p:nvSpPr>
          <p:spPr>
            <a:xfrm>
              <a:off x="1329108" y="5637761"/>
              <a:ext cx="10895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SUM159 (HRP)</a:t>
              </a:r>
            </a:p>
          </p:txBody>
        </p:sp>
        <p:sp>
          <p:nvSpPr>
            <p:cNvPr id="76" name="ZoneTexte 75"/>
            <p:cNvSpPr txBox="1"/>
            <p:nvPr/>
          </p:nvSpPr>
          <p:spPr>
            <a:xfrm>
              <a:off x="1329107" y="5932841"/>
              <a:ext cx="1070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SUM149(HRD)</a:t>
              </a:r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1329109" y="5780745"/>
              <a:ext cx="8720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S68 (HRP)</a:t>
              </a:r>
            </a:p>
          </p:txBody>
        </p:sp>
      </p:grpSp>
      <p:grpSp>
        <p:nvGrpSpPr>
          <p:cNvPr id="140" name="Groupe 139"/>
          <p:cNvGrpSpPr/>
          <p:nvPr/>
        </p:nvGrpSpPr>
        <p:grpSpPr>
          <a:xfrm>
            <a:off x="1113260" y="1472473"/>
            <a:ext cx="1724372" cy="1724328"/>
            <a:chOff x="4788278" y="4315444"/>
            <a:chExt cx="2060615" cy="1958462"/>
          </a:xfrm>
        </p:grpSpPr>
        <p:pic>
          <p:nvPicPr>
            <p:cNvPr id="79" name="Image 78"/>
            <p:cNvPicPr>
              <a:picLocks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51" t="24266" r="28941" b="29876"/>
            <a:stretch/>
          </p:blipFill>
          <p:spPr>
            <a:xfrm>
              <a:off x="6262093" y="5104478"/>
              <a:ext cx="586800" cy="583200"/>
            </a:xfrm>
            <a:prstGeom prst="ellipse">
              <a:avLst/>
            </a:prstGeom>
          </p:spPr>
        </p:pic>
        <p:pic>
          <p:nvPicPr>
            <p:cNvPr id="80" name="Image 79"/>
            <p:cNvPicPr>
              <a:picLocks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19" t="35427" r="32468" b="17179"/>
            <a:stretch/>
          </p:blipFill>
          <p:spPr>
            <a:xfrm>
              <a:off x="5037198" y="5102678"/>
              <a:ext cx="583200" cy="586800"/>
            </a:xfrm>
            <a:prstGeom prst="ellipse">
              <a:avLst/>
            </a:prstGeom>
          </p:spPr>
        </p:pic>
        <p:pic>
          <p:nvPicPr>
            <p:cNvPr id="81" name="Image 80"/>
            <p:cNvPicPr>
              <a:picLocks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0" t="16566" r="40446" b="38230"/>
            <a:stretch/>
          </p:blipFill>
          <p:spPr>
            <a:xfrm>
              <a:off x="5640796" y="5104478"/>
              <a:ext cx="586800" cy="583200"/>
            </a:xfrm>
            <a:prstGeom prst="ellipse">
              <a:avLst/>
            </a:prstGeom>
          </p:spPr>
        </p:pic>
        <p:grpSp>
          <p:nvGrpSpPr>
            <p:cNvPr id="93" name="Groupe 92"/>
            <p:cNvGrpSpPr/>
            <p:nvPr/>
          </p:nvGrpSpPr>
          <p:grpSpPr>
            <a:xfrm>
              <a:off x="5030619" y="4492968"/>
              <a:ext cx="1814280" cy="583776"/>
              <a:chOff x="2057253" y="790815"/>
              <a:chExt cx="1814280" cy="583776"/>
            </a:xfrm>
          </p:grpSpPr>
          <p:pic>
            <p:nvPicPr>
              <p:cNvPr id="82" name="Image 81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93" t="6984" r="7308" b="6758"/>
              <a:stretch/>
            </p:blipFill>
            <p:spPr>
              <a:xfrm>
                <a:off x="3288830" y="790815"/>
                <a:ext cx="582703" cy="583776"/>
              </a:xfrm>
              <a:prstGeom prst="ellipse">
                <a:avLst/>
              </a:prstGeom>
            </p:spPr>
          </p:pic>
          <p:pic>
            <p:nvPicPr>
              <p:cNvPr id="83" name="Image 82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51" t="6795" r="6850" b="7423"/>
              <a:stretch/>
            </p:blipFill>
            <p:spPr>
              <a:xfrm>
                <a:off x="2057253" y="790815"/>
                <a:ext cx="585934" cy="583776"/>
              </a:xfrm>
              <a:prstGeom prst="ellipse">
                <a:avLst/>
              </a:prstGeom>
            </p:spPr>
          </p:pic>
          <p:pic>
            <p:nvPicPr>
              <p:cNvPr id="84" name="Image 83"/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14" t="6607" r="7086" b="7294"/>
              <a:stretch/>
            </p:blipFill>
            <p:spPr>
              <a:xfrm>
                <a:off x="2670436" y="790815"/>
                <a:ext cx="583776" cy="583776"/>
              </a:xfrm>
              <a:prstGeom prst="ellipse">
                <a:avLst/>
              </a:prstGeom>
            </p:spPr>
          </p:pic>
        </p:grpSp>
        <p:grpSp>
          <p:nvGrpSpPr>
            <p:cNvPr id="95" name="Groupe 94"/>
            <p:cNvGrpSpPr/>
            <p:nvPr/>
          </p:nvGrpSpPr>
          <p:grpSpPr>
            <a:xfrm>
              <a:off x="5029522" y="5690130"/>
              <a:ext cx="1816475" cy="583776"/>
              <a:chOff x="2057650" y="1392554"/>
              <a:chExt cx="1816475" cy="583776"/>
            </a:xfrm>
          </p:grpSpPr>
          <p:pic>
            <p:nvPicPr>
              <p:cNvPr id="85" name="Image 84"/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84" t="6887" r="6651" b="7452"/>
              <a:stretch/>
            </p:blipFill>
            <p:spPr>
              <a:xfrm>
                <a:off x="3286238" y="1392554"/>
                <a:ext cx="587887" cy="583776"/>
              </a:xfrm>
              <a:prstGeom prst="ellipse">
                <a:avLst/>
              </a:prstGeom>
            </p:spPr>
          </p:pic>
          <p:pic>
            <p:nvPicPr>
              <p:cNvPr id="86" name="Image 85"/>
              <p:cNvPicPr>
                <a:picLocks noChangeAspect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62" t="7445" r="7074" b="6492"/>
              <a:stretch/>
            </p:blipFill>
            <p:spPr>
              <a:xfrm>
                <a:off x="2669754" y="1392554"/>
                <a:ext cx="585140" cy="583776"/>
              </a:xfrm>
              <a:prstGeom prst="ellipse">
                <a:avLst/>
              </a:prstGeom>
            </p:spPr>
          </p:pic>
          <p:pic>
            <p:nvPicPr>
              <p:cNvPr id="87" name="Image 86"/>
              <p:cNvPicPr>
                <a:picLocks noChangeAspect="1"/>
              </p:cNvPicPr>
              <p:nvPr/>
            </p:nvPicPr>
            <p:blipFill rotWithShape="1"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00" t="6919" r="7235" b="7017"/>
              <a:stretch/>
            </p:blipFill>
            <p:spPr>
              <a:xfrm>
                <a:off x="2057650" y="1392554"/>
                <a:ext cx="585140" cy="583776"/>
              </a:xfrm>
              <a:prstGeom prst="ellipse">
                <a:avLst/>
              </a:prstGeom>
            </p:spPr>
          </p:pic>
        </p:grpSp>
        <p:sp>
          <p:nvSpPr>
            <p:cNvPr id="89" name="ZoneTexte 88"/>
            <p:cNvSpPr txBox="1"/>
            <p:nvPr/>
          </p:nvSpPr>
          <p:spPr>
            <a:xfrm>
              <a:off x="5033107" y="4315444"/>
              <a:ext cx="579787" cy="24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0µM</a:t>
              </a:r>
            </a:p>
          </p:txBody>
        </p:sp>
        <p:sp>
          <p:nvSpPr>
            <p:cNvPr id="90" name="ZoneTexte 89"/>
            <p:cNvSpPr txBox="1"/>
            <p:nvPr/>
          </p:nvSpPr>
          <p:spPr>
            <a:xfrm>
              <a:off x="5649942" y="4315447"/>
              <a:ext cx="574158" cy="24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2,5µM</a:t>
              </a:r>
            </a:p>
          </p:txBody>
        </p:sp>
        <p:sp>
          <p:nvSpPr>
            <p:cNvPr id="91" name="ZoneTexte 90"/>
            <p:cNvSpPr txBox="1"/>
            <p:nvPr/>
          </p:nvSpPr>
          <p:spPr>
            <a:xfrm>
              <a:off x="6262093" y="4315447"/>
              <a:ext cx="578790" cy="24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5µM</a:t>
              </a:r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4788278" y="4492967"/>
              <a:ext cx="367792" cy="583776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SUM159</a:t>
              </a:r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4788283" y="5088993"/>
              <a:ext cx="367792" cy="583776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S68</a:t>
              </a:r>
            </a:p>
          </p:txBody>
        </p:sp>
        <p:sp>
          <p:nvSpPr>
            <p:cNvPr id="97" name="ZoneTexte 96"/>
            <p:cNvSpPr txBox="1"/>
            <p:nvPr/>
          </p:nvSpPr>
          <p:spPr>
            <a:xfrm>
              <a:off x="4788283" y="5697955"/>
              <a:ext cx="367792" cy="575951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SUM149</a:t>
              </a:r>
            </a:p>
          </p:txBody>
        </p:sp>
        <p:cxnSp>
          <p:nvCxnSpPr>
            <p:cNvPr id="135" name="Connecteur droit 134"/>
            <p:cNvCxnSpPr/>
            <p:nvPr/>
          </p:nvCxnSpPr>
          <p:spPr>
            <a:xfrm>
              <a:off x="6581780" y="5000323"/>
              <a:ext cx="14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Connecteur droit 135"/>
            <p:cNvCxnSpPr/>
            <p:nvPr/>
          </p:nvCxnSpPr>
          <p:spPr>
            <a:xfrm>
              <a:off x="6581780" y="6179617"/>
              <a:ext cx="14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necteur droit 138"/>
            <p:cNvCxnSpPr/>
            <p:nvPr/>
          </p:nvCxnSpPr>
          <p:spPr>
            <a:xfrm>
              <a:off x="6581780" y="5606419"/>
              <a:ext cx="14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D141266-DEC1-4DD6-9FEC-CFD111D9F499}"/>
              </a:ext>
            </a:extLst>
          </p:cNvPr>
          <p:cNvGrpSpPr/>
          <p:nvPr/>
        </p:nvGrpSpPr>
        <p:grpSpPr>
          <a:xfrm>
            <a:off x="2755140" y="1515759"/>
            <a:ext cx="1428815" cy="1949156"/>
            <a:chOff x="3518032" y="5642089"/>
            <a:chExt cx="2050590" cy="194915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01AA3FA-2936-41B1-966F-96998511DE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26" t="7202" r="41319" b="10098"/>
            <a:stretch/>
          </p:blipFill>
          <p:spPr>
            <a:xfrm>
              <a:off x="4016494" y="5642107"/>
              <a:ext cx="1474105" cy="1704312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D4C7F30-1826-484F-A5ED-064D2673C059}"/>
                </a:ext>
              </a:extLst>
            </p:cNvPr>
            <p:cNvGrpSpPr/>
            <p:nvPr/>
          </p:nvGrpSpPr>
          <p:grpSpPr>
            <a:xfrm>
              <a:off x="3518032" y="5642089"/>
              <a:ext cx="2050590" cy="1949156"/>
              <a:chOff x="-217016" y="7962455"/>
              <a:chExt cx="2050590" cy="1949156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5209E5E-6411-4E0A-BF77-B8851C8AB447}"/>
                  </a:ext>
                </a:extLst>
              </p:cNvPr>
              <p:cNvSpPr txBox="1"/>
              <p:nvPr/>
            </p:nvSpPr>
            <p:spPr>
              <a:xfrm>
                <a:off x="-19518" y="9498178"/>
                <a:ext cx="4146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10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FF825B2-4961-46BB-A2F1-441B75021FDE}"/>
                  </a:ext>
                </a:extLst>
              </p:cNvPr>
              <p:cNvSpPr txBox="1"/>
              <p:nvPr/>
            </p:nvSpPr>
            <p:spPr>
              <a:xfrm>
                <a:off x="-105923" y="7962455"/>
                <a:ext cx="51493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100</a:t>
                </a: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777B7AA-D717-4036-ACF5-FF66CCC8285F}"/>
                  </a:ext>
                </a:extLst>
              </p:cNvPr>
              <p:cNvSpPr txBox="1"/>
              <p:nvPr/>
            </p:nvSpPr>
            <p:spPr>
              <a:xfrm>
                <a:off x="207670" y="9599637"/>
                <a:ext cx="2646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0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390F593-76CB-412A-BD31-7D502DB3EB1B}"/>
                  </a:ext>
                </a:extLst>
              </p:cNvPr>
              <p:cNvSpPr txBox="1"/>
              <p:nvPr/>
            </p:nvSpPr>
            <p:spPr>
              <a:xfrm>
                <a:off x="475623" y="9599637"/>
                <a:ext cx="2646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1</a:t>
                </a: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2B1CED0-D9BB-4D8B-801C-A21CC273831A}"/>
                  </a:ext>
                </a:extLst>
              </p:cNvPr>
              <p:cNvSpPr txBox="1"/>
              <p:nvPr/>
            </p:nvSpPr>
            <p:spPr>
              <a:xfrm>
                <a:off x="751118" y="9599637"/>
                <a:ext cx="2646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2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5B03783-841B-4880-8844-DA8D54A46568}"/>
                  </a:ext>
                </a:extLst>
              </p:cNvPr>
              <p:cNvSpPr txBox="1"/>
              <p:nvPr/>
            </p:nvSpPr>
            <p:spPr>
              <a:xfrm>
                <a:off x="1024934" y="9599637"/>
                <a:ext cx="2646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3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FC9702C-8F8A-4D75-94FC-D4A3883155B6}"/>
                  </a:ext>
                </a:extLst>
              </p:cNvPr>
              <p:cNvSpPr txBox="1"/>
              <p:nvPr/>
            </p:nvSpPr>
            <p:spPr>
              <a:xfrm>
                <a:off x="1294566" y="9599637"/>
                <a:ext cx="2646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4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E2E2F63-2E8E-44FF-94C1-F5319514BF80}"/>
                  </a:ext>
                </a:extLst>
              </p:cNvPr>
              <p:cNvSpPr txBox="1"/>
              <p:nvPr/>
            </p:nvSpPr>
            <p:spPr>
              <a:xfrm>
                <a:off x="1568966" y="9599637"/>
                <a:ext cx="2646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5</a:t>
                </a:r>
              </a:p>
            </p:txBody>
          </p:sp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45A4626D-578D-4A8F-AAEE-FADD47770C5F}"/>
                  </a:ext>
                </a:extLst>
              </p:cNvPr>
              <p:cNvGrpSpPr/>
              <p:nvPr/>
            </p:nvGrpSpPr>
            <p:grpSpPr>
              <a:xfrm>
                <a:off x="376816" y="9241118"/>
                <a:ext cx="1127928" cy="366900"/>
                <a:chOff x="3059723" y="4901072"/>
                <a:chExt cx="1127928" cy="366900"/>
              </a:xfrm>
            </p:grpSpPr>
            <p:pic>
              <p:nvPicPr>
                <p:cNvPr id="17" name="Image 16">
                  <a:extLst>
                    <a:ext uri="{FF2B5EF4-FFF2-40B4-BE49-F238E27FC236}">
                      <a16:creationId xmlns:a16="http://schemas.microsoft.com/office/drawing/2014/main" id="{66F19E77-1260-4A96-91CD-AF6C36DEAA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8530" t="10500" r="33986" b="71727"/>
                <a:stretch/>
              </p:blipFill>
              <p:spPr>
                <a:xfrm>
                  <a:off x="3059723" y="4963779"/>
                  <a:ext cx="213291" cy="297371"/>
                </a:xfrm>
                <a:prstGeom prst="rect">
                  <a:avLst/>
                </a:prstGeom>
              </p:spPr>
            </p:pic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7B0B70C4-DCB2-441D-BA3D-85A5293FF2A1}"/>
                    </a:ext>
                  </a:extLst>
                </p:cNvPr>
                <p:cNvSpPr txBox="1"/>
                <p:nvPr/>
              </p:nvSpPr>
              <p:spPr>
                <a:xfrm>
                  <a:off x="3152671" y="4901072"/>
                  <a:ext cx="103498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 err="1">
                      <a:latin typeface="+mj-lt"/>
                    </a:rPr>
                    <a:t>ALDHneg</a:t>
                  </a:r>
                  <a:r>
                    <a:rPr lang="fr-FR" sz="800" dirty="0">
                      <a:latin typeface="+mj-lt"/>
                    </a:rPr>
                    <a:t> 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A2672A05-F2A6-4822-8F3B-D7C9A2A24A2A}"/>
                    </a:ext>
                  </a:extLst>
                </p:cNvPr>
                <p:cNvSpPr txBox="1"/>
                <p:nvPr/>
              </p:nvSpPr>
              <p:spPr>
                <a:xfrm>
                  <a:off x="3152671" y="5052528"/>
                  <a:ext cx="103498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 err="1">
                      <a:latin typeface="+mj-lt"/>
                    </a:rPr>
                    <a:t>ALDHbr</a:t>
                  </a:r>
                  <a:r>
                    <a:rPr lang="fr-FR" sz="800" dirty="0">
                      <a:latin typeface="+mj-lt"/>
                    </a:rPr>
                    <a:t> </a:t>
                  </a:r>
                </a:p>
              </p:txBody>
            </p:sp>
          </p:grp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A1BA465-BD24-4472-9711-DE9E2AAA793E}"/>
                  </a:ext>
                </a:extLst>
              </p:cNvPr>
              <p:cNvSpPr txBox="1"/>
              <p:nvPr/>
            </p:nvSpPr>
            <p:spPr>
              <a:xfrm>
                <a:off x="-217016" y="8005997"/>
                <a:ext cx="485882" cy="159364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 err="1">
                    <a:latin typeface="+mj-lt"/>
                  </a:rPr>
                  <a:t>Survival</a:t>
                </a:r>
                <a:r>
                  <a:rPr lang="fr-FR" sz="1000" dirty="0">
                    <a:latin typeface="+mj-lt"/>
                  </a:rPr>
                  <a:t> (%)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4F54C43-74C2-46CB-8CF0-D5F5350FD75B}"/>
                  </a:ext>
                </a:extLst>
              </p:cNvPr>
              <p:cNvSpPr txBox="1"/>
              <p:nvPr/>
            </p:nvSpPr>
            <p:spPr>
              <a:xfrm>
                <a:off x="339422" y="9665390"/>
                <a:ext cx="136932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[</a:t>
                </a:r>
                <a:r>
                  <a:rPr lang="fr-FR" sz="1000" dirty="0" err="1">
                    <a:latin typeface="+mj-lt"/>
                  </a:rPr>
                  <a:t>PARPi</a:t>
                </a:r>
                <a:r>
                  <a:rPr lang="fr-FR" sz="1000" dirty="0">
                    <a:latin typeface="+mj-lt"/>
                  </a:rPr>
                  <a:t>]µM</a:t>
                </a:r>
              </a:p>
            </p:txBody>
          </p:sp>
        </p:grp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C8F7468B-6174-4331-965F-4BD52A9B3D22}"/>
              </a:ext>
            </a:extLst>
          </p:cNvPr>
          <p:cNvGrpSpPr/>
          <p:nvPr/>
        </p:nvGrpSpPr>
        <p:grpSpPr>
          <a:xfrm>
            <a:off x="4039371" y="1449613"/>
            <a:ext cx="1416631" cy="2015303"/>
            <a:chOff x="5283040" y="5573638"/>
            <a:chExt cx="1714452" cy="2015303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9B04AC8-F14F-43F6-A218-30D8E8DF724E}"/>
                </a:ext>
              </a:extLst>
            </p:cNvPr>
            <p:cNvGrpSpPr/>
            <p:nvPr/>
          </p:nvGrpSpPr>
          <p:grpSpPr>
            <a:xfrm>
              <a:off x="5283040" y="5573638"/>
              <a:ext cx="1714452" cy="2015303"/>
              <a:chOff x="5283038" y="5573638"/>
              <a:chExt cx="1714452" cy="2015303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0030686C-E1CD-4BD6-8D13-A3684C703E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058" t="6792" r="49054" b="9901"/>
              <a:stretch/>
            </p:blipFill>
            <p:spPr>
              <a:xfrm>
                <a:off x="5680452" y="5630453"/>
                <a:ext cx="1247965" cy="1724923"/>
              </a:xfrm>
              <a:prstGeom prst="rect">
                <a:avLst/>
              </a:prstGeom>
            </p:spPr>
          </p:pic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E45FEF48-EF75-4803-93D0-2E976099739C}"/>
                  </a:ext>
                </a:extLst>
              </p:cNvPr>
              <p:cNvGrpSpPr/>
              <p:nvPr/>
            </p:nvGrpSpPr>
            <p:grpSpPr>
              <a:xfrm>
                <a:off x="5283038" y="5573638"/>
                <a:ext cx="1714452" cy="2015303"/>
                <a:chOff x="1663829" y="7894004"/>
                <a:chExt cx="1714452" cy="2015303"/>
              </a:xfrm>
            </p:grpSpPr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A3C17BBE-E589-4395-890F-2EDE61C501CC}"/>
                    </a:ext>
                  </a:extLst>
                </p:cNvPr>
                <p:cNvSpPr txBox="1"/>
                <p:nvPr/>
              </p:nvSpPr>
              <p:spPr>
                <a:xfrm>
                  <a:off x="1783149" y="8562948"/>
                  <a:ext cx="38903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FR" sz="800" dirty="0">
                      <a:latin typeface="+mj-lt"/>
                    </a:rPr>
                    <a:t>10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8D4B8435-6B47-468E-86D4-8F94908789C4}"/>
                    </a:ext>
                  </a:extLst>
                </p:cNvPr>
                <p:cNvSpPr txBox="1"/>
                <p:nvPr/>
              </p:nvSpPr>
              <p:spPr>
                <a:xfrm>
                  <a:off x="1714758" y="7894004"/>
                  <a:ext cx="43961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FR" sz="800" dirty="0">
                      <a:latin typeface="+mj-lt"/>
                    </a:rPr>
                    <a:t>100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1C1BCD96-94F8-44C0-B86D-D0E426EBE721}"/>
                    </a:ext>
                  </a:extLst>
                </p:cNvPr>
                <p:cNvSpPr txBox="1"/>
                <p:nvPr/>
              </p:nvSpPr>
              <p:spPr>
                <a:xfrm>
                  <a:off x="1976223" y="9597865"/>
                  <a:ext cx="26460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C3549E62-C0C0-4A49-ABA8-9F5DDD3BF45F}"/>
                    </a:ext>
                  </a:extLst>
                </p:cNvPr>
                <p:cNvSpPr txBox="1"/>
                <p:nvPr/>
              </p:nvSpPr>
              <p:spPr>
                <a:xfrm>
                  <a:off x="2206072" y="9597865"/>
                  <a:ext cx="26460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A9B07C86-DB36-4E0D-9BB8-ADEFD52A51C7}"/>
                    </a:ext>
                  </a:extLst>
                </p:cNvPr>
                <p:cNvSpPr txBox="1"/>
                <p:nvPr/>
              </p:nvSpPr>
              <p:spPr>
                <a:xfrm>
                  <a:off x="2429179" y="9597865"/>
                  <a:ext cx="26460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2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D19875E0-F320-4954-919E-D20CCBEC7099}"/>
                    </a:ext>
                  </a:extLst>
                </p:cNvPr>
                <p:cNvSpPr txBox="1"/>
                <p:nvPr/>
              </p:nvSpPr>
              <p:spPr>
                <a:xfrm>
                  <a:off x="2660128" y="9597865"/>
                  <a:ext cx="26460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3</a:t>
                  </a:r>
                </a:p>
              </p:txBody>
            </p:sp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AA39F779-CEFA-4B52-A216-E1C94BC5B4BB}"/>
                    </a:ext>
                  </a:extLst>
                </p:cNvPr>
                <p:cNvSpPr txBox="1"/>
                <p:nvPr/>
              </p:nvSpPr>
              <p:spPr>
                <a:xfrm>
                  <a:off x="2891661" y="9597865"/>
                  <a:ext cx="26460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4</a:t>
                  </a:r>
                </a:p>
              </p:txBody>
            </p:sp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162223CB-7261-404A-977E-49A38381F39D}"/>
                    </a:ext>
                  </a:extLst>
                </p:cNvPr>
                <p:cNvSpPr txBox="1"/>
                <p:nvPr/>
              </p:nvSpPr>
              <p:spPr>
                <a:xfrm>
                  <a:off x="3113673" y="9597865"/>
                  <a:ext cx="26460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5</a:t>
                  </a:r>
                </a:p>
              </p:txBody>
            </p:sp>
            <p:sp>
              <p:nvSpPr>
                <p:cNvPr id="33" name="ZoneTexte 32">
                  <a:extLst>
                    <a:ext uri="{FF2B5EF4-FFF2-40B4-BE49-F238E27FC236}">
                      <a16:creationId xmlns:a16="http://schemas.microsoft.com/office/drawing/2014/main" id="{001E9125-23F5-4B06-93F0-7F8A884DEFB6}"/>
                    </a:ext>
                  </a:extLst>
                </p:cNvPr>
                <p:cNvSpPr txBox="1"/>
                <p:nvPr/>
              </p:nvSpPr>
              <p:spPr>
                <a:xfrm>
                  <a:off x="1663829" y="8004225"/>
                  <a:ext cx="409729" cy="159364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fr-FR" sz="1000" dirty="0" err="1">
                      <a:latin typeface="+mj-lt"/>
                    </a:rPr>
                    <a:t>Survival</a:t>
                  </a:r>
                  <a:r>
                    <a:rPr lang="fr-FR" sz="1000" dirty="0">
                      <a:latin typeface="+mj-lt"/>
                    </a:rPr>
                    <a:t> (%)</a:t>
                  </a:r>
                </a:p>
              </p:txBody>
            </p:sp>
            <p:grpSp>
              <p:nvGrpSpPr>
                <p:cNvPr id="34" name="Groupe 33">
                  <a:extLst>
                    <a:ext uri="{FF2B5EF4-FFF2-40B4-BE49-F238E27FC236}">
                      <a16:creationId xmlns:a16="http://schemas.microsoft.com/office/drawing/2014/main" id="{9EEC92FF-8BC1-429D-84EC-4194CD25D68F}"/>
                    </a:ext>
                  </a:extLst>
                </p:cNvPr>
                <p:cNvGrpSpPr/>
                <p:nvPr/>
              </p:nvGrpSpPr>
              <p:grpSpPr>
                <a:xfrm>
                  <a:off x="2127511" y="8912629"/>
                  <a:ext cx="1142485" cy="694371"/>
                  <a:chOff x="2127237" y="8904421"/>
                  <a:chExt cx="1171358" cy="702610"/>
                </a:xfrm>
              </p:grpSpPr>
              <p:pic>
                <p:nvPicPr>
                  <p:cNvPr id="38" name="Image 37">
                    <a:extLst>
                      <a:ext uri="{FF2B5EF4-FFF2-40B4-BE49-F238E27FC236}">
                        <a16:creationId xmlns:a16="http://schemas.microsoft.com/office/drawing/2014/main" id="{B0B5DC81-9829-4AFB-95AF-280E8D290C8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8107" t="11157" r="34850" b="56527"/>
                  <a:stretch/>
                </p:blipFill>
                <p:spPr>
                  <a:xfrm>
                    <a:off x="2127237" y="8965400"/>
                    <a:ext cx="259905" cy="581735"/>
                  </a:xfrm>
                  <a:prstGeom prst="rect">
                    <a:avLst/>
                  </a:prstGeom>
                </p:spPr>
              </p:pic>
              <p:sp>
                <p:nvSpPr>
                  <p:cNvPr id="36" name="ZoneTexte 35">
                    <a:extLst>
                      <a:ext uri="{FF2B5EF4-FFF2-40B4-BE49-F238E27FC236}">
                        <a16:creationId xmlns:a16="http://schemas.microsoft.com/office/drawing/2014/main" id="{FC627646-CC36-40BF-893A-EA174FBCF3F9}"/>
                      </a:ext>
                    </a:extLst>
                  </p:cNvPr>
                  <p:cNvSpPr txBox="1"/>
                  <p:nvPr/>
                </p:nvSpPr>
                <p:spPr>
                  <a:xfrm>
                    <a:off x="2263615" y="8904421"/>
                    <a:ext cx="1034980" cy="2180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 err="1">
                        <a:latin typeface="+mj-lt"/>
                      </a:rPr>
                      <a:t>ALDHneg</a:t>
                    </a:r>
                    <a:r>
                      <a:rPr lang="fr-FR" sz="800" dirty="0">
                        <a:latin typeface="+mj-lt"/>
                      </a:rPr>
                      <a:t> </a:t>
                    </a:r>
                  </a:p>
                </p:txBody>
              </p:sp>
              <p:sp>
                <p:nvSpPr>
                  <p:cNvPr id="37" name="ZoneTexte 36">
                    <a:extLst>
                      <a:ext uri="{FF2B5EF4-FFF2-40B4-BE49-F238E27FC236}">
                        <a16:creationId xmlns:a16="http://schemas.microsoft.com/office/drawing/2014/main" id="{78B56271-1AB2-49AB-8C21-8025452024DD}"/>
                      </a:ext>
                    </a:extLst>
                  </p:cNvPr>
                  <p:cNvSpPr txBox="1"/>
                  <p:nvPr/>
                </p:nvSpPr>
                <p:spPr>
                  <a:xfrm>
                    <a:off x="2263615" y="9066509"/>
                    <a:ext cx="1034980" cy="2180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 err="1">
                        <a:latin typeface="+mj-lt"/>
                      </a:rPr>
                      <a:t>ALDHbr</a:t>
                    </a:r>
                    <a:r>
                      <a:rPr lang="fr-FR" sz="800" dirty="0">
                        <a:latin typeface="+mj-lt"/>
                      </a:rPr>
                      <a:t> </a:t>
                    </a:r>
                  </a:p>
                </p:txBody>
              </p:sp>
              <p:sp>
                <p:nvSpPr>
                  <p:cNvPr id="39" name="ZoneTexte 38">
                    <a:extLst>
                      <a:ext uri="{FF2B5EF4-FFF2-40B4-BE49-F238E27FC236}">
                        <a16:creationId xmlns:a16="http://schemas.microsoft.com/office/drawing/2014/main" id="{2E21A520-2877-4AB3-BAF8-FFCEF479FF2B}"/>
                      </a:ext>
                    </a:extLst>
                  </p:cNvPr>
                  <p:cNvSpPr txBox="1"/>
                  <p:nvPr/>
                </p:nvSpPr>
                <p:spPr>
                  <a:xfrm>
                    <a:off x="2263615" y="9226943"/>
                    <a:ext cx="1034980" cy="2180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 err="1">
                        <a:latin typeface="+mj-lt"/>
                      </a:rPr>
                      <a:t>ALDHneg</a:t>
                    </a:r>
                    <a:r>
                      <a:rPr lang="fr-FR" sz="800" dirty="0">
                        <a:latin typeface="+mj-lt"/>
                      </a:rPr>
                      <a:t> </a:t>
                    </a:r>
                    <a:r>
                      <a:rPr lang="fr-FR" sz="800" dirty="0" err="1">
                        <a:latin typeface="+mj-lt"/>
                      </a:rPr>
                      <a:t>PARPi</a:t>
                    </a:r>
                    <a:r>
                      <a:rPr lang="fr-FR" sz="800" dirty="0">
                        <a:latin typeface="+mj-lt"/>
                      </a:rPr>
                      <a:t> </a:t>
                    </a:r>
                  </a:p>
                </p:txBody>
              </p:sp>
              <p:sp>
                <p:nvSpPr>
                  <p:cNvPr id="40" name="ZoneTexte 39">
                    <a:extLst>
                      <a:ext uri="{FF2B5EF4-FFF2-40B4-BE49-F238E27FC236}">
                        <a16:creationId xmlns:a16="http://schemas.microsoft.com/office/drawing/2014/main" id="{016AC9D0-FB16-4255-BDCA-5EC4553CEBEC}"/>
                      </a:ext>
                    </a:extLst>
                  </p:cNvPr>
                  <p:cNvSpPr txBox="1"/>
                  <p:nvPr/>
                </p:nvSpPr>
                <p:spPr>
                  <a:xfrm>
                    <a:off x="2263615" y="9389031"/>
                    <a:ext cx="1034980" cy="2180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800" dirty="0" err="1">
                        <a:latin typeface="+mj-lt"/>
                      </a:rPr>
                      <a:t>ALDHbr</a:t>
                    </a:r>
                    <a:r>
                      <a:rPr lang="fr-FR" sz="800" baseline="30000" dirty="0">
                        <a:latin typeface="+mj-lt"/>
                      </a:rPr>
                      <a:t> </a:t>
                    </a:r>
                    <a:r>
                      <a:rPr lang="fr-FR" sz="800" dirty="0" err="1">
                        <a:latin typeface="+mj-lt"/>
                      </a:rPr>
                      <a:t>PARPi</a:t>
                    </a:r>
                    <a:r>
                      <a:rPr lang="fr-FR" sz="800" baseline="30000" dirty="0">
                        <a:latin typeface="+mj-lt"/>
                      </a:rPr>
                      <a:t> </a:t>
                    </a:r>
                    <a:r>
                      <a:rPr lang="fr-FR" sz="800" dirty="0">
                        <a:latin typeface="+mj-lt"/>
                      </a:rPr>
                      <a:t> </a:t>
                    </a:r>
                  </a:p>
                </p:txBody>
              </p:sp>
            </p:grp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48686B48-1AED-484C-9706-E1A0502417E4}"/>
                    </a:ext>
                  </a:extLst>
                </p:cNvPr>
                <p:cNvSpPr txBox="1"/>
                <p:nvPr/>
              </p:nvSpPr>
              <p:spPr>
                <a:xfrm>
                  <a:off x="2088930" y="9663086"/>
                  <a:ext cx="122027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00" dirty="0">
                      <a:latin typeface="+mj-lt"/>
                    </a:rPr>
                    <a:t>[NIF]µM</a:t>
                  </a:r>
                </a:p>
              </p:txBody>
            </p:sp>
          </p:grpSp>
        </p:grp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FD4821B-384F-47BC-898B-CFFA82F1FF61}"/>
                </a:ext>
              </a:extLst>
            </p:cNvPr>
            <p:cNvSpPr txBox="1"/>
            <p:nvPr/>
          </p:nvSpPr>
          <p:spPr>
            <a:xfrm>
              <a:off x="5450301" y="6911637"/>
              <a:ext cx="3315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1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8BDDC066-12E1-43CD-9696-EBBC3E9FB4AA}"/>
              </a:ext>
            </a:extLst>
          </p:cNvPr>
          <p:cNvSpPr txBox="1"/>
          <p:nvPr/>
        </p:nvSpPr>
        <p:spPr>
          <a:xfrm>
            <a:off x="3142853" y="1288427"/>
            <a:ext cx="10059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+mj-lt"/>
              </a:rPr>
              <a:t>S68 (HRP)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AC99FC4C-A232-4ECD-AA73-9D3D07ED987C}"/>
              </a:ext>
            </a:extLst>
          </p:cNvPr>
          <p:cNvSpPr txBox="1"/>
          <p:nvPr/>
        </p:nvSpPr>
        <p:spPr>
          <a:xfrm>
            <a:off x="4415881" y="1293892"/>
            <a:ext cx="10311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+mj-lt"/>
              </a:rPr>
              <a:t>S68 (HRP)</a:t>
            </a:r>
          </a:p>
        </p:txBody>
      </p:sp>
      <p:sp>
        <p:nvSpPr>
          <p:cNvPr id="102" name="ZoneTexte 101"/>
          <p:cNvSpPr txBox="1"/>
          <p:nvPr/>
        </p:nvSpPr>
        <p:spPr>
          <a:xfrm>
            <a:off x="4123248" y="1190436"/>
            <a:ext cx="212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+mj-lt"/>
              </a:rPr>
              <a:t>C</a:t>
            </a:r>
          </a:p>
        </p:txBody>
      </p:sp>
      <p:sp>
        <p:nvSpPr>
          <p:cNvPr id="141" name="ZoneTexte 140"/>
          <p:cNvSpPr txBox="1"/>
          <p:nvPr/>
        </p:nvSpPr>
        <p:spPr>
          <a:xfrm>
            <a:off x="3976967" y="1667677"/>
            <a:ext cx="244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latin typeface="+mj-lt"/>
              </a:rPr>
              <a:t>*</a:t>
            </a:r>
          </a:p>
        </p:txBody>
      </p:sp>
      <p:cxnSp>
        <p:nvCxnSpPr>
          <p:cNvPr id="143" name="Connecteur droit 142"/>
          <p:cNvCxnSpPr/>
          <p:nvPr/>
        </p:nvCxnSpPr>
        <p:spPr>
          <a:xfrm>
            <a:off x="5379175" y="2130508"/>
            <a:ext cx="0" cy="86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ZoneTexte 143"/>
          <p:cNvSpPr txBox="1"/>
          <p:nvPr/>
        </p:nvSpPr>
        <p:spPr>
          <a:xfrm>
            <a:off x="5291677" y="2128406"/>
            <a:ext cx="307777" cy="89141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**</a:t>
            </a: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758D85CD-F328-70B8-F5FB-50278A6C16C9}"/>
              </a:ext>
            </a:extLst>
          </p:cNvPr>
          <p:cNvSpPr txBox="1"/>
          <p:nvPr/>
        </p:nvSpPr>
        <p:spPr>
          <a:xfrm>
            <a:off x="2941341" y="1190436"/>
            <a:ext cx="212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+mj-lt"/>
              </a:rPr>
              <a:t>B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75EC9F57-A50D-921F-16ED-09890F6DBD96}"/>
              </a:ext>
            </a:extLst>
          </p:cNvPr>
          <p:cNvSpPr txBox="1"/>
          <p:nvPr/>
        </p:nvSpPr>
        <p:spPr>
          <a:xfrm>
            <a:off x="5292463" y="6186266"/>
            <a:ext cx="1520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b="1" dirty="0" err="1">
                <a:latin typeface="+mj-lt"/>
              </a:rPr>
              <a:t>Supplementary</a:t>
            </a:r>
            <a:r>
              <a:rPr lang="fr-FR" sz="1000" b="1" dirty="0">
                <a:latin typeface="+mj-lt"/>
              </a:rPr>
              <a:t> figure 5</a:t>
            </a:r>
          </a:p>
        </p:txBody>
      </p:sp>
      <p:grpSp>
        <p:nvGrpSpPr>
          <p:cNvPr id="115" name="Groupe 114">
            <a:extLst>
              <a:ext uri="{FF2B5EF4-FFF2-40B4-BE49-F238E27FC236}">
                <a16:creationId xmlns:a16="http://schemas.microsoft.com/office/drawing/2014/main" id="{0CF7727D-FB19-307E-B39C-4B80606D65A7}"/>
              </a:ext>
            </a:extLst>
          </p:cNvPr>
          <p:cNvGrpSpPr/>
          <p:nvPr/>
        </p:nvGrpSpPr>
        <p:grpSpPr>
          <a:xfrm>
            <a:off x="-216698" y="3748549"/>
            <a:ext cx="7123489" cy="2093165"/>
            <a:chOff x="-207754" y="2480922"/>
            <a:chExt cx="7123489" cy="2093165"/>
          </a:xfrm>
        </p:grpSpPr>
        <p:pic>
          <p:nvPicPr>
            <p:cNvPr id="121" name="Image 120">
              <a:extLst>
                <a:ext uri="{FF2B5EF4-FFF2-40B4-BE49-F238E27FC236}">
                  <a16:creationId xmlns:a16="http://schemas.microsoft.com/office/drawing/2014/main" id="{9DA74E7D-0A42-B1AF-7182-BFD1FE4982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4" t="6866" r="2527" b="33023"/>
            <a:stretch/>
          </p:blipFill>
          <p:spPr>
            <a:xfrm>
              <a:off x="5254408" y="2626513"/>
              <a:ext cx="1564461" cy="1700767"/>
            </a:xfrm>
            <a:prstGeom prst="rect">
              <a:avLst/>
            </a:prstGeom>
          </p:spPr>
        </p:pic>
        <p:pic>
          <p:nvPicPr>
            <p:cNvPr id="255" name="Image 254">
              <a:extLst>
                <a:ext uri="{FF2B5EF4-FFF2-40B4-BE49-F238E27FC236}">
                  <a16:creationId xmlns:a16="http://schemas.microsoft.com/office/drawing/2014/main" id="{6510731E-14D7-1EB0-A8FD-FA9B41F764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08" t="6999" r="45231" b="31948"/>
            <a:stretch/>
          </p:blipFill>
          <p:spPr>
            <a:xfrm>
              <a:off x="3594148" y="2648919"/>
              <a:ext cx="1558671" cy="1704141"/>
            </a:xfrm>
            <a:prstGeom prst="rect">
              <a:avLst/>
            </a:prstGeom>
          </p:spPr>
        </p:pic>
        <p:grpSp>
          <p:nvGrpSpPr>
            <p:cNvPr id="289" name="Groupe 288">
              <a:extLst>
                <a:ext uri="{FF2B5EF4-FFF2-40B4-BE49-F238E27FC236}">
                  <a16:creationId xmlns:a16="http://schemas.microsoft.com/office/drawing/2014/main" id="{4B76FF84-A15A-C66C-8E06-2B3CD9BBA2CB}"/>
                </a:ext>
              </a:extLst>
            </p:cNvPr>
            <p:cNvGrpSpPr/>
            <p:nvPr/>
          </p:nvGrpSpPr>
          <p:grpSpPr>
            <a:xfrm>
              <a:off x="-207754" y="2574915"/>
              <a:ext cx="1898939" cy="1983972"/>
              <a:chOff x="3539620" y="5853657"/>
              <a:chExt cx="2127722" cy="1983972"/>
            </a:xfrm>
          </p:grpSpPr>
          <p:grpSp>
            <p:nvGrpSpPr>
              <p:cNvPr id="442" name="Groupe 441">
                <a:extLst>
                  <a:ext uri="{FF2B5EF4-FFF2-40B4-BE49-F238E27FC236}">
                    <a16:creationId xmlns:a16="http://schemas.microsoft.com/office/drawing/2014/main" id="{C8C3BA77-4344-E3C5-0CA8-ECCBF5F9DEE6}"/>
                  </a:ext>
                </a:extLst>
              </p:cNvPr>
              <p:cNvGrpSpPr/>
              <p:nvPr/>
            </p:nvGrpSpPr>
            <p:grpSpPr>
              <a:xfrm>
                <a:off x="3539620" y="5853657"/>
                <a:ext cx="2127722" cy="1983972"/>
                <a:chOff x="3539620" y="5853657"/>
                <a:chExt cx="2127722" cy="1983972"/>
              </a:xfrm>
            </p:grpSpPr>
            <p:sp>
              <p:nvSpPr>
                <p:cNvPr id="447" name="ZoneTexte 446">
                  <a:extLst>
                    <a:ext uri="{FF2B5EF4-FFF2-40B4-BE49-F238E27FC236}">
                      <a16:creationId xmlns:a16="http://schemas.microsoft.com/office/drawing/2014/main" id="{694ED20F-53C9-BB5A-56AA-740E5E5809C2}"/>
                    </a:ext>
                  </a:extLst>
                </p:cNvPr>
                <p:cNvSpPr txBox="1"/>
                <p:nvPr/>
              </p:nvSpPr>
              <p:spPr>
                <a:xfrm>
                  <a:off x="3539620" y="5907967"/>
                  <a:ext cx="60536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FR" sz="800" dirty="0">
                      <a:latin typeface="+mj-lt"/>
                    </a:rPr>
                    <a:t>100</a:t>
                  </a:r>
                </a:p>
              </p:txBody>
            </p:sp>
            <p:sp>
              <p:nvSpPr>
                <p:cNvPr id="448" name="ZoneTexte 447">
                  <a:extLst>
                    <a:ext uri="{FF2B5EF4-FFF2-40B4-BE49-F238E27FC236}">
                      <a16:creationId xmlns:a16="http://schemas.microsoft.com/office/drawing/2014/main" id="{CDB45651-DF76-83D8-AA42-A2911079B97A}"/>
                    </a:ext>
                  </a:extLst>
                </p:cNvPr>
                <p:cNvSpPr txBox="1"/>
                <p:nvPr/>
              </p:nvSpPr>
              <p:spPr>
                <a:xfrm>
                  <a:off x="3543430" y="7422466"/>
                  <a:ext cx="60536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FR" sz="800" dirty="0">
                      <a:latin typeface="+mj-lt"/>
                    </a:rPr>
                    <a:t>10</a:t>
                  </a:r>
                </a:p>
              </p:txBody>
            </p:sp>
            <p:grpSp>
              <p:nvGrpSpPr>
                <p:cNvPr id="449" name="Groupe 448">
                  <a:extLst>
                    <a:ext uri="{FF2B5EF4-FFF2-40B4-BE49-F238E27FC236}">
                      <a16:creationId xmlns:a16="http://schemas.microsoft.com/office/drawing/2014/main" id="{3C7EA113-AA52-F487-9CB5-30177B35DA54}"/>
                    </a:ext>
                  </a:extLst>
                </p:cNvPr>
                <p:cNvGrpSpPr/>
                <p:nvPr/>
              </p:nvGrpSpPr>
              <p:grpSpPr>
                <a:xfrm>
                  <a:off x="3716892" y="5853657"/>
                  <a:ext cx="1950450" cy="1983972"/>
                  <a:chOff x="3706772" y="5919284"/>
                  <a:chExt cx="1950450" cy="1983972"/>
                </a:xfrm>
              </p:grpSpPr>
              <p:pic>
                <p:nvPicPr>
                  <p:cNvPr id="450" name="Image 449">
                    <a:extLst>
                      <a:ext uri="{FF2B5EF4-FFF2-40B4-BE49-F238E27FC236}">
                        <a16:creationId xmlns:a16="http://schemas.microsoft.com/office/drawing/2014/main" id="{1AF23734-77C8-09B7-C025-8F021435463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4084" t="6272" r="41242" b="18245"/>
                  <a:stretch/>
                </p:blipFill>
                <p:spPr>
                  <a:xfrm>
                    <a:off x="4053206" y="5951820"/>
                    <a:ext cx="1494788" cy="1708681"/>
                  </a:xfrm>
                  <a:prstGeom prst="rect">
                    <a:avLst/>
                  </a:prstGeom>
                </p:spPr>
              </p:pic>
              <p:sp>
                <p:nvSpPr>
                  <p:cNvPr id="451" name="ZoneTexte 450">
                    <a:extLst>
                      <a:ext uri="{FF2B5EF4-FFF2-40B4-BE49-F238E27FC236}">
                        <a16:creationId xmlns:a16="http://schemas.microsoft.com/office/drawing/2014/main" id="{2EC2FB6B-7CDB-B1B4-6511-48EF55EACE53}"/>
                      </a:ext>
                    </a:extLst>
                  </p:cNvPr>
                  <p:cNvSpPr txBox="1"/>
                  <p:nvPr/>
                </p:nvSpPr>
                <p:spPr>
                  <a:xfrm>
                    <a:off x="5322283" y="7580496"/>
                    <a:ext cx="334939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5</a:t>
                    </a:r>
                  </a:p>
                </p:txBody>
              </p:sp>
              <p:sp>
                <p:nvSpPr>
                  <p:cNvPr id="452" name="ZoneTexte 451">
                    <a:extLst>
                      <a:ext uri="{FF2B5EF4-FFF2-40B4-BE49-F238E27FC236}">
                        <a16:creationId xmlns:a16="http://schemas.microsoft.com/office/drawing/2014/main" id="{FC834ECF-91B9-DC80-7DC6-7B5B59D10D48}"/>
                      </a:ext>
                    </a:extLst>
                  </p:cNvPr>
                  <p:cNvSpPr txBox="1"/>
                  <p:nvPr/>
                </p:nvSpPr>
                <p:spPr>
                  <a:xfrm>
                    <a:off x="5044562" y="7580496"/>
                    <a:ext cx="334939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4</a:t>
                    </a:r>
                  </a:p>
                </p:txBody>
              </p:sp>
              <p:sp>
                <p:nvSpPr>
                  <p:cNvPr id="453" name="ZoneTexte 452">
                    <a:extLst>
                      <a:ext uri="{FF2B5EF4-FFF2-40B4-BE49-F238E27FC236}">
                        <a16:creationId xmlns:a16="http://schemas.microsoft.com/office/drawing/2014/main" id="{D0EF346F-16D2-E82A-BE93-E3E78BE88EDD}"/>
                      </a:ext>
                    </a:extLst>
                  </p:cNvPr>
                  <p:cNvSpPr txBox="1"/>
                  <p:nvPr/>
                </p:nvSpPr>
                <p:spPr>
                  <a:xfrm>
                    <a:off x="4762840" y="7580496"/>
                    <a:ext cx="334939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3</a:t>
                    </a:r>
                  </a:p>
                </p:txBody>
              </p:sp>
              <p:sp>
                <p:nvSpPr>
                  <p:cNvPr id="454" name="ZoneTexte 453">
                    <a:extLst>
                      <a:ext uri="{FF2B5EF4-FFF2-40B4-BE49-F238E27FC236}">
                        <a16:creationId xmlns:a16="http://schemas.microsoft.com/office/drawing/2014/main" id="{2CCC4295-7FE1-95A5-50ED-C46DE06EE997}"/>
                      </a:ext>
                    </a:extLst>
                  </p:cNvPr>
                  <p:cNvSpPr txBox="1"/>
                  <p:nvPr/>
                </p:nvSpPr>
                <p:spPr>
                  <a:xfrm>
                    <a:off x="4486077" y="7580496"/>
                    <a:ext cx="334939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2</a:t>
                    </a:r>
                  </a:p>
                </p:txBody>
              </p:sp>
              <p:sp>
                <p:nvSpPr>
                  <p:cNvPr id="455" name="ZoneTexte 454">
                    <a:extLst>
                      <a:ext uri="{FF2B5EF4-FFF2-40B4-BE49-F238E27FC236}">
                        <a16:creationId xmlns:a16="http://schemas.microsoft.com/office/drawing/2014/main" id="{9257F5EB-5C76-92F6-2E97-6C98A38E1CBD}"/>
                      </a:ext>
                    </a:extLst>
                  </p:cNvPr>
                  <p:cNvSpPr txBox="1"/>
                  <p:nvPr/>
                </p:nvSpPr>
                <p:spPr>
                  <a:xfrm>
                    <a:off x="4203950" y="7580496"/>
                    <a:ext cx="334939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1</a:t>
                    </a:r>
                  </a:p>
                </p:txBody>
              </p:sp>
              <p:sp>
                <p:nvSpPr>
                  <p:cNvPr id="456" name="ZoneTexte 455">
                    <a:extLst>
                      <a:ext uri="{FF2B5EF4-FFF2-40B4-BE49-F238E27FC236}">
                        <a16:creationId xmlns:a16="http://schemas.microsoft.com/office/drawing/2014/main" id="{A66ABAEB-63E3-2B34-A6A2-DB7363521C68}"/>
                      </a:ext>
                    </a:extLst>
                  </p:cNvPr>
                  <p:cNvSpPr txBox="1"/>
                  <p:nvPr/>
                </p:nvSpPr>
                <p:spPr>
                  <a:xfrm>
                    <a:off x="3923713" y="7580496"/>
                    <a:ext cx="334939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0</a:t>
                    </a:r>
                  </a:p>
                </p:txBody>
              </p:sp>
              <p:sp>
                <p:nvSpPr>
                  <p:cNvPr id="457" name="ZoneTexte 456">
                    <a:extLst>
                      <a:ext uri="{FF2B5EF4-FFF2-40B4-BE49-F238E27FC236}">
                        <a16:creationId xmlns:a16="http://schemas.microsoft.com/office/drawing/2014/main" id="{F35C6E06-59CF-79FC-65FA-DBDFA266143A}"/>
                      </a:ext>
                    </a:extLst>
                  </p:cNvPr>
                  <p:cNvSpPr txBox="1"/>
                  <p:nvPr/>
                </p:nvSpPr>
                <p:spPr>
                  <a:xfrm>
                    <a:off x="4080395" y="7649340"/>
                    <a:ext cx="1421078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000" dirty="0">
                        <a:latin typeface="+mj-lt"/>
                      </a:rPr>
                      <a:t>[</a:t>
                    </a:r>
                    <a:r>
                      <a:rPr lang="fr-FR" sz="1000" dirty="0" err="1">
                        <a:latin typeface="+mj-lt"/>
                      </a:rPr>
                      <a:t>PARPi</a:t>
                    </a:r>
                    <a:r>
                      <a:rPr lang="fr-FR" sz="1000" dirty="0">
                        <a:latin typeface="+mj-lt"/>
                      </a:rPr>
                      <a:t>]µM</a:t>
                    </a:r>
                  </a:p>
                </p:txBody>
              </p:sp>
              <p:sp>
                <p:nvSpPr>
                  <p:cNvPr id="458" name="ZoneTexte 457">
                    <a:extLst>
                      <a:ext uri="{FF2B5EF4-FFF2-40B4-BE49-F238E27FC236}">
                        <a16:creationId xmlns:a16="http://schemas.microsoft.com/office/drawing/2014/main" id="{62435911-6CD3-268D-F588-1DB75C060A34}"/>
                      </a:ext>
                    </a:extLst>
                  </p:cNvPr>
                  <p:cNvSpPr txBox="1"/>
                  <p:nvPr/>
                </p:nvSpPr>
                <p:spPr>
                  <a:xfrm>
                    <a:off x="3706772" y="5919284"/>
                    <a:ext cx="379343" cy="1700716"/>
                  </a:xfrm>
                  <a:prstGeom prst="rect">
                    <a:avLst/>
                  </a:prstGeom>
                  <a:noFill/>
                </p:spPr>
                <p:txBody>
                  <a:bodyPr vert="vert270" wrap="square" rtlCol="0">
                    <a:spAutoFit/>
                  </a:bodyPr>
                  <a:lstStyle/>
                  <a:p>
                    <a:pPr algn="ctr"/>
                    <a:r>
                      <a:rPr lang="fr-FR" sz="1000" dirty="0" err="1">
                        <a:latin typeface="+mj-lt"/>
                      </a:rPr>
                      <a:t>Survival</a:t>
                    </a:r>
                    <a:r>
                      <a:rPr lang="fr-FR" sz="1000" dirty="0">
                        <a:latin typeface="+mj-lt"/>
                      </a:rPr>
                      <a:t> (%)</a:t>
                    </a:r>
                  </a:p>
                </p:txBody>
              </p:sp>
            </p:grpSp>
          </p:grpSp>
          <p:pic>
            <p:nvPicPr>
              <p:cNvPr id="443" name="Image 442">
                <a:extLst>
                  <a:ext uri="{FF2B5EF4-FFF2-40B4-BE49-F238E27FC236}">
                    <a16:creationId xmlns:a16="http://schemas.microsoft.com/office/drawing/2014/main" id="{B945FF7B-4BA0-88D7-CD25-D50AF07D89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248" t="11994" r="23137" b="67299"/>
              <a:stretch/>
            </p:blipFill>
            <p:spPr>
              <a:xfrm>
                <a:off x="4156349" y="7072804"/>
                <a:ext cx="158679" cy="395864"/>
              </a:xfrm>
              <a:prstGeom prst="rect">
                <a:avLst/>
              </a:prstGeom>
            </p:spPr>
          </p:pic>
          <p:sp>
            <p:nvSpPr>
              <p:cNvPr id="444" name="ZoneTexte 443">
                <a:extLst>
                  <a:ext uri="{FF2B5EF4-FFF2-40B4-BE49-F238E27FC236}">
                    <a16:creationId xmlns:a16="http://schemas.microsoft.com/office/drawing/2014/main" id="{953CE8E3-06EE-8F58-8327-AE0FAE428DE3}"/>
                  </a:ext>
                </a:extLst>
              </p:cNvPr>
              <p:cNvSpPr txBox="1"/>
              <p:nvPr/>
            </p:nvSpPr>
            <p:spPr>
              <a:xfrm>
                <a:off x="4214729" y="6995160"/>
                <a:ext cx="71409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dirty="0" err="1">
                    <a:latin typeface="+mj-lt"/>
                  </a:rPr>
                  <a:t>sgCTRL</a:t>
                </a:r>
                <a:endParaRPr lang="fr-FR" sz="800" dirty="0">
                  <a:latin typeface="+mj-lt"/>
                </a:endParaRPr>
              </a:p>
            </p:txBody>
          </p:sp>
          <p:sp>
            <p:nvSpPr>
              <p:cNvPr id="445" name="ZoneTexte 444">
                <a:extLst>
                  <a:ext uri="{FF2B5EF4-FFF2-40B4-BE49-F238E27FC236}">
                    <a16:creationId xmlns:a16="http://schemas.microsoft.com/office/drawing/2014/main" id="{FE5AED87-9161-35F9-6F07-CBD076EBBA09}"/>
                  </a:ext>
                </a:extLst>
              </p:cNvPr>
              <p:cNvSpPr txBox="1"/>
              <p:nvPr/>
            </p:nvSpPr>
            <p:spPr>
              <a:xfrm>
                <a:off x="4214729" y="7147560"/>
                <a:ext cx="71409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dirty="0">
                    <a:latin typeface="+mj-lt"/>
                  </a:rPr>
                  <a:t>sgSTAT3#1</a:t>
                </a:r>
              </a:p>
            </p:txBody>
          </p:sp>
          <p:sp>
            <p:nvSpPr>
              <p:cNvPr id="446" name="ZoneTexte 445">
                <a:extLst>
                  <a:ext uri="{FF2B5EF4-FFF2-40B4-BE49-F238E27FC236}">
                    <a16:creationId xmlns:a16="http://schemas.microsoft.com/office/drawing/2014/main" id="{745E1C6B-FE36-0E8B-794B-0E4F60F2AA48}"/>
                  </a:ext>
                </a:extLst>
              </p:cNvPr>
              <p:cNvSpPr txBox="1"/>
              <p:nvPr/>
            </p:nvSpPr>
            <p:spPr>
              <a:xfrm>
                <a:off x="4214729" y="7299960"/>
                <a:ext cx="71409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dirty="0">
                    <a:latin typeface="+mj-lt"/>
                  </a:rPr>
                  <a:t>sgSTAT3#2</a:t>
                </a:r>
              </a:p>
            </p:txBody>
          </p:sp>
        </p:grpSp>
        <p:grpSp>
          <p:nvGrpSpPr>
            <p:cNvPr id="290" name="Groupe 289">
              <a:extLst>
                <a:ext uri="{FF2B5EF4-FFF2-40B4-BE49-F238E27FC236}">
                  <a16:creationId xmlns:a16="http://schemas.microsoft.com/office/drawing/2014/main" id="{C3895FA6-E2F4-EE0A-3E6F-418488C2E3DD}"/>
                </a:ext>
              </a:extLst>
            </p:cNvPr>
            <p:cNvGrpSpPr/>
            <p:nvPr/>
          </p:nvGrpSpPr>
          <p:grpSpPr>
            <a:xfrm>
              <a:off x="1433223" y="2584510"/>
              <a:ext cx="1930549" cy="1989577"/>
              <a:chOff x="-715706" y="5461897"/>
              <a:chExt cx="1904955" cy="1989577"/>
            </a:xfrm>
          </p:grpSpPr>
          <p:pic>
            <p:nvPicPr>
              <p:cNvPr id="422" name="Image 421">
                <a:extLst>
                  <a:ext uri="{FF2B5EF4-FFF2-40B4-BE49-F238E27FC236}">
                    <a16:creationId xmlns:a16="http://schemas.microsoft.com/office/drawing/2014/main" id="{AC30FDD6-0BE5-C031-10DD-4CCF71D6FB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82" t="6735" r="39208" b="10638"/>
              <a:stretch/>
            </p:blipFill>
            <p:spPr>
              <a:xfrm>
                <a:off x="-192439" y="5544304"/>
                <a:ext cx="1309520" cy="1660078"/>
              </a:xfrm>
              <a:prstGeom prst="rect">
                <a:avLst/>
              </a:prstGeom>
            </p:spPr>
          </p:pic>
          <p:grpSp>
            <p:nvGrpSpPr>
              <p:cNvPr id="423" name="Groupe 422">
                <a:extLst>
                  <a:ext uri="{FF2B5EF4-FFF2-40B4-BE49-F238E27FC236}">
                    <a16:creationId xmlns:a16="http://schemas.microsoft.com/office/drawing/2014/main" id="{1D979EA0-D70A-AE16-95A8-4CF4BC3640F3}"/>
                  </a:ext>
                </a:extLst>
              </p:cNvPr>
              <p:cNvGrpSpPr/>
              <p:nvPr/>
            </p:nvGrpSpPr>
            <p:grpSpPr>
              <a:xfrm>
                <a:off x="-701822" y="5461897"/>
                <a:ext cx="1891071" cy="1989577"/>
                <a:chOff x="3532210" y="5853657"/>
                <a:chExt cx="1891071" cy="1989577"/>
              </a:xfrm>
            </p:grpSpPr>
            <p:grpSp>
              <p:nvGrpSpPr>
                <p:cNvPr id="427" name="Groupe 426">
                  <a:extLst>
                    <a:ext uri="{FF2B5EF4-FFF2-40B4-BE49-F238E27FC236}">
                      <a16:creationId xmlns:a16="http://schemas.microsoft.com/office/drawing/2014/main" id="{661A0D52-EE74-05B0-8632-B68D9204375B}"/>
                    </a:ext>
                  </a:extLst>
                </p:cNvPr>
                <p:cNvGrpSpPr/>
                <p:nvPr/>
              </p:nvGrpSpPr>
              <p:grpSpPr>
                <a:xfrm>
                  <a:off x="3532210" y="5853657"/>
                  <a:ext cx="1891071" cy="1989577"/>
                  <a:chOff x="3532210" y="5853657"/>
                  <a:chExt cx="1891071" cy="1989577"/>
                </a:xfrm>
              </p:grpSpPr>
              <p:sp>
                <p:nvSpPr>
                  <p:cNvPr id="432" name="ZoneTexte 431">
                    <a:extLst>
                      <a:ext uri="{FF2B5EF4-FFF2-40B4-BE49-F238E27FC236}">
                        <a16:creationId xmlns:a16="http://schemas.microsoft.com/office/drawing/2014/main" id="{6CEA2296-D4B9-2CF5-885F-5E3AA86AE924}"/>
                      </a:ext>
                    </a:extLst>
                  </p:cNvPr>
                  <p:cNvSpPr txBox="1"/>
                  <p:nvPr/>
                </p:nvSpPr>
                <p:spPr>
                  <a:xfrm>
                    <a:off x="3539620" y="5907967"/>
                    <a:ext cx="605365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fr-FR" sz="800" dirty="0">
                        <a:latin typeface="+mj-lt"/>
                      </a:rPr>
                      <a:t>100</a:t>
                    </a:r>
                  </a:p>
                </p:txBody>
              </p:sp>
              <p:sp>
                <p:nvSpPr>
                  <p:cNvPr id="433" name="ZoneTexte 432">
                    <a:extLst>
                      <a:ext uri="{FF2B5EF4-FFF2-40B4-BE49-F238E27FC236}">
                        <a16:creationId xmlns:a16="http://schemas.microsoft.com/office/drawing/2014/main" id="{1F5CC0BC-7746-4890-325E-B93E8EE27707}"/>
                      </a:ext>
                    </a:extLst>
                  </p:cNvPr>
                  <p:cNvSpPr txBox="1"/>
                  <p:nvPr/>
                </p:nvSpPr>
                <p:spPr>
                  <a:xfrm>
                    <a:off x="3532210" y="7209293"/>
                    <a:ext cx="605365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fr-FR" sz="800" dirty="0">
                        <a:latin typeface="+mj-lt"/>
                      </a:rPr>
                      <a:t>25.1</a:t>
                    </a:r>
                  </a:p>
                </p:txBody>
              </p:sp>
              <p:grpSp>
                <p:nvGrpSpPr>
                  <p:cNvPr id="434" name="Groupe 433">
                    <a:extLst>
                      <a:ext uri="{FF2B5EF4-FFF2-40B4-BE49-F238E27FC236}">
                        <a16:creationId xmlns:a16="http://schemas.microsoft.com/office/drawing/2014/main" id="{F5F8BB3E-F5BE-51F1-0E51-5E34894748F3}"/>
                      </a:ext>
                    </a:extLst>
                  </p:cNvPr>
                  <p:cNvGrpSpPr/>
                  <p:nvPr/>
                </p:nvGrpSpPr>
                <p:grpSpPr>
                  <a:xfrm>
                    <a:off x="3608691" y="5853657"/>
                    <a:ext cx="1814590" cy="1989577"/>
                    <a:chOff x="3598571" y="5919284"/>
                    <a:chExt cx="1814590" cy="1989577"/>
                  </a:xfrm>
                </p:grpSpPr>
                <p:sp>
                  <p:nvSpPr>
                    <p:cNvPr id="435" name="ZoneTexte 434">
                      <a:extLst>
                        <a:ext uri="{FF2B5EF4-FFF2-40B4-BE49-F238E27FC236}">
                          <a16:creationId xmlns:a16="http://schemas.microsoft.com/office/drawing/2014/main" id="{CF68AFEE-D604-75A1-E658-1270B06C14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78222" y="7580496"/>
                      <a:ext cx="33493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800" dirty="0">
                          <a:latin typeface="+mj-lt"/>
                        </a:rPr>
                        <a:t>5</a:t>
                      </a:r>
                    </a:p>
                  </p:txBody>
                </p:sp>
                <p:sp>
                  <p:nvSpPr>
                    <p:cNvPr id="436" name="ZoneTexte 435">
                      <a:extLst>
                        <a:ext uri="{FF2B5EF4-FFF2-40B4-BE49-F238E27FC236}">
                          <a16:creationId xmlns:a16="http://schemas.microsoft.com/office/drawing/2014/main" id="{02D3FDCB-134B-25B9-226C-98C5DD1FD0B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22593" y="7580496"/>
                      <a:ext cx="33493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800" dirty="0">
                          <a:latin typeface="+mj-lt"/>
                        </a:rPr>
                        <a:t>3</a:t>
                      </a:r>
                    </a:p>
                  </p:txBody>
                </p:sp>
                <p:sp>
                  <p:nvSpPr>
                    <p:cNvPr id="437" name="ZoneTexte 436">
                      <a:extLst>
                        <a:ext uri="{FF2B5EF4-FFF2-40B4-BE49-F238E27FC236}">
                          <a16:creationId xmlns:a16="http://schemas.microsoft.com/office/drawing/2014/main" id="{0CDCFC98-3631-529E-C675-D641B6E4149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90707" y="7580496"/>
                      <a:ext cx="33493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800" dirty="0">
                          <a:latin typeface="+mj-lt"/>
                        </a:rPr>
                        <a:t>2</a:t>
                      </a:r>
                    </a:p>
                  </p:txBody>
                </p:sp>
                <p:sp>
                  <p:nvSpPr>
                    <p:cNvPr id="438" name="ZoneTexte 437">
                      <a:extLst>
                        <a:ext uri="{FF2B5EF4-FFF2-40B4-BE49-F238E27FC236}">
                          <a16:creationId xmlns:a16="http://schemas.microsoft.com/office/drawing/2014/main" id="{7DE94315-C610-D50F-531A-DD70C83264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53460" y="7580496"/>
                      <a:ext cx="33493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800" dirty="0">
                          <a:latin typeface="+mj-lt"/>
                        </a:rPr>
                        <a:t>1</a:t>
                      </a:r>
                    </a:p>
                  </p:txBody>
                </p:sp>
                <p:sp>
                  <p:nvSpPr>
                    <p:cNvPr id="439" name="ZoneTexte 438">
                      <a:extLst>
                        <a:ext uri="{FF2B5EF4-FFF2-40B4-BE49-F238E27FC236}">
                          <a16:creationId xmlns:a16="http://schemas.microsoft.com/office/drawing/2014/main" id="{0F9BDA9A-6C1B-AD9C-4D33-C088CAFE3C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23713" y="7580496"/>
                      <a:ext cx="33493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800" dirty="0">
                          <a:latin typeface="+mj-lt"/>
                        </a:rPr>
                        <a:t>0</a:t>
                      </a:r>
                    </a:p>
                  </p:txBody>
                </p:sp>
                <p:sp>
                  <p:nvSpPr>
                    <p:cNvPr id="440" name="ZoneTexte 439">
                      <a:extLst>
                        <a:ext uri="{FF2B5EF4-FFF2-40B4-BE49-F238E27FC236}">
                          <a16:creationId xmlns:a16="http://schemas.microsoft.com/office/drawing/2014/main" id="{7CA7D948-2179-F394-E915-601C91384D7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80395" y="7654945"/>
                      <a:ext cx="1192990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1000" dirty="0">
                          <a:latin typeface="+mj-lt"/>
                        </a:rPr>
                        <a:t>[</a:t>
                      </a:r>
                      <a:r>
                        <a:rPr lang="fr-FR" sz="1000" dirty="0" err="1">
                          <a:latin typeface="+mj-lt"/>
                        </a:rPr>
                        <a:t>PARPi</a:t>
                      </a:r>
                      <a:r>
                        <a:rPr lang="fr-FR" sz="1000" dirty="0">
                          <a:latin typeface="+mj-lt"/>
                        </a:rPr>
                        <a:t>]µM</a:t>
                      </a:r>
                    </a:p>
                  </p:txBody>
                </p:sp>
                <p:sp>
                  <p:nvSpPr>
                    <p:cNvPr id="441" name="ZoneTexte 440">
                      <a:extLst>
                        <a:ext uri="{FF2B5EF4-FFF2-40B4-BE49-F238E27FC236}">
                          <a16:creationId xmlns:a16="http://schemas.microsoft.com/office/drawing/2014/main" id="{E17B2175-BB54-6505-D1DA-3650B64264A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598571" y="5919284"/>
                      <a:ext cx="334066" cy="1700716"/>
                    </a:xfrm>
                    <a:prstGeom prst="rect">
                      <a:avLst/>
                    </a:prstGeom>
                    <a:noFill/>
                  </p:spPr>
                  <p:txBody>
                    <a:bodyPr vert="vert270" wrap="square" rtlCol="0">
                      <a:spAutoFit/>
                    </a:bodyPr>
                    <a:lstStyle/>
                    <a:p>
                      <a:pPr algn="ctr"/>
                      <a:r>
                        <a:rPr lang="fr-FR" sz="1000" dirty="0" err="1">
                          <a:latin typeface="+mj-lt"/>
                        </a:rPr>
                        <a:t>Survival</a:t>
                      </a:r>
                      <a:r>
                        <a:rPr lang="fr-FR" sz="1000" dirty="0">
                          <a:latin typeface="+mj-lt"/>
                        </a:rPr>
                        <a:t> (%)</a:t>
                      </a:r>
                    </a:p>
                  </p:txBody>
                </p:sp>
              </p:grpSp>
            </p:grpSp>
            <p:pic>
              <p:nvPicPr>
                <p:cNvPr id="428" name="Image 427">
                  <a:extLst>
                    <a:ext uri="{FF2B5EF4-FFF2-40B4-BE49-F238E27FC236}">
                      <a16:creationId xmlns:a16="http://schemas.microsoft.com/office/drawing/2014/main" id="{CDDF11C6-EDE5-D6F0-727B-4E4DD3F820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1248" t="11994" r="23137" b="67299"/>
                <a:stretch/>
              </p:blipFill>
              <p:spPr>
                <a:xfrm>
                  <a:off x="4156349" y="7072804"/>
                  <a:ext cx="158679" cy="395864"/>
                </a:xfrm>
                <a:prstGeom prst="rect">
                  <a:avLst/>
                </a:prstGeom>
              </p:spPr>
            </p:pic>
            <p:sp>
              <p:nvSpPr>
                <p:cNvPr id="429" name="ZoneTexte 428">
                  <a:extLst>
                    <a:ext uri="{FF2B5EF4-FFF2-40B4-BE49-F238E27FC236}">
                      <a16:creationId xmlns:a16="http://schemas.microsoft.com/office/drawing/2014/main" id="{CF67EDF1-43B2-0A62-B6D5-1CC5DC6954F7}"/>
                    </a:ext>
                  </a:extLst>
                </p:cNvPr>
                <p:cNvSpPr txBox="1"/>
                <p:nvPr/>
              </p:nvSpPr>
              <p:spPr>
                <a:xfrm>
                  <a:off x="4214729" y="6995160"/>
                  <a:ext cx="71409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 err="1">
                      <a:latin typeface="+mj-lt"/>
                    </a:rPr>
                    <a:t>sgCTRL</a:t>
                  </a:r>
                  <a:endParaRPr lang="fr-FR" sz="800" dirty="0">
                    <a:latin typeface="+mj-lt"/>
                  </a:endParaRPr>
                </a:p>
              </p:txBody>
            </p:sp>
            <p:sp>
              <p:nvSpPr>
                <p:cNvPr id="430" name="ZoneTexte 429">
                  <a:extLst>
                    <a:ext uri="{FF2B5EF4-FFF2-40B4-BE49-F238E27FC236}">
                      <a16:creationId xmlns:a16="http://schemas.microsoft.com/office/drawing/2014/main" id="{1869E44E-7742-9ACF-92B4-6EB830965A8E}"/>
                    </a:ext>
                  </a:extLst>
                </p:cNvPr>
                <p:cNvSpPr txBox="1"/>
                <p:nvPr/>
              </p:nvSpPr>
              <p:spPr>
                <a:xfrm>
                  <a:off x="4214729" y="7147560"/>
                  <a:ext cx="71409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sgSTAT3#1</a:t>
                  </a:r>
                </a:p>
              </p:txBody>
            </p:sp>
            <p:sp>
              <p:nvSpPr>
                <p:cNvPr id="431" name="ZoneTexte 430">
                  <a:extLst>
                    <a:ext uri="{FF2B5EF4-FFF2-40B4-BE49-F238E27FC236}">
                      <a16:creationId xmlns:a16="http://schemas.microsoft.com/office/drawing/2014/main" id="{958571CA-58D1-1A67-0713-F55B4CB5622A}"/>
                    </a:ext>
                  </a:extLst>
                </p:cNvPr>
                <p:cNvSpPr txBox="1"/>
                <p:nvPr/>
              </p:nvSpPr>
              <p:spPr>
                <a:xfrm>
                  <a:off x="4214729" y="7299960"/>
                  <a:ext cx="71409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sgSTAT3#2</a:t>
                  </a:r>
                </a:p>
              </p:txBody>
            </p:sp>
          </p:grpSp>
          <p:sp>
            <p:nvSpPr>
              <p:cNvPr id="424" name="ZoneTexte 423">
                <a:extLst>
                  <a:ext uri="{FF2B5EF4-FFF2-40B4-BE49-F238E27FC236}">
                    <a16:creationId xmlns:a16="http://schemas.microsoft.com/office/drawing/2014/main" id="{56A8DA77-2B4E-7348-DAE7-796EC099304F}"/>
                  </a:ext>
                </a:extLst>
              </p:cNvPr>
              <p:cNvSpPr txBox="1"/>
              <p:nvPr/>
            </p:nvSpPr>
            <p:spPr>
              <a:xfrm>
                <a:off x="624011" y="7124045"/>
                <a:ext cx="33493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4</a:t>
                </a:r>
              </a:p>
            </p:txBody>
          </p:sp>
          <p:sp>
            <p:nvSpPr>
              <p:cNvPr id="425" name="ZoneTexte 424">
                <a:extLst>
                  <a:ext uri="{FF2B5EF4-FFF2-40B4-BE49-F238E27FC236}">
                    <a16:creationId xmlns:a16="http://schemas.microsoft.com/office/drawing/2014/main" id="{32D8A973-AB70-F411-EF70-516E6FBD77C7}"/>
                  </a:ext>
                </a:extLst>
              </p:cNvPr>
              <p:cNvSpPr txBox="1"/>
              <p:nvPr/>
            </p:nvSpPr>
            <p:spPr>
              <a:xfrm>
                <a:off x="-701272" y="6372957"/>
                <a:ext cx="60536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39.8</a:t>
                </a:r>
              </a:p>
            </p:txBody>
          </p:sp>
          <p:sp>
            <p:nvSpPr>
              <p:cNvPr id="426" name="ZoneTexte 425">
                <a:extLst>
                  <a:ext uri="{FF2B5EF4-FFF2-40B4-BE49-F238E27FC236}">
                    <a16:creationId xmlns:a16="http://schemas.microsoft.com/office/drawing/2014/main" id="{976861EB-2379-C9D5-F07D-582CC9684AB1}"/>
                  </a:ext>
                </a:extLst>
              </p:cNvPr>
              <p:cNvSpPr txBox="1"/>
              <p:nvPr/>
            </p:nvSpPr>
            <p:spPr>
              <a:xfrm>
                <a:off x="-715706" y="5950122"/>
                <a:ext cx="60536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63.0</a:t>
                </a:r>
              </a:p>
            </p:txBody>
          </p:sp>
        </p:grpSp>
        <p:sp>
          <p:nvSpPr>
            <p:cNvPr id="291" name="ZoneTexte 290">
              <a:extLst>
                <a:ext uri="{FF2B5EF4-FFF2-40B4-BE49-F238E27FC236}">
                  <a16:creationId xmlns:a16="http://schemas.microsoft.com/office/drawing/2014/main" id="{C4B13E9C-2BC5-D77B-A58D-780267E5FF0B}"/>
                </a:ext>
              </a:extLst>
            </p:cNvPr>
            <p:cNvSpPr txBox="1"/>
            <p:nvPr/>
          </p:nvSpPr>
          <p:spPr>
            <a:xfrm>
              <a:off x="2009413" y="2493940"/>
              <a:ext cx="12688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S68-KRAB (HRP)</a:t>
              </a:r>
            </a:p>
          </p:txBody>
        </p:sp>
        <p:sp>
          <p:nvSpPr>
            <p:cNvPr id="292" name="ZoneTexte 291">
              <a:extLst>
                <a:ext uri="{FF2B5EF4-FFF2-40B4-BE49-F238E27FC236}">
                  <a16:creationId xmlns:a16="http://schemas.microsoft.com/office/drawing/2014/main" id="{78B2C336-AAD7-DA80-9E79-030B32513A50}"/>
                </a:ext>
              </a:extLst>
            </p:cNvPr>
            <p:cNvSpPr txBox="1"/>
            <p:nvPr/>
          </p:nvSpPr>
          <p:spPr>
            <a:xfrm>
              <a:off x="317437" y="2493940"/>
              <a:ext cx="13796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SUM159-KRAB (HRP)</a:t>
              </a:r>
            </a:p>
          </p:txBody>
        </p:sp>
        <p:sp>
          <p:nvSpPr>
            <p:cNvPr id="293" name="ZoneTexte 292">
              <a:extLst>
                <a:ext uri="{FF2B5EF4-FFF2-40B4-BE49-F238E27FC236}">
                  <a16:creationId xmlns:a16="http://schemas.microsoft.com/office/drawing/2014/main" id="{8529F100-495D-3AEE-2ACD-C04CA2E78AC6}"/>
                </a:ext>
              </a:extLst>
            </p:cNvPr>
            <p:cNvSpPr txBox="1"/>
            <p:nvPr/>
          </p:nvSpPr>
          <p:spPr>
            <a:xfrm>
              <a:off x="3231860" y="2566232"/>
              <a:ext cx="44840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80</a:t>
              </a:r>
            </a:p>
          </p:txBody>
        </p:sp>
        <p:sp>
          <p:nvSpPr>
            <p:cNvPr id="294" name="ZoneTexte 293">
              <a:extLst>
                <a:ext uri="{FF2B5EF4-FFF2-40B4-BE49-F238E27FC236}">
                  <a16:creationId xmlns:a16="http://schemas.microsoft.com/office/drawing/2014/main" id="{B40B934E-C74F-B156-22A8-003188736ED3}"/>
                </a:ext>
              </a:extLst>
            </p:cNvPr>
            <p:cNvSpPr txBox="1"/>
            <p:nvPr/>
          </p:nvSpPr>
          <p:spPr>
            <a:xfrm>
              <a:off x="3231860" y="2958690"/>
              <a:ext cx="44840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60</a:t>
              </a:r>
            </a:p>
          </p:txBody>
        </p:sp>
        <p:sp>
          <p:nvSpPr>
            <p:cNvPr id="295" name="ZoneTexte 294">
              <a:extLst>
                <a:ext uri="{FF2B5EF4-FFF2-40B4-BE49-F238E27FC236}">
                  <a16:creationId xmlns:a16="http://schemas.microsoft.com/office/drawing/2014/main" id="{B83FAA05-0ADF-04A5-8B1A-B95906F261B0}"/>
                </a:ext>
              </a:extLst>
            </p:cNvPr>
            <p:cNvSpPr txBox="1"/>
            <p:nvPr/>
          </p:nvSpPr>
          <p:spPr>
            <a:xfrm>
              <a:off x="3231860" y="3357146"/>
              <a:ext cx="44840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40</a:t>
              </a:r>
            </a:p>
          </p:txBody>
        </p:sp>
        <p:sp>
          <p:nvSpPr>
            <p:cNvPr id="296" name="ZoneTexte 295">
              <a:extLst>
                <a:ext uri="{FF2B5EF4-FFF2-40B4-BE49-F238E27FC236}">
                  <a16:creationId xmlns:a16="http://schemas.microsoft.com/office/drawing/2014/main" id="{86B7C351-A763-9BD4-0F88-14FE117DA676}"/>
                </a:ext>
              </a:extLst>
            </p:cNvPr>
            <p:cNvSpPr txBox="1"/>
            <p:nvPr/>
          </p:nvSpPr>
          <p:spPr>
            <a:xfrm>
              <a:off x="3231860" y="3748421"/>
              <a:ext cx="44840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20</a:t>
              </a:r>
            </a:p>
          </p:txBody>
        </p:sp>
        <p:sp>
          <p:nvSpPr>
            <p:cNvPr id="297" name="ZoneTexte 296">
              <a:extLst>
                <a:ext uri="{FF2B5EF4-FFF2-40B4-BE49-F238E27FC236}">
                  <a16:creationId xmlns:a16="http://schemas.microsoft.com/office/drawing/2014/main" id="{8DC48DDB-E83F-E320-C7D4-EF24A19449EC}"/>
                </a:ext>
              </a:extLst>
            </p:cNvPr>
            <p:cNvSpPr txBox="1"/>
            <p:nvPr/>
          </p:nvSpPr>
          <p:spPr>
            <a:xfrm>
              <a:off x="3231860" y="4151370"/>
              <a:ext cx="44840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0</a:t>
              </a:r>
            </a:p>
          </p:txBody>
        </p:sp>
        <p:sp>
          <p:nvSpPr>
            <p:cNvPr id="298" name="ZoneTexte 297">
              <a:extLst>
                <a:ext uri="{FF2B5EF4-FFF2-40B4-BE49-F238E27FC236}">
                  <a16:creationId xmlns:a16="http://schemas.microsoft.com/office/drawing/2014/main" id="{64985DBA-F1A1-B26C-AE60-CD39CF03BDFF}"/>
                </a:ext>
              </a:extLst>
            </p:cNvPr>
            <p:cNvSpPr txBox="1"/>
            <p:nvPr/>
          </p:nvSpPr>
          <p:spPr>
            <a:xfrm>
              <a:off x="3545460" y="4247503"/>
              <a:ext cx="39761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299" name="ZoneTexte 298">
              <a:extLst>
                <a:ext uri="{FF2B5EF4-FFF2-40B4-BE49-F238E27FC236}">
                  <a16:creationId xmlns:a16="http://schemas.microsoft.com/office/drawing/2014/main" id="{23BBB297-5A39-3BDF-C4CC-EBF4AEEFC808}"/>
                </a:ext>
              </a:extLst>
            </p:cNvPr>
            <p:cNvSpPr txBox="1"/>
            <p:nvPr/>
          </p:nvSpPr>
          <p:spPr>
            <a:xfrm>
              <a:off x="3766463" y="4242740"/>
              <a:ext cx="44212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err="1">
                  <a:latin typeface="+mj-lt"/>
                </a:rPr>
                <a:t>PARPi</a:t>
              </a:r>
              <a:endParaRPr lang="fr-FR" sz="800" dirty="0">
                <a:latin typeface="+mj-lt"/>
              </a:endParaRPr>
            </a:p>
          </p:txBody>
        </p:sp>
        <p:sp>
          <p:nvSpPr>
            <p:cNvPr id="300" name="ZoneTexte 299">
              <a:extLst>
                <a:ext uri="{FF2B5EF4-FFF2-40B4-BE49-F238E27FC236}">
                  <a16:creationId xmlns:a16="http://schemas.microsoft.com/office/drawing/2014/main" id="{F302A2E8-9B9E-8093-2876-97032BF408F5}"/>
                </a:ext>
              </a:extLst>
            </p:cNvPr>
            <p:cNvSpPr txBox="1"/>
            <p:nvPr/>
          </p:nvSpPr>
          <p:spPr>
            <a:xfrm>
              <a:off x="4061791" y="4247503"/>
              <a:ext cx="3855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301" name="ZoneTexte 300">
              <a:extLst>
                <a:ext uri="{FF2B5EF4-FFF2-40B4-BE49-F238E27FC236}">
                  <a16:creationId xmlns:a16="http://schemas.microsoft.com/office/drawing/2014/main" id="{8ED74A76-B87A-6273-698A-4A80C966C130}"/>
                </a:ext>
              </a:extLst>
            </p:cNvPr>
            <p:cNvSpPr txBox="1"/>
            <p:nvPr/>
          </p:nvSpPr>
          <p:spPr>
            <a:xfrm>
              <a:off x="4285520" y="4247503"/>
              <a:ext cx="423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err="1">
                  <a:latin typeface="+mj-lt"/>
                </a:rPr>
                <a:t>PARPi</a:t>
              </a:r>
              <a:endParaRPr lang="fr-FR" sz="800" dirty="0">
                <a:latin typeface="+mj-lt"/>
              </a:endParaRPr>
            </a:p>
          </p:txBody>
        </p:sp>
        <p:sp>
          <p:nvSpPr>
            <p:cNvPr id="302" name="ZoneTexte 301">
              <a:extLst>
                <a:ext uri="{FF2B5EF4-FFF2-40B4-BE49-F238E27FC236}">
                  <a16:creationId xmlns:a16="http://schemas.microsoft.com/office/drawing/2014/main" id="{D00345FD-07B2-13A1-B582-A77D5ADCEDB6}"/>
                </a:ext>
              </a:extLst>
            </p:cNvPr>
            <p:cNvSpPr txBox="1"/>
            <p:nvPr/>
          </p:nvSpPr>
          <p:spPr>
            <a:xfrm>
              <a:off x="4578691" y="4247503"/>
              <a:ext cx="3945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303" name="ZoneTexte 302">
              <a:extLst>
                <a:ext uri="{FF2B5EF4-FFF2-40B4-BE49-F238E27FC236}">
                  <a16:creationId xmlns:a16="http://schemas.microsoft.com/office/drawing/2014/main" id="{9D1E5CEC-09B3-21F5-EBCE-3388BFC8E0DF}"/>
                </a:ext>
              </a:extLst>
            </p:cNvPr>
            <p:cNvSpPr txBox="1"/>
            <p:nvPr/>
          </p:nvSpPr>
          <p:spPr>
            <a:xfrm>
              <a:off x="4792644" y="4247503"/>
              <a:ext cx="42943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err="1">
                  <a:latin typeface="+mj-lt"/>
                </a:rPr>
                <a:t>PARPi</a:t>
              </a:r>
              <a:endParaRPr lang="fr-FR" sz="800" dirty="0">
                <a:latin typeface="+mj-lt"/>
              </a:endParaRPr>
            </a:p>
          </p:txBody>
        </p:sp>
        <p:cxnSp>
          <p:nvCxnSpPr>
            <p:cNvPr id="304" name="Connecteur droit 303">
              <a:extLst>
                <a:ext uri="{FF2B5EF4-FFF2-40B4-BE49-F238E27FC236}">
                  <a16:creationId xmlns:a16="http://schemas.microsoft.com/office/drawing/2014/main" id="{6C506B79-E79A-5074-D5DA-35EDB4AA54F5}"/>
                </a:ext>
              </a:extLst>
            </p:cNvPr>
            <p:cNvCxnSpPr/>
            <p:nvPr/>
          </p:nvCxnSpPr>
          <p:spPr>
            <a:xfrm>
              <a:off x="3648063" y="4404850"/>
              <a:ext cx="44530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necteur droit 304">
              <a:extLst>
                <a:ext uri="{FF2B5EF4-FFF2-40B4-BE49-F238E27FC236}">
                  <a16:creationId xmlns:a16="http://schemas.microsoft.com/office/drawing/2014/main" id="{4BC314BA-DC0A-1CE5-B2AF-9059D800B4E7}"/>
                </a:ext>
              </a:extLst>
            </p:cNvPr>
            <p:cNvCxnSpPr/>
            <p:nvPr/>
          </p:nvCxnSpPr>
          <p:spPr>
            <a:xfrm>
              <a:off x="4177221" y="4404472"/>
              <a:ext cx="44530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necteur droit 305">
              <a:extLst>
                <a:ext uri="{FF2B5EF4-FFF2-40B4-BE49-F238E27FC236}">
                  <a16:creationId xmlns:a16="http://schemas.microsoft.com/office/drawing/2014/main" id="{93865F80-FD12-EE85-821F-0398DB8A2C6B}"/>
                </a:ext>
              </a:extLst>
            </p:cNvPr>
            <p:cNvCxnSpPr/>
            <p:nvPr/>
          </p:nvCxnSpPr>
          <p:spPr>
            <a:xfrm>
              <a:off x="4693735" y="4402929"/>
              <a:ext cx="44530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" name="ZoneTexte 306">
              <a:extLst>
                <a:ext uri="{FF2B5EF4-FFF2-40B4-BE49-F238E27FC236}">
                  <a16:creationId xmlns:a16="http://schemas.microsoft.com/office/drawing/2014/main" id="{251519CB-B901-3333-40A9-B7BD5672FBEB}"/>
                </a:ext>
              </a:extLst>
            </p:cNvPr>
            <p:cNvSpPr txBox="1"/>
            <p:nvPr/>
          </p:nvSpPr>
          <p:spPr>
            <a:xfrm>
              <a:off x="3592695" y="4349088"/>
              <a:ext cx="5148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err="1">
                  <a:latin typeface="+mj-lt"/>
                </a:rPr>
                <a:t>sgCTRL</a:t>
              </a:r>
              <a:endParaRPr lang="fr-FR" sz="800" dirty="0">
                <a:latin typeface="+mj-lt"/>
              </a:endParaRPr>
            </a:p>
          </p:txBody>
        </p:sp>
        <p:sp>
          <p:nvSpPr>
            <p:cNvPr id="308" name="ZoneTexte 307">
              <a:extLst>
                <a:ext uri="{FF2B5EF4-FFF2-40B4-BE49-F238E27FC236}">
                  <a16:creationId xmlns:a16="http://schemas.microsoft.com/office/drawing/2014/main" id="{AC14C871-74E3-5A16-2129-C69297132782}"/>
                </a:ext>
              </a:extLst>
            </p:cNvPr>
            <p:cNvSpPr txBox="1"/>
            <p:nvPr/>
          </p:nvSpPr>
          <p:spPr>
            <a:xfrm>
              <a:off x="4076021" y="4349088"/>
              <a:ext cx="6299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sgSTAT3#1</a:t>
              </a:r>
            </a:p>
          </p:txBody>
        </p:sp>
        <p:sp>
          <p:nvSpPr>
            <p:cNvPr id="309" name="ZoneTexte 308">
              <a:extLst>
                <a:ext uri="{FF2B5EF4-FFF2-40B4-BE49-F238E27FC236}">
                  <a16:creationId xmlns:a16="http://schemas.microsoft.com/office/drawing/2014/main" id="{D76D0EEB-8FAF-6BD2-C28B-2CB9243FC2FF}"/>
                </a:ext>
              </a:extLst>
            </p:cNvPr>
            <p:cNvSpPr txBox="1"/>
            <p:nvPr/>
          </p:nvSpPr>
          <p:spPr>
            <a:xfrm>
              <a:off x="4600437" y="4349088"/>
              <a:ext cx="6494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sgSTAT3#2</a:t>
              </a:r>
            </a:p>
          </p:txBody>
        </p:sp>
        <p:sp>
          <p:nvSpPr>
            <p:cNvPr id="310" name="ZoneTexte 309">
              <a:extLst>
                <a:ext uri="{FF2B5EF4-FFF2-40B4-BE49-F238E27FC236}">
                  <a16:creationId xmlns:a16="http://schemas.microsoft.com/office/drawing/2014/main" id="{FD9BEBA2-8386-FADD-728E-5B8CCC0A4172}"/>
                </a:ext>
              </a:extLst>
            </p:cNvPr>
            <p:cNvSpPr txBox="1"/>
            <p:nvPr/>
          </p:nvSpPr>
          <p:spPr>
            <a:xfrm>
              <a:off x="3271316" y="2651969"/>
              <a:ext cx="279185" cy="160549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1000" dirty="0">
                  <a:latin typeface="+mj-lt"/>
                </a:rPr>
                <a:t>SFE</a:t>
              </a:r>
            </a:p>
          </p:txBody>
        </p:sp>
        <p:cxnSp>
          <p:nvCxnSpPr>
            <p:cNvPr id="311" name="Connecteur droit 310">
              <a:extLst>
                <a:ext uri="{FF2B5EF4-FFF2-40B4-BE49-F238E27FC236}">
                  <a16:creationId xmlns:a16="http://schemas.microsoft.com/office/drawing/2014/main" id="{FA7D5FF1-F89C-93A4-A1FB-8836FA809CFF}"/>
                </a:ext>
              </a:extLst>
            </p:cNvPr>
            <p:cNvCxnSpPr/>
            <p:nvPr/>
          </p:nvCxnSpPr>
          <p:spPr>
            <a:xfrm>
              <a:off x="3946738" y="2937384"/>
              <a:ext cx="47499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necteur droit 311">
              <a:extLst>
                <a:ext uri="{FF2B5EF4-FFF2-40B4-BE49-F238E27FC236}">
                  <a16:creationId xmlns:a16="http://schemas.microsoft.com/office/drawing/2014/main" id="{E4178660-99DA-5D73-D424-AA560784C5FF}"/>
                </a:ext>
              </a:extLst>
            </p:cNvPr>
            <p:cNvCxnSpPr/>
            <p:nvPr/>
          </p:nvCxnSpPr>
          <p:spPr>
            <a:xfrm>
              <a:off x="3946740" y="2823077"/>
              <a:ext cx="97967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ZoneTexte 312">
              <a:extLst>
                <a:ext uri="{FF2B5EF4-FFF2-40B4-BE49-F238E27FC236}">
                  <a16:creationId xmlns:a16="http://schemas.microsoft.com/office/drawing/2014/main" id="{2F8CA4E0-0430-F064-85DA-2F28D4F9D489}"/>
                </a:ext>
              </a:extLst>
            </p:cNvPr>
            <p:cNvSpPr txBox="1"/>
            <p:nvPr/>
          </p:nvSpPr>
          <p:spPr>
            <a:xfrm>
              <a:off x="3931720" y="2822192"/>
              <a:ext cx="4767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***</a:t>
              </a:r>
            </a:p>
          </p:txBody>
        </p:sp>
        <p:sp>
          <p:nvSpPr>
            <p:cNvPr id="314" name="ZoneTexte 313">
              <a:extLst>
                <a:ext uri="{FF2B5EF4-FFF2-40B4-BE49-F238E27FC236}">
                  <a16:creationId xmlns:a16="http://schemas.microsoft.com/office/drawing/2014/main" id="{F55D8777-5A12-52AC-92B1-58AEA360D086}"/>
                </a:ext>
              </a:extLst>
            </p:cNvPr>
            <p:cNvSpPr txBox="1"/>
            <p:nvPr/>
          </p:nvSpPr>
          <p:spPr>
            <a:xfrm>
              <a:off x="3946738" y="2708120"/>
              <a:ext cx="9779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***</a:t>
              </a:r>
            </a:p>
          </p:txBody>
        </p:sp>
        <p:grpSp>
          <p:nvGrpSpPr>
            <p:cNvPr id="315" name="Groupe 314">
              <a:extLst>
                <a:ext uri="{FF2B5EF4-FFF2-40B4-BE49-F238E27FC236}">
                  <a16:creationId xmlns:a16="http://schemas.microsoft.com/office/drawing/2014/main" id="{F327FE36-EC08-B7AB-7F39-0B2E338BBC57}"/>
                </a:ext>
              </a:extLst>
            </p:cNvPr>
            <p:cNvGrpSpPr/>
            <p:nvPr/>
          </p:nvGrpSpPr>
          <p:grpSpPr>
            <a:xfrm>
              <a:off x="5213589" y="2480922"/>
              <a:ext cx="1702146" cy="2083610"/>
              <a:chOff x="5131594" y="2374242"/>
              <a:chExt cx="1781856" cy="2083610"/>
            </a:xfrm>
          </p:grpSpPr>
          <p:sp>
            <p:nvSpPr>
              <p:cNvPr id="319" name="ZoneTexte 318">
                <a:extLst>
                  <a:ext uri="{FF2B5EF4-FFF2-40B4-BE49-F238E27FC236}">
                    <a16:creationId xmlns:a16="http://schemas.microsoft.com/office/drawing/2014/main" id="{894EE776-0644-CCCB-AF31-F2EED7A40928}"/>
                  </a:ext>
                </a:extLst>
              </p:cNvPr>
              <p:cNvSpPr txBox="1"/>
              <p:nvPr/>
            </p:nvSpPr>
            <p:spPr>
              <a:xfrm>
                <a:off x="5228672" y="4242408"/>
                <a:ext cx="50966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 err="1">
                    <a:latin typeface="+mj-lt"/>
                  </a:rPr>
                  <a:t>sgCTRL</a:t>
                </a:r>
                <a:endParaRPr lang="fr-FR" sz="800" dirty="0">
                  <a:latin typeface="+mj-lt"/>
                </a:endParaRPr>
              </a:p>
            </p:txBody>
          </p:sp>
          <p:sp>
            <p:nvSpPr>
              <p:cNvPr id="384" name="ZoneTexte 383">
                <a:extLst>
                  <a:ext uri="{FF2B5EF4-FFF2-40B4-BE49-F238E27FC236}">
                    <a16:creationId xmlns:a16="http://schemas.microsoft.com/office/drawing/2014/main" id="{0C26A000-B2CD-4544-0447-86ED8D11530C}"/>
                  </a:ext>
                </a:extLst>
              </p:cNvPr>
              <p:cNvSpPr txBox="1"/>
              <p:nvPr/>
            </p:nvSpPr>
            <p:spPr>
              <a:xfrm>
                <a:off x="5717853" y="4242408"/>
                <a:ext cx="66209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sgSTAT3#1</a:t>
                </a:r>
              </a:p>
            </p:txBody>
          </p:sp>
          <p:sp>
            <p:nvSpPr>
              <p:cNvPr id="385" name="ZoneTexte 384">
                <a:extLst>
                  <a:ext uri="{FF2B5EF4-FFF2-40B4-BE49-F238E27FC236}">
                    <a16:creationId xmlns:a16="http://schemas.microsoft.com/office/drawing/2014/main" id="{FAFDEE39-AA5B-7807-8525-4874E523FC6B}"/>
                  </a:ext>
                </a:extLst>
              </p:cNvPr>
              <p:cNvSpPr txBox="1"/>
              <p:nvPr/>
            </p:nvSpPr>
            <p:spPr>
              <a:xfrm>
                <a:off x="6232011" y="4242408"/>
                <a:ext cx="65389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sgSTAT3#2</a:t>
                </a:r>
              </a:p>
            </p:txBody>
          </p:sp>
          <p:grpSp>
            <p:nvGrpSpPr>
              <p:cNvPr id="386" name="Groupe 385">
                <a:extLst>
                  <a:ext uri="{FF2B5EF4-FFF2-40B4-BE49-F238E27FC236}">
                    <a16:creationId xmlns:a16="http://schemas.microsoft.com/office/drawing/2014/main" id="{BC582805-ADB5-2622-BDA6-600526657750}"/>
                  </a:ext>
                </a:extLst>
              </p:cNvPr>
              <p:cNvGrpSpPr/>
              <p:nvPr/>
            </p:nvGrpSpPr>
            <p:grpSpPr>
              <a:xfrm>
                <a:off x="5131594" y="2374242"/>
                <a:ext cx="1781856" cy="1980885"/>
                <a:chOff x="5131594" y="2374242"/>
                <a:chExt cx="1781856" cy="1980885"/>
              </a:xfrm>
            </p:grpSpPr>
            <p:sp>
              <p:nvSpPr>
                <p:cNvPr id="407" name="ZoneTexte 406">
                  <a:extLst>
                    <a:ext uri="{FF2B5EF4-FFF2-40B4-BE49-F238E27FC236}">
                      <a16:creationId xmlns:a16="http://schemas.microsoft.com/office/drawing/2014/main" id="{F932F321-978C-EACF-1D70-362B46B96063}"/>
                    </a:ext>
                  </a:extLst>
                </p:cNvPr>
                <p:cNvSpPr txBox="1"/>
                <p:nvPr/>
              </p:nvSpPr>
              <p:spPr>
                <a:xfrm>
                  <a:off x="5131594" y="4139683"/>
                  <a:ext cx="41480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CTRL</a:t>
                  </a:r>
                </a:p>
              </p:txBody>
            </p:sp>
            <p:sp>
              <p:nvSpPr>
                <p:cNvPr id="409" name="ZoneTexte 408">
                  <a:extLst>
                    <a:ext uri="{FF2B5EF4-FFF2-40B4-BE49-F238E27FC236}">
                      <a16:creationId xmlns:a16="http://schemas.microsoft.com/office/drawing/2014/main" id="{8C3F4159-27D6-7CEE-9C9E-99D3338B2544}"/>
                    </a:ext>
                  </a:extLst>
                </p:cNvPr>
                <p:cNvSpPr txBox="1"/>
                <p:nvPr/>
              </p:nvSpPr>
              <p:spPr>
                <a:xfrm>
                  <a:off x="5385374" y="4134920"/>
                  <a:ext cx="444514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 err="1">
                      <a:latin typeface="+mj-lt"/>
                    </a:rPr>
                    <a:t>PARPi</a:t>
                  </a:r>
                  <a:endParaRPr lang="fr-FR" sz="800" dirty="0">
                    <a:latin typeface="+mj-lt"/>
                  </a:endParaRPr>
                </a:p>
              </p:txBody>
            </p:sp>
            <p:sp>
              <p:nvSpPr>
                <p:cNvPr id="410" name="ZoneTexte 409">
                  <a:extLst>
                    <a:ext uri="{FF2B5EF4-FFF2-40B4-BE49-F238E27FC236}">
                      <a16:creationId xmlns:a16="http://schemas.microsoft.com/office/drawing/2014/main" id="{F78D1BCE-4451-A3F7-77D6-738D8D2E3D81}"/>
                    </a:ext>
                  </a:extLst>
                </p:cNvPr>
                <p:cNvSpPr txBox="1"/>
                <p:nvPr/>
              </p:nvSpPr>
              <p:spPr>
                <a:xfrm>
                  <a:off x="5683677" y="4139683"/>
                  <a:ext cx="41256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CTRL</a:t>
                  </a:r>
                </a:p>
              </p:txBody>
            </p:sp>
            <p:sp>
              <p:nvSpPr>
                <p:cNvPr id="411" name="ZoneTexte 410">
                  <a:extLst>
                    <a:ext uri="{FF2B5EF4-FFF2-40B4-BE49-F238E27FC236}">
                      <a16:creationId xmlns:a16="http://schemas.microsoft.com/office/drawing/2014/main" id="{332C9DDF-ADFA-1FDE-BA43-C64146DCF9E2}"/>
                    </a:ext>
                  </a:extLst>
                </p:cNvPr>
                <p:cNvSpPr txBox="1"/>
                <p:nvPr/>
              </p:nvSpPr>
              <p:spPr>
                <a:xfrm>
                  <a:off x="5929101" y="4139683"/>
                  <a:ext cx="44346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 err="1">
                      <a:latin typeface="+mj-lt"/>
                    </a:rPr>
                    <a:t>PARPi</a:t>
                  </a:r>
                  <a:endParaRPr lang="fr-FR" sz="800" dirty="0">
                    <a:latin typeface="+mj-lt"/>
                  </a:endParaRPr>
                </a:p>
              </p:txBody>
            </p:sp>
            <p:sp>
              <p:nvSpPr>
                <p:cNvPr id="412" name="ZoneTexte 411">
                  <a:extLst>
                    <a:ext uri="{FF2B5EF4-FFF2-40B4-BE49-F238E27FC236}">
                      <a16:creationId xmlns:a16="http://schemas.microsoft.com/office/drawing/2014/main" id="{B7C258EA-EC70-0376-6446-E3174626AB5F}"/>
                    </a:ext>
                  </a:extLst>
                </p:cNvPr>
                <p:cNvSpPr txBox="1"/>
                <p:nvPr/>
              </p:nvSpPr>
              <p:spPr>
                <a:xfrm>
                  <a:off x="6232010" y="4139683"/>
                  <a:ext cx="41256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CTRL</a:t>
                  </a:r>
                </a:p>
              </p:txBody>
            </p:sp>
            <p:sp>
              <p:nvSpPr>
                <p:cNvPr id="413" name="ZoneTexte 412">
                  <a:extLst>
                    <a:ext uri="{FF2B5EF4-FFF2-40B4-BE49-F238E27FC236}">
                      <a16:creationId xmlns:a16="http://schemas.microsoft.com/office/drawing/2014/main" id="{CF83B781-4C58-8959-78E0-61B07D54DE4F}"/>
                    </a:ext>
                  </a:extLst>
                </p:cNvPr>
                <p:cNvSpPr txBox="1"/>
                <p:nvPr/>
              </p:nvSpPr>
              <p:spPr>
                <a:xfrm>
                  <a:off x="6450519" y="4139683"/>
                  <a:ext cx="46293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 err="1">
                      <a:latin typeface="+mj-lt"/>
                    </a:rPr>
                    <a:t>PARPi</a:t>
                  </a:r>
                  <a:endParaRPr lang="fr-FR" sz="800" dirty="0">
                    <a:latin typeface="+mj-lt"/>
                  </a:endParaRPr>
                </a:p>
              </p:txBody>
            </p:sp>
            <p:cxnSp>
              <p:nvCxnSpPr>
                <p:cNvPr id="414" name="Connecteur droit 413">
                  <a:extLst>
                    <a:ext uri="{FF2B5EF4-FFF2-40B4-BE49-F238E27FC236}">
                      <a16:creationId xmlns:a16="http://schemas.microsoft.com/office/drawing/2014/main" id="{5ADA69C3-D796-B861-ABA0-78C4B761FF47}"/>
                    </a:ext>
                  </a:extLst>
                </p:cNvPr>
                <p:cNvCxnSpPr/>
                <p:nvPr/>
              </p:nvCxnSpPr>
              <p:spPr>
                <a:xfrm>
                  <a:off x="5257374" y="4297030"/>
                  <a:ext cx="46615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5" name="Connecteur droit 414">
                  <a:extLst>
                    <a:ext uri="{FF2B5EF4-FFF2-40B4-BE49-F238E27FC236}">
                      <a16:creationId xmlns:a16="http://schemas.microsoft.com/office/drawing/2014/main" id="{2F7018B0-423D-EBFE-9B90-E671C4C1C740}"/>
                    </a:ext>
                  </a:extLst>
                </p:cNvPr>
                <p:cNvCxnSpPr/>
                <p:nvPr/>
              </p:nvCxnSpPr>
              <p:spPr>
                <a:xfrm>
                  <a:off x="5786192" y="4296652"/>
                  <a:ext cx="46615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6" name="Connecteur droit 415">
                  <a:extLst>
                    <a:ext uri="{FF2B5EF4-FFF2-40B4-BE49-F238E27FC236}">
                      <a16:creationId xmlns:a16="http://schemas.microsoft.com/office/drawing/2014/main" id="{24D85622-DB4A-B3E8-D2D4-FF5BDB67E5DF}"/>
                    </a:ext>
                  </a:extLst>
                </p:cNvPr>
                <p:cNvCxnSpPr/>
                <p:nvPr/>
              </p:nvCxnSpPr>
              <p:spPr>
                <a:xfrm>
                  <a:off x="6331917" y="4295109"/>
                  <a:ext cx="46615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7" name="Connecteur droit 416">
                  <a:extLst>
                    <a:ext uri="{FF2B5EF4-FFF2-40B4-BE49-F238E27FC236}">
                      <a16:creationId xmlns:a16="http://schemas.microsoft.com/office/drawing/2014/main" id="{E0D6ADF3-5FFC-164B-08FD-A81C0C61A35E}"/>
                    </a:ext>
                  </a:extLst>
                </p:cNvPr>
                <p:cNvCxnSpPr/>
                <p:nvPr/>
              </p:nvCxnSpPr>
              <p:spPr>
                <a:xfrm>
                  <a:off x="5570692" y="3198198"/>
                  <a:ext cx="540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8" name="Connecteur droit 417">
                  <a:extLst>
                    <a:ext uri="{FF2B5EF4-FFF2-40B4-BE49-F238E27FC236}">
                      <a16:creationId xmlns:a16="http://schemas.microsoft.com/office/drawing/2014/main" id="{F0BF414D-2BDF-35FA-3C7D-7FAC12903ACD}"/>
                    </a:ext>
                  </a:extLst>
                </p:cNvPr>
                <p:cNvCxnSpPr/>
                <p:nvPr/>
              </p:nvCxnSpPr>
              <p:spPr>
                <a:xfrm>
                  <a:off x="5567466" y="3042733"/>
                  <a:ext cx="1080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9" name="ZoneTexte 418">
                  <a:extLst>
                    <a:ext uri="{FF2B5EF4-FFF2-40B4-BE49-F238E27FC236}">
                      <a16:creationId xmlns:a16="http://schemas.microsoft.com/office/drawing/2014/main" id="{C124D514-E9F4-60F5-685C-C93FA4F8E344}"/>
                    </a:ext>
                  </a:extLst>
                </p:cNvPr>
                <p:cNvSpPr txBox="1"/>
                <p:nvPr/>
              </p:nvSpPr>
              <p:spPr>
                <a:xfrm>
                  <a:off x="5567466" y="2922152"/>
                  <a:ext cx="10800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***</a:t>
                  </a:r>
                </a:p>
              </p:txBody>
            </p:sp>
            <p:sp>
              <p:nvSpPr>
                <p:cNvPr id="420" name="ZoneTexte 419">
                  <a:extLst>
                    <a:ext uri="{FF2B5EF4-FFF2-40B4-BE49-F238E27FC236}">
                      <a16:creationId xmlns:a16="http://schemas.microsoft.com/office/drawing/2014/main" id="{BC8C98A3-1957-31A3-FB05-E6DA29AA0A3E}"/>
                    </a:ext>
                  </a:extLst>
                </p:cNvPr>
                <p:cNvSpPr txBox="1"/>
                <p:nvPr/>
              </p:nvSpPr>
              <p:spPr>
                <a:xfrm>
                  <a:off x="5567466" y="3081896"/>
                  <a:ext cx="543226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**</a:t>
                  </a:r>
                </a:p>
              </p:txBody>
            </p:sp>
            <p:sp>
              <p:nvSpPr>
                <p:cNvPr id="421" name="ZoneTexte 420">
                  <a:extLst>
                    <a:ext uri="{FF2B5EF4-FFF2-40B4-BE49-F238E27FC236}">
                      <a16:creationId xmlns:a16="http://schemas.microsoft.com/office/drawing/2014/main" id="{AA175F6A-C549-4818-17A1-36C16500513A}"/>
                    </a:ext>
                  </a:extLst>
                </p:cNvPr>
                <p:cNvSpPr txBox="1"/>
                <p:nvPr/>
              </p:nvSpPr>
              <p:spPr>
                <a:xfrm>
                  <a:off x="5255912" y="2374242"/>
                  <a:ext cx="153249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00" b="1" dirty="0">
                      <a:latin typeface="+mj-lt"/>
                    </a:rPr>
                    <a:t>S68-KRAB (HRP)</a:t>
                  </a:r>
                </a:p>
              </p:txBody>
            </p:sp>
          </p:grpSp>
        </p:grpSp>
        <p:sp>
          <p:nvSpPr>
            <p:cNvPr id="316" name="ZoneTexte 315">
              <a:extLst>
                <a:ext uri="{FF2B5EF4-FFF2-40B4-BE49-F238E27FC236}">
                  <a16:creationId xmlns:a16="http://schemas.microsoft.com/office/drawing/2014/main" id="{AF47D4EB-1C0E-9921-FD50-DA3630E15385}"/>
                </a:ext>
              </a:extLst>
            </p:cNvPr>
            <p:cNvSpPr txBox="1"/>
            <p:nvPr/>
          </p:nvSpPr>
          <p:spPr>
            <a:xfrm>
              <a:off x="3658220" y="2480922"/>
              <a:ext cx="13551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SUM159-KRAB (HRP)</a:t>
              </a:r>
            </a:p>
          </p:txBody>
        </p:sp>
        <p:sp>
          <p:nvSpPr>
            <p:cNvPr id="317" name="ZoneTexte 316">
              <a:extLst>
                <a:ext uri="{FF2B5EF4-FFF2-40B4-BE49-F238E27FC236}">
                  <a16:creationId xmlns:a16="http://schemas.microsoft.com/office/drawing/2014/main" id="{22F0507C-BE1A-3CBD-48EC-636A5CDE2D0D}"/>
                </a:ext>
              </a:extLst>
            </p:cNvPr>
            <p:cNvSpPr txBox="1"/>
            <p:nvPr/>
          </p:nvSpPr>
          <p:spPr>
            <a:xfrm>
              <a:off x="3070467" y="3113115"/>
              <a:ext cx="347755" cy="214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***</a:t>
              </a:r>
            </a:p>
          </p:txBody>
        </p:sp>
        <p:sp>
          <p:nvSpPr>
            <p:cNvPr id="318" name="ZoneTexte 317">
              <a:extLst>
                <a:ext uri="{FF2B5EF4-FFF2-40B4-BE49-F238E27FC236}">
                  <a16:creationId xmlns:a16="http://schemas.microsoft.com/office/drawing/2014/main" id="{4A578DF0-CFF7-39E2-EDF3-9C232E003B74}"/>
                </a:ext>
              </a:extLst>
            </p:cNvPr>
            <p:cNvSpPr txBox="1"/>
            <p:nvPr/>
          </p:nvSpPr>
          <p:spPr>
            <a:xfrm>
              <a:off x="1374094" y="3164533"/>
              <a:ext cx="3313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**</a:t>
              </a:r>
            </a:p>
          </p:txBody>
        </p:sp>
      </p:grpSp>
      <p:sp>
        <p:nvSpPr>
          <p:cNvPr id="461" name="ZoneTexte 460">
            <a:extLst>
              <a:ext uri="{FF2B5EF4-FFF2-40B4-BE49-F238E27FC236}">
                <a16:creationId xmlns:a16="http://schemas.microsoft.com/office/drawing/2014/main" id="{FB8E67A8-8D3C-9993-F2FF-0E1F3CD13DA1}"/>
              </a:ext>
            </a:extLst>
          </p:cNvPr>
          <p:cNvSpPr txBox="1"/>
          <p:nvPr/>
        </p:nvSpPr>
        <p:spPr>
          <a:xfrm>
            <a:off x="-40916" y="1202869"/>
            <a:ext cx="256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+mj-lt"/>
              </a:rPr>
              <a:t>A</a:t>
            </a:r>
          </a:p>
        </p:txBody>
      </p:sp>
      <p:sp>
        <p:nvSpPr>
          <p:cNvPr id="462" name="ZoneTexte 461">
            <a:extLst>
              <a:ext uri="{FF2B5EF4-FFF2-40B4-BE49-F238E27FC236}">
                <a16:creationId xmlns:a16="http://schemas.microsoft.com/office/drawing/2014/main" id="{344F9D60-8A7B-42C7-709D-403E50A8C727}"/>
              </a:ext>
            </a:extLst>
          </p:cNvPr>
          <p:cNvSpPr txBox="1"/>
          <p:nvPr/>
        </p:nvSpPr>
        <p:spPr>
          <a:xfrm>
            <a:off x="-29205" y="3645566"/>
            <a:ext cx="256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+mj-lt"/>
              </a:rPr>
              <a:t>E</a:t>
            </a:r>
          </a:p>
        </p:txBody>
      </p:sp>
      <p:sp>
        <p:nvSpPr>
          <p:cNvPr id="464" name="ZoneTexte 463">
            <a:extLst>
              <a:ext uri="{FF2B5EF4-FFF2-40B4-BE49-F238E27FC236}">
                <a16:creationId xmlns:a16="http://schemas.microsoft.com/office/drawing/2014/main" id="{C298C874-1FAD-D2A1-889F-AFB051378130}"/>
              </a:ext>
            </a:extLst>
          </p:cNvPr>
          <p:cNvSpPr txBox="1"/>
          <p:nvPr/>
        </p:nvSpPr>
        <p:spPr>
          <a:xfrm>
            <a:off x="3294069" y="3645566"/>
            <a:ext cx="256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+mj-lt"/>
              </a:rPr>
              <a:t>F</a:t>
            </a:r>
          </a:p>
        </p:txBody>
      </p:sp>
      <p:pic>
        <p:nvPicPr>
          <p:cNvPr id="466" name="Image 465" descr="Une image contenant texte, diagramme, capture d’écran, ligne&#10;&#10;Description générée automatiquement">
            <a:extLst>
              <a:ext uri="{FF2B5EF4-FFF2-40B4-BE49-F238E27FC236}">
                <a16:creationId xmlns:a16="http://schemas.microsoft.com/office/drawing/2014/main" id="{6C2E4033-722F-CE0E-103C-54D059E0823E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4" t="8596" r="6113" b="18628"/>
          <a:stretch/>
        </p:blipFill>
        <p:spPr>
          <a:xfrm>
            <a:off x="5750209" y="1544606"/>
            <a:ext cx="1100576" cy="1705901"/>
          </a:xfrm>
          <a:prstGeom prst="rect">
            <a:avLst/>
          </a:prstGeom>
        </p:spPr>
      </p:pic>
      <p:grpSp>
        <p:nvGrpSpPr>
          <p:cNvPr id="43" name="Groupe 42">
            <a:extLst>
              <a:ext uri="{FF2B5EF4-FFF2-40B4-BE49-F238E27FC236}">
                <a16:creationId xmlns:a16="http://schemas.microsoft.com/office/drawing/2014/main" id="{3D4934C8-8762-4FFD-99FD-D7289C82C9C8}"/>
              </a:ext>
            </a:extLst>
          </p:cNvPr>
          <p:cNvGrpSpPr/>
          <p:nvPr/>
        </p:nvGrpSpPr>
        <p:grpSpPr>
          <a:xfrm>
            <a:off x="5388783" y="1454626"/>
            <a:ext cx="1552523" cy="1948701"/>
            <a:chOff x="4875160" y="4039224"/>
            <a:chExt cx="2063685" cy="1948701"/>
          </a:xfrm>
        </p:grpSpPr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76FB3DCE-3541-4151-B678-8E7B92B37B58}"/>
                </a:ext>
              </a:extLst>
            </p:cNvPr>
            <p:cNvGrpSpPr/>
            <p:nvPr/>
          </p:nvGrpSpPr>
          <p:grpSpPr>
            <a:xfrm>
              <a:off x="4875160" y="4039224"/>
              <a:ext cx="2063685" cy="1948701"/>
              <a:chOff x="4922928" y="7958329"/>
              <a:chExt cx="2063685" cy="1948701"/>
            </a:xfrm>
          </p:grpSpPr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1B141DA2-D0FA-45C6-9865-22089688001B}"/>
                  </a:ext>
                </a:extLst>
              </p:cNvPr>
              <p:cNvSpPr txBox="1"/>
              <p:nvPr/>
            </p:nvSpPr>
            <p:spPr>
              <a:xfrm rot="20648340">
                <a:off x="5304171" y="9677157"/>
                <a:ext cx="51315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/>
                  <a:t>CTRL</a:t>
                </a: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2D029375-E424-4CD0-A56F-9D7BD0097E35}"/>
                  </a:ext>
                </a:extLst>
              </p:cNvPr>
              <p:cNvSpPr txBox="1"/>
              <p:nvPr/>
            </p:nvSpPr>
            <p:spPr>
              <a:xfrm rot="20648340">
                <a:off x="5983726" y="9675224"/>
                <a:ext cx="57555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/>
                  <a:t>NIF</a:t>
                </a:r>
              </a:p>
            </p:txBody>
          </p:sp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8EA19363-3AA7-4857-9B7C-058B373119CB}"/>
                  </a:ext>
                </a:extLst>
              </p:cNvPr>
              <p:cNvSpPr txBox="1"/>
              <p:nvPr/>
            </p:nvSpPr>
            <p:spPr>
              <a:xfrm rot="20648340">
                <a:off x="5620063" y="9681242"/>
                <a:ext cx="5745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 err="1"/>
                  <a:t>PARPi</a:t>
                </a:r>
                <a:endParaRPr lang="fr-FR" sz="800" dirty="0"/>
              </a:p>
            </p:txBody>
          </p:sp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B4903D2C-F663-4490-A0F3-3FB604CF4729}"/>
                  </a:ext>
                </a:extLst>
              </p:cNvPr>
              <p:cNvSpPr txBox="1"/>
              <p:nvPr/>
            </p:nvSpPr>
            <p:spPr>
              <a:xfrm rot="20648340">
                <a:off x="6138167" y="9691586"/>
                <a:ext cx="84844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 err="1"/>
                  <a:t>PARPi+NIF</a:t>
                </a:r>
                <a:endParaRPr lang="fr-FR" sz="800" dirty="0"/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34CFF0B7-14C1-43CC-A2DE-336866EE97DB}"/>
                  </a:ext>
                </a:extLst>
              </p:cNvPr>
              <p:cNvSpPr txBox="1"/>
              <p:nvPr/>
            </p:nvSpPr>
            <p:spPr>
              <a:xfrm>
                <a:off x="5050842" y="7958329"/>
                <a:ext cx="4283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/>
                  <a:t>50</a:t>
                </a:r>
              </a:p>
            </p:txBody>
          </p:sp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C328907C-7309-462E-8861-AE57F9A7BCD4}"/>
                  </a:ext>
                </a:extLst>
              </p:cNvPr>
              <p:cNvSpPr txBox="1"/>
              <p:nvPr/>
            </p:nvSpPr>
            <p:spPr>
              <a:xfrm>
                <a:off x="5053114" y="8274505"/>
                <a:ext cx="4283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/>
                  <a:t>40</a:t>
                </a:r>
              </a:p>
            </p:txBody>
          </p:sp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E7E8F9BF-458C-4927-AD98-3D7863C2E7F4}"/>
                  </a:ext>
                </a:extLst>
              </p:cNvPr>
              <p:cNvSpPr txBox="1"/>
              <p:nvPr/>
            </p:nvSpPr>
            <p:spPr>
              <a:xfrm>
                <a:off x="5048562" y="8590681"/>
                <a:ext cx="4283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/>
                  <a:t>30</a:t>
                </a:r>
              </a:p>
            </p:txBody>
          </p: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8734640C-2955-4F10-BCC1-96A0AF4B86A7}"/>
                  </a:ext>
                </a:extLst>
              </p:cNvPr>
              <p:cNvSpPr txBox="1"/>
              <p:nvPr/>
            </p:nvSpPr>
            <p:spPr>
              <a:xfrm>
                <a:off x="5057658" y="8913681"/>
                <a:ext cx="4283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/>
                  <a:t>20</a:t>
                </a:r>
              </a:p>
            </p:txBody>
          </p:sp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FC3CCAEB-4100-4A8A-BD3F-A004C400B62A}"/>
                  </a:ext>
                </a:extLst>
              </p:cNvPr>
              <p:cNvSpPr txBox="1"/>
              <p:nvPr/>
            </p:nvSpPr>
            <p:spPr>
              <a:xfrm>
                <a:off x="5059930" y="9236681"/>
                <a:ext cx="4283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/>
                  <a:t>10</a:t>
                </a:r>
              </a:p>
            </p:txBody>
          </p:sp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FD3C0ED4-9047-4CC9-B282-B99990048DD7}"/>
                  </a:ext>
                </a:extLst>
              </p:cNvPr>
              <p:cNvSpPr txBox="1"/>
              <p:nvPr/>
            </p:nvSpPr>
            <p:spPr>
              <a:xfrm>
                <a:off x="5055378" y="9546033"/>
                <a:ext cx="4283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/>
                  <a:t>0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ABD2C80A-5936-41B2-9873-B1D9D0FEAF45}"/>
                  </a:ext>
                </a:extLst>
              </p:cNvPr>
              <p:cNvSpPr txBox="1"/>
              <p:nvPr/>
            </p:nvSpPr>
            <p:spPr>
              <a:xfrm>
                <a:off x="4922928" y="7964977"/>
                <a:ext cx="450022" cy="169649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SFE</a:t>
                </a:r>
              </a:p>
            </p:txBody>
          </p:sp>
        </p:grp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FC856A1D-C966-4C97-80DA-361D6AEB2DA7}"/>
                </a:ext>
              </a:extLst>
            </p:cNvPr>
            <p:cNvCxnSpPr/>
            <p:nvPr/>
          </p:nvCxnSpPr>
          <p:spPr>
            <a:xfrm>
              <a:off x="5536530" y="4318736"/>
              <a:ext cx="756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8CD1EA4F-669C-4859-AFAE-C7F5A7178F3D}"/>
                </a:ext>
              </a:extLst>
            </p:cNvPr>
            <p:cNvCxnSpPr/>
            <p:nvPr/>
          </p:nvCxnSpPr>
          <p:spPr>
            <a:xfrm>
              <a:off x="5529419" y="4254209"/>
              <a:ext cx="115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1AF92337-C8CD-47BC-B654-8D2D5E557E2E}"/>
                </a:ext>
              </a:extLst>
            </p:cNvPr>
            <p:cNvSpPr txBox="1"/>
            <p:nvPr/>
          </p:nvSpPr>
          <p:spPr>
            <a:xfrm>
              <a:off x="5529419" y="4132640"/>
              <a:ext cx="1152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5CBBDA07-1B1A-427A-AE5B-0C5F57F0D5B0}"/>
                </a:ext>
              </a:extLst>
            </p:cNvPr>
            <p:cNvSpPr txBox="1"/>
            <p:nvPr/>
          </p:nvSpPr>
          <p:spPr>
            <a:xfrm>
              <a:off x="5536530" y="4196961"/>
              <a:ext cx="755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***</a:t>
              </a:r>
            </a:p>
          </p:txBody>
        </p:sp>
      </p:grpSp>
      <p:sp>
        <p:nvSpPr>
          <p:cNvPr id="99" name="ZoneTexte 98">
            <a:extLst>
              <a:ext uri="{FF2B5EF4-FFF2-40B4-BE49-F238E27FC236}">
                <a16:creationId xmlns:a16="http://schemas.microsoft.com/office/drawing/2014/main" id="{AC99FC4C-A232-4ECD-AA73-9D3D07ED987C}"/>
              </a:ext>
            </a:extLst>
          </p:cNvPr>
          <p:cNvSpPr txBox="1"/>
          <p:nvPr/>
        </p:nvSpPr>
        <p:spPr>
          <a:xfrm>
            <a:off x="5783320" y="1298670"/>
            <a:ext cx="10416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+mj-lt"/>
              </a:rPr>
              <a:t>S68 (HRP)</a:t>
            </a:r>
          </a:p>
        </p:txBody>
      </p:sp>
      <p:sp>
        <p:nvSpPr>
          <p:cNvPr id="103" name="ZoneTexte 102"/>
          <p:cNvSpPr txBox="1"/>
          <p:nvPr/>
        </p:nvSpPr>
        <p:spPr>
          <a:xfrm>
            <a:off x="5526400" y="1191815"/>
            <a:ext cx="1933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+mj-lt"/>
              </a:rPr>
              <a:t>D</a:t>
            </a:r>
          </a:p>
        </p:txBody>
      </p:sp>
      <p:cxnSp>
        <p:nvCxnSpPr>
          <p:cNvPr id="468" name="Connecteur droit 467">
            <a:extLst>
              <a:ext uri="{FF2B5EF4-FFF2-40B4-BE49-F238E27FC236}">
                <a16:creationId xmlns:a16="http://schemas.microsoft.com/office/drawing/2014/main" id="{ACCA7622-A068-071E-1124-9542A0195F5F}"/>
              </a:ext>
            </a:extLst>
          </p:cNvPr>
          <p:cNvCxnSpPr/>
          <p:nvPr/>
        </p:nvCxnSpPr>
        <p:spPr>
          <a:xfrm>
            <a:off x="6455077" y="2595316"/>
            <a:ext cx="29256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9" name="ZoneTexte 468">
            <a:extLst>
              <a:ext uri="{FF2B5EF4-FFF2-40B4-BE49-F238E27FC236}">
                <a16:creationId xmlns:a16="http://schemas.microsoft.com/office/drawing/2014/main" id="{C09C243B-A772-FBB5-1409-E4573D3CC6D2}"/>
              </a:ext>
            </a:extLst>
          </p:cNvPr>
          <p:cNvSpPr txBox="1"/>
          <p:nvPr/>
        </p:nvSpPr>
        <p:spPr>
          <a:xfrm>
            <a:off x="6323703" y="2476565"/>
            <a:ext cx="5687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2703261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diagramme, capture d’écran, Police&#10;&#10;Description générée automatiquement">
            <a:extLst>
              <a:ext uri="{FF2B5EF4-FFF2-40B4-BE49-F238E27FC236}">
                <a16:creationId xmlns:a16="http://schemas.microsoft.com/office/drawing/2014/main" id="{C778321A-C944-4D62-5501-51C66A37B3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1" t="15812" r="28192" b="16935"/>
          <a:stretch/>
        </p:blipFill>
        <p:spPr>
          <a:xfrm>
            <a:off x="994602" y="4787545"/>
            <a:ext cx="1533330" cy="1658015"/>
          </a:xfrm>
          <a:prstGeom prst="rect">
            <a:avLst/>
          </a:prstGeom>
        </p:spPr>
      </p:pic>
      <p:sp>
        <p:nvSpPr>
          <p:cNvPr id="62" name="ZoneTexte 61">
            <a:extLst>
              <a:ext uri="{FF2B5EF4-FFF2-40B4-BE49-F238E27FC236}">
                <a16:creationId xmlns:a16="http://schemas.microsoft.com/office/drawing/2014/main" id="{AAF7AB69-9A58-C3A2-E0EA-A2BB3953D369}"/>
              </a:ext>
            </a:extLst>
          </p:cNvPr>
          <p:cNvSpPr txBox="1"/>
          <p:nvPr/>
        </p:nvSpPr>
        <p:spPr>
          <a:xfrm>
            <a:off x="5268981" y="9381585"/>
            <a:ext cx="1520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b="1" dirty="0" err="1">
                <a:latin typeface="+mj-lt"/>
              </a:rPr>
              <a:t>Supplementary</a:t>
            </a:r>
            <a:r>
              <a:rPr lang="fr-FR" sz="1000" b="1" dirty="0">
                <a:latin typeface="+mj-lt"/>
              </a:rPr>
              <a:t> figure 6</a:t>
            </a:r>
          </a:p>
        </p:txBody>
      </p:sp>
      <p:pic>
        <p:nvPicPr>
          <p:cNvPr id="3" name="Image 2" descr="Une image contenant texte, diagramme, carte&#10;&#10;Description générée automatiquement">
            <a:extLst>
              <a:ext uri="{FF2B5EF4-FFF2-40B4-BE49-F238E27FC236}">
                <a16:creationId xmlns:a16="http://schemas.microsoft.com/office/drawing/2014/main" id="{55E6D12C-21A7-4BE8-9E77-76669669D1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" t="15874" r="16444" b="19100"/>
          <a:stretch/>
        </p:blipFill>
        <p:spPr>
          <a:xfrm>
            <a:off x="607829" y="1288401"/>
            <a:ext cx="5421315" cy="3121646"/>
          </a:xfrm>
          <a:prstGeom prst="rect">
            <a:avLst/>
          </a:prstGeom>
        </p:spPr>
      </p:pic>
      <p:sp>
        <p:nvSpPr>
          <p:cNvPr id="127" name="ZoneTexte 126">
            <a:extLst>
              <a:ext uri="{FF2B5EF4-FFF2-40B4-BE49-F238E27FC236}">
                <a16:creationId xmlns:a16="http://schemas.microsoft.com/office/drawing/2014/main" id="{9B8BAAA8-CD93-BA94-D80B-F9D2488EF934}"/>
              </a:ext>
            </a:extLst>
          </p:cNvPr>
          <p:cNvSpPr txBox="1"/>
          <p:nvPr/>
        </p:nvSpPr>
        <p:spPr>
          <a:xfrm>
            <a:off x="242308" y="1134513"/>
            <a:ext cx="256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+mj-lt"/>
              </a:rPr>
              <a:t>A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0B5D568-A5DD-F643-9052-68C5537380D1}"/>
              </a:ext>
            </a:extLst>
          </p:cNvPr>
          <p:cNvGrpSpPr/>
          <p:nvPr/>
        </p:nvGrpSpPr>
        <p:grpSpPr>
          <a:xfrm>
            <a:off x="575500" y="4456090"/>
            <a:ext cx="5947191" cy="4451785"/>
            <a:chOff x="-171750" y="3313089"/>
            <a:chExt cx="5947191" cy="4451785"/>
          </a:xfrm>
        </p:grpSpPr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BB1A08D0-530A-1C4A-8545-4654E9AEDA75}"/>
                </a:ext>
              </a:extLst>
            </p:cNvPr>
            <p:cNvSpPr txBox="1"/>
            <p:nvPr/>
          </p:nvSpPr>
          <p:spPr>
            <a:xfrm>
              <a:off x="145721" y="5297726"/>
              <a:ext cx="1731303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>
                  <a:latin typeface="+mj-lt"/>
                </a:rPr>
                <a:t>Days </a:t>
              </a:r>
              <a:r>
                <a:rPr lang="fr-FR" sz="1000" dirty="0" err="1">
                  <a:latin typeface="+mj-lt"/>
                </a:rPr>
                <a:t>after</a:t>
              </a:r>
              <a:r>
                <a:rPr lang="fr-FR" sz="1000" dirty="0">
                  <a:latin typeface="+mj-lt"/>
                </a:rPr>
                <a:t> </a:t>
              </a:r>
              <a:r>
                <a:rPr lang="fr-FR" sz="1000" dirty="0" err="1">
                  <a:latin typeface="+mj-lt"/>
                </a:rPr>
                <a:t>re-implantation</a:t>
              </a:r>
              <a:endParaRPr lang="fr-FR" sz="1000" dirty="0">
                <a:latin typeface="+mj-lt"/>
              </a:endParaRPr>
            </a:p>
          </p:txBody>
        </p:sp>
        <p:sp>
          <p:nvSpPr>
            <p:cNvPr id="112" name="ZoneTexte 111">
              <a:extLst>
                <a:ext uri="{FF2B5EF4-FFF2-40B4-BE49-F238E27FC236}">
                  <a16:creationId xmlns:a16="http://schemas.microsoft.com/office/drawing/2014/main" id="{1EF18CAB-2E2A-9B46-BD3F-F29FFFD29562}"/>
                </a:ext>
              </a:extLst>
            </p:cNvPr>
            <p:cNvSpPr txBox="1"/>
            <p:nvPr/>
          </p:nvSpPr>
          <p:spPr>
            <a:xfrm>
              <a:off x="286713" y="5219703"/>
              <a:ext cx="3478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40</a:t>
              </a:r>
            </a:p>
          </p:txBody>
        </p:sp>
        <p:sp>
          <p:nvSpPr>
            <p:cNvPr id="113" name="ZoneTexte 112">
              <a:extLst>
                <a:ext uri="{FF2B5EF4-FFF2-40B4-BE49-F238E27FC236}">
                  <a16:creationId xmlns:a16="http://schemas.microsoft.com/office/drawing/2014/main" id="{A4ECD38C-289C-F946-968F-101D20F02058}"/>
                </a:ext>
              </a:extLst>
            </p:cNvPr>
            <p:cNvSpPr txBox="1"/>
            <p:nvPr/>
          </p:nvSpPr>
          <p:spPr>
            <a:xfrm>
              <a:off x="577872" y="5219703"/>
              <a:ext cx="3731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60</a:t>
              </a:r>
            </a:p>
          </p:txBody>
        </p:sp>
        <p:sp>
          <p:nvSpPr>
            <p:cNvPr id="114" name="ZoneTexte 113">
              <a:extLst>
                <a:ext uri="{FF2B5EF4-FFF2-40B4-BE49-F238E27FC236}">
                  <a16:creationId xmlns:a16="http://schemas.microsoft.com/office/drawing/2014/main" id="{A6BBB115-0357-9C41-AD7C-FE5C324D1AA7}"/>
                </a:ext>
              </a:extLst>
            </p:cNvPr>
            <p:cNvSpPr txBox="1"/>
            <p:nvPr/>
          </p:nvSpPr>
          <p:spPr>
            <a:xfrm>
              <a:off x="915412" y="5219703"/>
              <a:ext cx="3456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80</a:t>
              </a:r>
            </a:p>
          </p:txBody>
        </p:sp>
        <p:sp>
          <p:nvSpPr>
            <p:cNvPr id="115" name="ZoneTexte 114">
              <a:extLst>
                <a:ext uri="{FF2B5EF4-FFF2-40B4-BE49-F238E27FC236}">
                  <a16:creationId xmlns:a16="http://schemas.microsoft.com/office/drawing/2014/main" id="{2D1CBADE-7881-B04E-B8A0-B8934D4A0661}"/>
                </a:ext>
              </a:extLst>
            </p:cNvPr>
            <p:cNvSpPr txBox="1"/>
            <p:nvPr/>
          </p:nvSpPr>
          <p:spPr>
            <a:xfrm>
              <a:off x="1559465" y="5219703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latin typeface="+mj-lt"/>
                </a:rPr>
                <a:t>120</a:t>
              </a:r>
            </a:p>
          </p:txBody>
        </p: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CC7991D8-8C53-B046-B0F0-3BC6E3033CDE}"/>
                </a:ext>
              </a:extLst>
            </p:cNvPr>
            <p:cNvSpPr txBox="1"/>
            <p:nvPr/>
          </p:nvSpPr>
          <p:spPr>
            <a:xfrm>
              <a:off x="-107225" y="3585759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100</a:t>
              </a:r>
            </a:p>
          </p:txBody>
        </p: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9DF5972A-B467-E343-9685-1CA0C42AAC9D}"/>
                </a:ext>
              </a:extLst>
            </p:cNvPr>
            <p:cNvSpPr txBox="1"/>
            <p:nvPr/>
          </p:nvSpPr>
          <p:spPr>
            <a:xfrm>
              <a:off x="-102949" y="3895457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80</a:t>
              </a:r>
            </a:p>
          </p:txBody>
        </p: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3A255FA0-3945-884B-A1E6-44D79E069176}"/>
                </a:ext>
              </a:extLst>
            </p:cNvPr>
            <p:cNvSpPr txBox="1"/>
            <p:nvPr/>
          </p:nvSpPr>
          <p:spPr>
            <a:xfrm>
              <a:off x="-102019" y="4207247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60</a:t>
              </a:r>
            </a:p>
          </p:txBody>
        </p:sp>
        <p:sp>
          <p:nvSpPr>
            <p:cNvPr id="120" name="ZoneTexte 119">
              <a:extLst>
                <a:ext uri="{FF2B5EF4-FFF2-40B4-BE49-F238E27FC236}">
                  <a16:creationId xmlns:a16="http://schemas.microsoft.com/office/drawing/2014/main" id="{5031271D-1C9E-C346-BD4D-7CC996F280DA}"/>
                </a:ext>
              </a:extLst>
            </p:cNvPr>
            <p:cNvSpPr txBox="1"/>
            <p:nvPr/>
          </p:nvSpPr>
          <p:spPr>
            <a:xfrm>
              <a:off x="-104970" y="4508793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40</a:t>
              </a:r>
            </a:p>
          </p:txBody>
        </p:sp>
        <p:sp>
          <p:nvSpPr>
            <p:cNvPr id="121" name="ZoneTexte 120">
              <a:extLst>
                <a:ext uri="{FF2B5EF4-FFF2-40B4-BE49-F238E27FC236}">
                  <a16:creationId xmlns:a16="http://schemas.microsoft.com/office/drawing/2014/main" id="{72BA76E3-721C-0847-951E-202AA0EDAAB7}"/>
                </a:ext>
              </a:extLst>
            </p:cNvPr>
            <p:cNvSpPr txBox="1"/>
            <p:nvPr/>
          </p:nvSpPr>
          <p:spPr>
            <a:xfrm>
              <a:off x="-103373" y="4821263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20</a:t>
              </a:r>
            </a:p>
          </p:txBody>
        </p:sp>
        <p:sp>
          <p:nvSpPr>
            <p:cNvPr id="122" name="ZoneTexte 121">
              <a:extLst>
                <a:ext uri="{FF2B5EF4-FFF2-40B4-BE49-F238E27FC236}">
                  <a16:creationId xmlns:a16="http://schemas.microsoft.com/office/drawing/2014/main" id="{6FDD2164-B49F-3F44-AB53-1984D2115335}"/>
                </a:ext>
              </a:extLst>
            </p:cNvPr>
            <p:cNvSpPr txBox="1"/>
            <p:nvPr/>
          </p:nvSpPr>
          <p:spPr>
            <a:xfrm>
              <a:off x="-103373" y="5133431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0</a:t>
              </a:r>
            </a:p>
          </p:txBody>
        </p:sp>
        <p:sp>
          <p:nvSpPr>
            <p:cNvPr id="123" name="ZoneTexte 122">
              <a:extLst>
                <a:ext uri="{FF2B5EF4-FFF2-40B4-BE49-F238E27FC236}">
                  <a16:creationId xmlns:a16="http://schemas.microsoft.com/office/drawing/2014/main" id="{6510233C-3525-F046-A6D1-608C0BABA429}"/>
                </a:ext>
              </a:extLst>
            </p:cNvPr>
            <p:cNvSpPr txBox="1"/>
            <p:nvPr/>
          </p:nvSpPr>
          <p:spPr>
            <a:xfrm>
              <a:off x="-109982" y="3695665"/>
              <a:ext cx="338554" cy="154129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+mj-lt"/>
                </a:rPr>
                <a:t>Tumor</a:t>
              </a:r>
              <a:r>
                <a:rPr lang="fr-FR" sz="1000" dirty="0">
                  <a:latin typeface="+mj-lt"/>
                </a:rPr>
                <a:t>-free </a:t>
              </a:r>
              <a:r>
                <a:rPr lang="fr-FR" sz="1000" dirty="0" err="1">
                  <a:latin typeface="+mj-lt"/>
                </a:rPr>
                <a:t>survival</a:t>
              </a:r>
              <a:endParaRPr lang="fr-FR" sz="1000" dirty="0">
                <a:latin typeface="+mj-lt"/>
              </a:endParaRPr>
            </a:p>
          </p:txBody>
        </p:sp>
        <p:sp>
          <p:nvSpPr>
            <p:cNvPr id="124" name="ZoneTexte 123">
              <a:extLst>
                <a:ext uri="{FF2B5EF4-FFF2-40B4-BE49-F238E27FC236}">
                  <a16:creationId xmlns:a16="http://schemas.microsoft.com/office/drawing/2014/main" id="{C475533D-3E49-ED4E-BAFF-4B58EEEA93F6}"/>
                </a:ext>
              </a:extLst>
            </p:cNvPr>
            <p:cNvSpPr txBox="1"/>
            <p:nvPr/>
          </p:nvSpPr>
          <p:spPr>
            <a:xfrm>
              <a:off x="327820" y="3505075"/>
              <a:ext cx="1433769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+mj-lt"/>
                </a:rPr>
                <a:t>CRCM434</a:t>
              </a:r>
            </a:p>
          </p:txBody>
        </p:sp>
        <p:grpSp>
          <p:nvGrpSpPr>
            <p:cNvPr id="229" name="Groupe 228">
              <a:extLst>
                <a:ext uri="{FF2B5EF4-FFF2-40B4-BE49-F238E27FC236}">
                  <a16:creationId xmlns:a16="http://schemas.microsoft.com/office/drawing/2014/main" id="{3262EB5F-D721-874C-91AC-07182E9B65A7}"/>
                </a:ext>
              </a:extLst>
            </p:cNvPr>
            <p:cNvGrpSpPr/>
            <p:nvPr/>
          </p:nvGrpSpPr>
          <p:grpSpPr>
            <a:xfrm>
              <a:off x="182858" y="5722675"/>
              <a:ext cx="1744656" cy="2042199"/>
              <a:chOff x="868475" y="5367981"/>
              <a:chExt cx="1820599" cy="1805121"/>
            </a:xfrm>
          </p:grpSpPr>
          <p:pic>
            <p:nvPicPr>
              <p:cNvPr id="230" name="Image 229" descr="Une image contenant texte, diagramme, capture d’écran, ligne&#10;&#10;Description générée automatiquement">
                <a:extLst>
                  <a:ext uri="{FF2B5EF4-FFF2-40B4-BE49-F238E27FC236}">
                    <a16:creationId xmlns:a16="http://schemas.microsoft.com/office/drawing/2014/main" id="{703AA681-809C-984F-9F18-7BCB9F8D46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079" t="13472" r="31727" b="17190"/>
              <a:stretch/>
            </p:blipFill>
            <p:spPr>
              <a:xfrm>
                <a:off x="986530" y="5476094"/>
                <a:ext cx="1689789" cy="1483718"/>
              </a:xfrm>
              <a:prstGeom prst="rect">
                <a:avLst/>
              </a:prstGeom>
            </p:spPr>
          </p:pic>
          <p:sp>
            <p:nvSpPr>
              <p:cNvPr id="231" name="ZoneTexte 230">
                <a:extLst>
                  <a:ext uri="{FF2B5EF4-FFF2-40B4-BE49-F238E27FC236}">
                    <a16:creationId xmlns:a16="http://schemas.microsoft.com/office/drawing/2014/main" id="{0BAC9299-533C-D343-838B-300D60A8ED54}"/>
                  </a:ext>
                </a:extLst>
              </p:cNvPr>
              <p:cNvSpPr txBox="1"/>
              <p:nvPr/>
            </p:nvSpPr>
            <p:spPr>
              <a:xfrm>
                <a:off x="976788" y="6955465"/>
                <a:ext cx="1675535" cy="217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>
                    <a:latin typeface="+mj-lt"/>
                  </a:rPr>
                  <a:t>Days </a:t>
                </a:r>
                <a:r>
                  <a:rPr lang="fr-FR" sz="1000" dirty="0" err="1">
                    <a:latin typeface="+mj-lt"/>
                  </a:rPr>
                  <a:t>after</a:t>
                </a:r>
                <a:r>
                  <a:rPr lang="fr-FR" sz="1000" dirty="0">
                    <a:latin typeface="+mj-lt"/>
                  </a:rPr>
                  <a:t> </a:t>
                </a:r>
                <a:r>
                  <a:rPr lang="fr-FR" sz="1000" dirty="0" err="1">
                    <a:latin typeface="+mj-lt"/>
                  </a:rPr>
                  <a:t>re-implantation</a:t>
                </a:r>
                <a:endParaRPr lang="fr-FR" sz="1000" dirty="0">
                  <a:latin typeface="+mj-lt"/>
                </a:endParaRPr>
              </a:p>
            </p:txBody>
          </p:sp>
          <p:sp>
            <p:nvSpPr>
              <p:cNvPr id="232" name="ZoneTexte 231">
                <a:extLst>
                  <a:ext uri="{FF2B5EF4-FFF2-40B4-BE49-F238E27FC236}">
                    <a16:creationId xmlns:a16="http://schemas.microsoft.com/office/drawing/2014/main" id="{DB48CE03-9592-8A4E-BB3B-4F44999F6E4D}"/>
                  </a:ext>
                </a:extLst>
              </p:cNvPr>
              <p:cNvSpPr txBox="1"/>
              <p:nvPr/>
            </p:nvSpPr>
            <p:spPr>
              <a:xfrm>
                <a:off x="868475" y="6902669"/>
                <a:ext cx="361887" cy="190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dirty="0">
                    <a:latin typeface="+mj-lt"/>
                  </a:rPr>
                  <a:t>40</a:t>
                </a:r>
              </a:p>
            </p:txBody>
          </p:sp>
          <p:sp>
            <p:nvSpPr>
              <p:cNvPr id="233" name="ZoneTexte 232">
                <a:extLst>
                  <a:ext uri="{FF2B5EF4-FFF2-40B4-BE49-F238E27FC236}">
                    <a16:creationId xmlns:a16="http://schemas.microsoft.com/office/drawing/2014/main" id="{845D0C67-9121-A74F-A655-D653CDF98834}"/>
                  </a:ext>
                </a:extLst>
              </p:cNvPr>
              <p:cNvSpPr txBox="1"/>
              <p:nvPr/>
            </p:nvSpPr>
            <p:spPr>
              <a:xfrm>
                <a:off x="1550987" y="6902669"/>
                <a:ext cx="361887" cy="190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80</a:t>
                </a:r>
              </a:p>
            </p:txBody>
          </p:sp>
          <p:sp>
            <p:nvSpPr>
              <p:cNvPr id="234" name="ZoneTexte 233">
                <a:extLst>
                  <a:ext uri="{FF2B5EF4-FFF2-40B4-BE49-F238E27FC236}">
                    <a16:creationId xmlns:a16="http://schemas.microsoft.com/office/drawing/2014/main" id="{BB64E0C4-B692-7644-A76C-1E9E9E1FE176}"/>
                  </a:ext>
                </a:extLst>
              </p:cNvPr>
              <p:cNvSpPr txBox="1"/>
              <p:nvPr/>
            </p:nvSpPr>
            <p:spPr>
              <a:xfrm>
                <a:off x="1904423" y="6902669"/>
                <a:ext cx="361887" cy="190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100</a:t>
                </a:r>
              </a:p>
            </p:txBody>
          </p:sp>
          <p:sp>
            <p:nvSpPr>
              <p:cNvPr id="235" name="ZoneTexte 234">
                <a:extLst>
                  <a:ext uri="{FF2B5EF4-FFF2-40B4-BE49-F238E27FC236}">
                    <a16:creationId xmlns:a16="http://schemas.microsoft.com/office/drawing/2014/main" id="{FE625E95-DDDA-1A48-849F-8FD53509D9AE}"/>
                  </a:ext>
                </a:extLst>
              </p:cNvPr>
              <p:cNvSpPr txBox="1"/>
              <p:nvPr/>
            </p:nvSpPr>
            <p:spPr>
              <a:xfrm>
                <a:off x="2205630" y="6902669"/>
                <a:ext cx="483444" cy="190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120</a:t>
                </a:r>
              </a:p>
            </p:txBody>
          </p:sp>
          <p:sp>
            <p:nvSpPr>
              <p:cNvPr id="236" name="ZoneTexte 235">
                <a:extLst>
                  <a:ext uri="{FF2B5EF4-FFF2-40B4-BE49-F238E27FC236}">
                    <a16:creationId xmlns:a16="http://schemas.microsoft.com/office/drawing/2014/main" id="{A8CDFBBA-3400-7B43-99F5-FFA22E18F0F0}"/>
                  </a:ext>
                </a:extLst>
              </p:cNvPr>
              <p:cNvSpPr txBox="1"/>
              <p:nvPr/>
            </p:nvSpPr>
            <p:spPr>
              <a:xfrm>
                <a:off x="1012796" y="5367981"/>
                <a:ext cx="1592651" cy="217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latin typeface="+mj-lt"/>
                  </a:rPr>
                  <a:t>Pandora21</a:t>
                </a:r>
              </a:p>
            </p:txBody>
          </p:sp>
          <p:sp>
            <p:nvSpPr>
              <p:cNvPr id="237" name="ZoneTexte 236">
                <a:extLst>
                  <a:ext uri="{FF2B5EF4-FFF2-40B4-BE49-F238E27FC236}">
                    <a16:creationId xmlns:a16="http://schemas.microsoft.com/office/drawing/2014/main" id="{2C1D0E11-0294-D542-B754-CF10F492D756}"/>
                  </a:ext>
                </a:extLst>
              </p:cNvPr>
              <p:cNvSpPr txBox="1"/>
              <p:nvPr/>
            </p:nvSpPr>
            <p:spPr>
              <a:xfrm>
                <a:off x="1187931" y="6902670"/>
                <a:ext cx="361887" cy="190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latin typeface="+mj-lt"/>
                  </a:rPr>
                  <a:t>60</a:t>
                </a:r>
              </a:p>
            </p:txBody>
          </p:sp>
        </p:grpSp>
        <p:grpSp>
          <p:nvGrpSpPr>
            <p:cNvPr id="238" name="Groupe 237">
              <a:extLst>
                <a:ext uri="{FF2B5EF4-FFF2-40B4-BE49-F238E27FC236}">
                  <a16:creationId xmlns:a16="http://schemas.microsoft.com/office/drawing/2014/main" id="{05B67B9C-1A16-B24E-8291-7027CC1B9F85}"/>
                </a:ext>
              </a:extLst>
            </p:cNvPr>
            <p:cNvGrpSpPr/>
            <p:nvPr/>
          </p:nvGrpSpPr>
          <p:grpSpPr>
            <a:xfrm>
              <a:off x="3335122" y="5725150"/>
              <a:ext cx="1857246" cy="2036745"/>
              <a:chOff x="5692422" y="3628234"/>
              <a:chExt cx="1577750" cy="1651492"/>
            </a:xfrm>
          </p:grpSpPr>
          <p:pic>
            <p:nvPicPr>
              <p:cNvPr id="239" name="Image 238" descr="Une image contenant texte, capture d’écran, diagramme, Police&#10;&#10;Description générée automatiquement">
                <a:extLst>
                  <a:ext uri="{FF2B5EF4-FFF2-40B4-BE49-F238E27FC236}">
                    <a16:creationId xmlns:a16="http://schemas.microsoft.com/office/drawing/2014/main" id="{6CBB6E40-0C77-3842-AE4E-5A1264DE6C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641" t="16269" r="35768" b="17008"/>
              <a:stretch/>
            </p:blipFill>
            <p:spPr>
              <a:xfrm>
                <a:off x="5758146" y="3770647"/>
                <a:ext cx="1352459" cy="1320005"/>
              </a:xfrm>
              <a:prstGeom prst="rect">
                <a:avLst/>
              </a:prstGeom>
            </p:spPr>
          </p:pic>
          <p:grpSp>
            <p:nvGrpSpPr>
              <p:cNvPr id="240" name="Groupe 239">
                <a:extLst>
                  <a:ext uri="{FF2B5EF4-FFF2-40B4-BE49-F238E27FC236}">
                    <a16:creationId xmlns:a16="http://schemas.microsoft.com/office/drawing/2014/main" id="{8D26E689-C794-DA4D-901D-A87523878C74}"/>
                  </a:ext>
                </a:extLst>
              </p:cNvPr>
              <p:cNvGrpSpPr/>
              <p:nvPr/>
            </p:nvGrpSpPr>
            <p:grpSpPr>
              <a:xfrm>
                <a:off x="5692422" y="3628234"/>
                <a:ext cx="1577750" cy="1651492"/>
                <a:chOff x="3588576" y="5386037"/>
                <a:chExt cx="2017527" cy="1797738"/>
              </a:xfrm>
            </p:grpSpPr>
            <p:sp>
              <p:nvSpPr>
                <p:cNvPr id="241" name="ZoneTexte 240">
                  <a:extLst>
                    <a:ext uri="{FF2B5EF4-FFF2-40B4-BE49-F238E27FC236}">
                      <a16:creationId xmlns:a16="http://schemas.microsoft.com/office/drawing/2014/main" id="{3BF8D60D-926F-3C41-93F8-AF85DE42F41E}"/>
                    </a:ext>
                  </a:extLst>
                </p:cNvPr>
                <p:cNvSpPr txBox="1"/>
                <p:nvPr/>
              </p:nvSpPr>
              <p:spPr>
                <a:xfrm>
                  <a:off x="3588576" y="6966447"/>
                  <a:ext cx="1990066" cy="2173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00" dirty="0">
                      <a:latin typeface="+mj-lt"/>
                    </a:rPr>
                    <a:t>Days </a:t>
                  </a:r>
                  <a:r>
                    <a:rPr lang="fr-FR" sz="1000" dirty="0" err="1">
                      <a:latin typeface="+mj-lt"/>
                    </a:rPr>
                    <a:t>after</a:t>
                  </a:r>
                  <a:r>
                    <a:rPr lang="fr-FR" sz="1000" dirty="0">
                      <a:latin typeface="+mj-lt"/>
                    </a:rPr>
                    <a:t> </a:t>
                  </a:r>
                  <a:r>
                    <a:rPr lang="fr-FR" sz="1000" dirty="0" err="1">
                      <a:latin typeface="+mj-lt"/>
                    </a:rPr>
                    <a:t>re-implantation</a:t>
                  </a:r>
                  <a:endParaRPr lang="fr-FR" sz="1000" dirty="0">
                    <a:latin typeface="+mj-lt"/>
                  </a:endParaRPr>
                </a:p>
              </p:txBody>
            </p:sp>
            <p:sp>
              <p:nvSpPr>
                <p:cNvPr id="242" name="ZoneTexte 241">
                  <a:extLst>
                    <a:ext uri="{FF2B5EF4-FFF2-40B4-BE49-F238E27FC236}">
                      <a16:creationId xmlns:a16="http://schemas.microsoft.com/office/drawing/2014/main" id="{E4CB6294-77CE-A444-81CC-2928F052A0AB}"/>
                    </a:ext>
                  </a:extLst>
                </p:cNvPr>
                <p:cNvSpPr txBox="1"/>
                <p:nvPr/>
              </p:nvSpPr>
              <p:spPr>
                <a:xfrm>
                  <a:off x="3746397" y="6897786"/>
                  <a:ext cx="414249" cy="1901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60</a:t>
                  </a:r>
                </a:p>
              </p:txBody>
            </p:sp>
            <p:sp>
              <p:nvSpPr>
                <p:cNvPr id="243" name="ZoneTexte 242">
                  <a:extLst>
                    <a:ext uri="{FF2B5EF4-FFF2-40B4-BE49-F238E27FC236}">
                      <a16:creationId xmlns:a16="http://schemas.microsoft.com/office/drawing/2014/main" id="{223D1D4D-E402-1F46-BC2A-57C21B84DB7D}"/>
                    </a:ext>
                  </a:extLst>
                </p:cNvPr>
                <p:cNvSpPr txBox="1"/>
                <p:nvPr/>
              </p:nvSpPr>
              <p:spPr>
                <a:xfrm>
                  <a:off x="4654342" y="6897786"/>
                  <a:ext cx="492678" cy="1901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80</a:t>
                  </a:r>
                </a:p>
              </p:txBody>
            </p:sp>
            <p:sp>
              <p:nvSpPr>
                <p:cNvPr id="244" name="ZoneTexte 243">
                  <a:extLst>
                    <a:ext uri="{FF2B5EF4-FFF2-40B4-BE49-F238E27FC236}">
                      <a16:creationId xmlns:a16="http://schemas.microsoft.com/office/drawing/2014/main" id="{ED25AFE7-F4B1-854B-8440-C87272E76DA7}"/>
                    </a:ext>
                  </a:extLst>
                </p:cNvPr>
                <p:cNvSpPr txBox="1"/>
                <p:nvPr/>
              </p:nvSpPr>
              <p:spPr>
                <a:xfrm>
                  <a:off x="5122659" y="6897786"/>
                  <a:ext cx="483444" cy="1901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90</a:t>
                  </a:r>
                </a:p>
              </p:txBody>
            </p:sp>
            <p:sp>
              <p:nvSpPr>
                <p:cNvPr id="245" name="ZoneTexte 244">
                  <a:extLst>
                    <a:ext uri="{FF2B5EF4-FFF2-40B4-BE49-F238E27FC236}">
                      <a16:creationId xmlns:a16="http://schemas.microsoft.com/office/drawing/2014/main" id="{337BC1B8-D128-0E40-8D24-2AA5762AFB3D}"/>
                    </a:ext>
                  </a:extLst>
                </p:cNvPr>
                <p:cNvSpPr txBox="1"/>
                <p:nvPr/>
              </p:nvSpPr>
              <p:spPr>
                <a:xfrm>
                  <a:off x="3715944" y="5386037"/>
                  <a:ext cx="1564458" cy="2173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00" b="1" dirty="0">
                      <a:latin typeface="+mj-lt"/>
                    </a:rPr>
                    <a:t>Pandora7</a:t>
                  </a:r>
                </a:p>
              </p:txBody>
            </p:sp>
            <p:sp>
              <p:nvSpPr>
                <p:cNvPr id="246" name="ZoneTexte 245">
                  <a:extLst>
                    <a:ext uri="{FF2B5EF4-FFF2-40B4-BE49-F238E27FC236}">
                      <a16:creationId xmlns:a16="http://schemas.microsoft.com/office/drawing/2014/main" id="{655648FE-146D-E047-97C2-9A7BA62FC2A8}"/>
                    </a:ext>
                  </a:extLst>
                </p:cNvPr>
                <p:cNvSpPr txBox="1"/>
                <p:nvPr/>
              </p:nvSpPr>
              <p:spPr>
                <a:xfrm>
                  <a:off x="4176782" y="6897786"/>
                  <a:ext cx="492678" cy="1901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>
                      <a:latin typeface="+mj-lt"/>
                    </a:rPr>
                    <a:t>70</a:t>
                  </a:r>
                </a:p>
              </p:txBody>
            </p:sp>
          </p:grpSp>
        </p:grpSp>
        <p:sp>
          <p:nvSpPr>
            <p:cNvPr id="247" name="ZoneTexte 246">
              <a:extLst>
                <a:ext uri="{FF2B5EF4-FFF2-40B4-BE49-F238E27FC236}">
                  <a16:creationId xmlns:a16="http://schemas.microsoft.com/office/drawing/2014/main" id="{50553ED7-DEE6-E54D-BABA-E610AFDB7F64}"/>
                </a:ext>
              </a:extLst>
            </p:cNvPr>
            <p:cNvSpPr txBox="1"/>
            <p:nvPr/>
          </p:nvSpPr>
          <p:spPr>
            <a:xfrm>
              <a:off x="-54057" y="5833229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100</a:t>
              </a:r>
            </a:p>
          </p:txBody>
        </p:sp>
        <p:sp>
          <p:nvSpPr>
            <p:cNvPr id="248" name="ZoneTexte 247">
              <a:extLst>
                <a:ext uri="{FF2B5EF4-FFF2-40B4-BE49-F238E27FC236}">
                  <a16:creationId xmlns:a16="http://schemas.microsoft.com/office/drawing/2014/main" id="{989B4304-7E93-E841-A081-AE83EA26853D}"/>
                </a:ext>
              </a:extLst>
            </p:cNvPr>
            <p:cNvSpPr txBox="1"/>
            <p:nvPr/>
          </p:nvSpPr>
          <p:spPr>
            <a:xfrm>
              <a:off x="-49781" y="6142927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80</a:t>
              </a:r>
            </a:p>
          </p:txBody>
        </p:sp>
        <p:sp>
          <p:nvSpPr>
            <p:cNvPr id="249" name="ZoneTexte 248">
              <a:extLst>
                <a:ext uri="{FF2B5EF4-FFF2-40B4-BE49-F238E27FC236}">
                  <a16:creationId xmlns:a16="http://schemas.microsoft.com/office/drawing/2014/main" id="{D82BDCD6-B58D-5644-86F1-7AC485E9733E}"/>
                </a:ext>
              </a:extLst>
            </p:cNvPr>
            <p:cNvSpPr txBox="1"/>
            <p:nvPr/>
          </p:nvSpPr>
          <p:spPr>
            <a:xfrm>
              <a:off x="-48851" y="6454717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60</a:t>
              </a:r>
            </a:p>
          </p:txBody>
        </p:sp>
        <p:sp>
          <p:nvSpPr>
            <p:cNvPr id="250" name="ZoneTexte 249">
              <a:extLst>
                <a:ext uri="{FF2B5EF4-FFF2-40B4-BE49-F238E27FC236}">
                  <a16:creationId xmlns:a16="http://schemas.microsoft.com/office/drawing/2014/main" id="{39E341CD-07C6-C447-BF42-2B9E670E9B01}"/>
                </a:ext>
              </a:extLst>
            </p:cNvPr>
            <p:cNvSpPr txBox="1"/>
            <p:nvPr/>
          </p:nvSpPr>
          <p:spPr>
            <a:xfrm>
              <a:off x="-51802" y="6756263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40</a:t>
              </a:r>
            </a:p>
          </p:txBody>
        </p:sp>
        <p:sp>
          <p:nvSpPr>
            <p:cNvPr id="251" name="ZoneTexte 250">
              <a:extLst>
                <a:ext uri="{FF2B5EF4-FFF2-40B4-BE49-F238E27FC236}">
                  <a16:creationId xmlns:a16="http://schemas.microsoft.com/office/drawing/2014/main" id="{3A9CB162-C811-4B45-9146-95C3FCE63478}"/>
                </a:ext>
              </a:extLst>
            </p:cNvPr>
            <p:cNvSpPr txBox="1"/>
            <p:nvPr/>
          </p:nvSpPr>
          <p:spPr>
            <a:xfrm>
              <a:off x="-50205" y="7068733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20</a:t>
              </a:r>
            </a:p>
          </p:txBody>
        </p:sp>
        <p:sp>
          <p:nvSpPr>
            <p:cNvPr id="252" name="ZoneTexte 251">
              <a:extLst>
                <a:ext uri="{FF2B5EF4-FFF2-40B4-BE49-F238E27FC236}">
                  <a16:creationId xmlns:a16="http://schemas.microsoft.com/office/drawing/2014/main" id="{0BE37C2C-6AAA-484A-839C-298B00619F6A}"/>
                </a:ext>
              </a:extLst>
            </p:cNvPr>
            <p:cNvSpPr txBox="1"/>
            <p:nvPr/>
          </p:nvSpPr>
          <p:spPr>
            <a:xfrm>
              <a:off x="-50205" y="7380901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0</a:t>
              </a:r>
            </a:p>
          </p:txBody>
        </p:sp>
        <p:sp>
          <p:nvSpPr>
            <p:cNvPr id="253" name="ZoneTexte 252">
              <a:extLst>
                <a:ext uri="{FF2B5EF4-FFF2-40B4-BE49-F238E27FC236}">
                  <a16:creationId xmlns:a16="http://schemas.microsoft.com/office/drawing/2014/main" id="{15611482-58CC-4D4B-89A4-91E68DF3845A}"/>
                </a:ext>
              </a:extLst>
            </p:cNvPr>
            <p:cNvSpPr txBox="1"/>
            <p:nvPr/>
          </p:nvSpPr>
          <p:spPr>
            <a:xfrm>
              <a:off x="-56814" y="5943135"/>
              <a:ext cx="338554" cy="154129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+mj-lt"/>
                </a:rPr>
                <a:t>Tumor</a:t>
              </a:r>
              <a:r>
                <a:rPr lang="fr-FR" sz="1000" dirty="0">
                  <a:latin typeface="+mj-lt"/>
                </a:rPr>
                <a:t>-free </a:t>
              </a:r>
              <a:r>
                <a:rPr lang="fr-FR" sz="1000" dirty="0" err="1">
                  <a:latin typeface="+mj-lt"/>
                </a:rPr>
                <a:t>survival</a:t>
              </a:r>
              <a:endParaRPr lang="fr-FR" sz="1000" dirty="0">
                <a:latin typeface="+mj-lt"/>
              </a:endParaRPr>
            </a:p>
          </p:txBody>
        </p: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495FE01-A995-DF4B-A9FB-CACFF1E59EF6}"/>
                </a:ext>
              </a:extLst>
            </p:cNvPr>
            <p:cNvGrpSpPr/>
            <p:nvPr/>
          </p:nvGrpSpPr>
          <p:grpSpPr>
            <a:xfrm>
              <a:off x="2951951" y="3507002"/>
              <a:ext cx="2123497" cy="2040952"/>
              <a:chOff x="1956271" y="3507002"/>
              <a:chExt cx="2123497" cy="2040952"/>
            </a:xfrm>
          </p:grpSpPr>
          <p:grpSp>
            <p:nvGrpSpPr>
              <p:cNvPr id="125" name="Groupe 124">
                <a:extLst>
                  <a:ext uri="{FF2B5EF4-FFF2-40B4-BE49-F238E27FC236}">
                    <a16:creationId xmlns:a16="http://schemas.microsoft.com/office/drawing/2014/main" id="{0195D327-FB9C-A24C-AC85-78E0994DF43E}"/>
                  </a:ext>
                </a:extLst>
              </p:cNvPr>
              <p:cNvGrpSpPr/>
              <p:nvPr/>
            </p:nvGrpSpPr>
            <p:grpSpPr>
              <a:xfrm>
                <a:off x="2139490" y="3507002"/>
                <a:ext cx="1940278" cy="2040952"/>
                <a:chOff x="4083787" y="3310236"/>
                <a:chExt cx="2060064" cy="1791429"/>
              </a:xfrm>
            </p:grpSpPr>
            <p:grpSp>
              <p:nvGrpSpPr>
                <p:cNvPr id="126" name="Groupe 125">
                  <a:extLst>
                    <a:ext uri="{FF2B5EF4-FFF2-40B4-BE49-F238E27FC236}">
                      <a16:creationId xmlns:a16="http://schemas.microsoft.com/office/drawing/2014/main" id="{121991D0-4B39-614E-B0F2-28B063EAF453}"/>
                    </a:ext>
                  </a:extLst>
                </p:cNvPr>
                <p:cNvGrpSpPr/>
                <p:nvPr/>
              </p:nvGrpSpPr>
              <p:grpSpPr>
                <a:xfrm>
                  <a:off x="4083787" y="3433154"/>
                  <a:ext cx="2060064" cy="1668511"/>
                  <a:chOff x="2470143" y="8156569"/>
                  <a:chExt cx="2060064" cy="1698844"/>
                </a:xfrm>
              </p:grpSpPr>
              <p:pic>
                <p:nvPicPr>
                  <p:cNvPr id="129" name="Image 128" descr="Une image contenant texte, diagramme, ligne, Police&#10;&#10;Description générée automatiquement">
                    <a:extLst>
                      <a:ext uri="{FF2B5EF4-FFF2-40B4-BE49-F238E27FC236}">
                        <a16:creationId xmlns:a16="http://schemas.microsoft.com/office/drawing/2014/main" id="{648D1440-E583-3A4A-AB41-544086A6ED3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7289" t="14234" r="26963" b="17318"/>
                  <a:stretch/>
                </p:blipFill>
                <p:spPr>
                  <a:xfrm>
                    <a:off x="2642822" y="8156569"/>
                    <a:ext cx="1696431" cy="1484804"/>
                  </a:xfrm>
                  <a:prstGeom prst="rect">
                    <a:avLst/>
                  </a:prstGeom>
                </p:spPr>
              </p:pic>
              <p:sp>
                <p:nvSpPr>
                  <p:cNvPr id="130" name="ZoneTexte 129">
                    <a:extLst>
                      <a:ext uri="{FF2B5EF4-FFF2-40B4-BE49-F238E27FC236}">
                        <a16:creationId xmlns:a16="http://schemas.microsoft.com/office/drawing/2014/main" id="{33AC7DC5-D4A3-014F-A071-8C32E7C9E061}"/>
                      </a:ext>
                    </a:extLst>
                  </p:cNvPr>
                  <p:cNvSpPr txBox="1"/>
                  <p:nvPr/>
                </p:nvSpPr>
                <p:spPr>
                  <a:xfrm>
                    <a:off x="2531146" y="9635366"/>
                    <a:ext cx="1875295" cy="22004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000" dirty="0">
                        <a:latin typeface="+mj-lt"/>
                      </a:rPr>
                      <a:t>Days </a:t>
                    </a:r>
                    <a:r>
                      <a:rPr lang="fr-FR" sz="1000" dirty="0" err="1">
                        <a:latin typeface="+mj-lt"/>
                      </a:rPr>
                      <a:t>after</a:t>
                    </a:r>
                    <a:r>
                      <a:rPr lang="fr-FR" sz="1000" dirty="0">
                        <a:latin typeface="+mj-lt"/>
                      </a:rPr>
                      <a:t> </a:t>
                    </a:r>
                    <a:r>
                      <a:rPr lang="fr-FR" sz="1000" dirty="0" err="1">
                        <a:latin typeface="+mj-lt"/>
                      </a:rPr>
                      <a:t>re-implantation</a:t>
                    </a:r>
                    <a:endParaRPr lang="fr-FR" sz="1000" dirty="0">
                      <a:latin typeface="+mj-lt"/>
                    </a:endParaRPr>
                  </a:p>
                </p:txBody>
              </p:sp>
              <p:sp>
                <p:nvSpPr>
                  <p:cNvPr id="131" name="ZoneTexte 130">
                    <a:extLst>
                      <a:ext uri="{FF2B5EF4-FFF2-40B4-BE49-F238E27FC236}">
                        <a16:creationId xmlns:a16="http://schemas.microsoft.com/office/drawing/2014/main" id="{E190D192-0F96-B94A-9BD4-2876F84F9BCD}"/>
                      </a:ext>
                    </a:extLst>
                  </p:cNvPr>
                  <p:cNvSpPr txBox="1"/>
                  <p:nvPr/>
                </p:nvSpPr>
                <p:spPr>
                  <a:xfrm>
                    <a:off x="2866271" y="9564754"/>
                    <a:ext cx="412166" cy="19254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40</a:t>
                    </a:r>
                  </a:p>
                </p:txBody>
              </p:sp>
              <p:sp>
                <p:nvSpPr>
                  <p:cNvPr id="225" name="ZoneTexte 224">
                    <a:extLst>
                      <a:ext uri="{FF2B5EF4-FFF2-40B4-BE49-F238E27FC236}">
                        <a16:creationId xmlns:a16="http://schemas.microsoft.com/office/drawing/2014/main" id="{10298C15-3D68-2E44-BB6C-CDFFF781D10C}"/>
                      </a:ext>
                    </a:extLst>
                  </p:cNvPr>
                  <p:cNvSpPr txBox="1"/>
                  <p:nvPr/>
                </p:nvSpPr>
                <p:spPr>
                  <a:xfrm>
                    <a:off x="3278435" y="9564754"/>
                    <a:ext cx="392489" cy="19254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60</a:t>
                    </a:r>
                  </a:p>
                </p:txBody>
              </p:sp>
              <p:sp>
                <p:nvSpPr>
                  <p:cNvPr id="226" name="ZoneTexte 225">
                    <a:extLst>
                      <a:ext uri="{FF2B5EF4-FFF2-40B4-BE49-F238E27FC236}">
                        <a16:creationId xmlns:a16="http://schemas.microsoft.com/office/drawing/2014/main" id="{140D1340-C6AF-5645-B4C2-7CF51A990F8E}"/>
                      </a:ext>
                    </a:extLst>
                  </p:cNvPr>
                  <p:cNvSpPr txBox="1"/>
                  <p:nvPr/>
                </p:nvSpPr>
                <p:spPr>
                  <a:xfrm>
                    <a:off x="3671585" y="9564754"/>
                    <a:ext cx="424711" cy="19254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80</a:t>
                    </a:r>
                  </a:p>
                </p:txBody>
              </p:sp>
              <p:sp>
                <p:nvSpPr>
                  <p:cNvPr id="227" name="ZoneTexte 226">
                    <a:extLst>
                      <a:ext uri="{FF2B5EF4-FFF2-40B4-BE49-F238E27FC236}">
                        <a16:creationId xmlns:a16="http://schemas.microsoft.com/office/drawing/2014/main" id="{2E32BB97-7256-1C4F-A1BE-A83B5FBE44FC}"/>
                      </a:ext>
                    </a:extLst>
                  </p:cNvPr>
                  <p:cNvSpPr txBox="1"/>
                  <p:nvPr/>
                </p:nvSpPr>
                <p:spPr>
                  <a:xfrm>
                    <a:off x="4046763" y="9564754"/>
                    <a:ext cx="483444" cy="19254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100</a:t>
                    </a:r>
                  </a:p>
                </p:txBody>
              </p:sp>
              <p:sp>
                <p:nvSpPr>
                  <p:cNvPr id="228" name="ZoneTexte 227">
                    <a:extLst>
                      <a:ext uri="{FF2B5EF4-FFF2-40B4-BE49-F238E27FC236}">
                        <a16:creationId xmlns:a16="http://schemas.microsoft.com/office/drawing/2014/main" id="{EB59D74C-2ACD-644D-8196-5C74A7072CCE}"/>
                      </a:ext>
                    </a:extLst>
                  </p:cNvPr>
                  <p:cNvSpPr txBox="1"/>
                  <p:nvPr/>
                </p:nvSpPr>
                <p:spPr>
                  <a:xfrm>
                    <a:off x="2470143" y="9560673"/>
                    <a:ext cx="412167" cy="19254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800" dirty="0">
                        <a:latin typeface="+mj-lt"/>
                      </a:rPr>
                      <a:t>20</a:t>
                    </a:r>
                  </a:p>
                </p:txBody>
              </p:sp>
            </p:grp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DF70B3C2-0198-E342-95A4-1BD5DB3539A8}"/>
                    </a:ext>
                  </a:extLst>
                </p:cNvPr>
                <p:cNvSpPr txBox="1"/>
                <p:nvPr/>
              </p:nvSpPr>
              <p:spPr>
                <a:xfrm>
                  <a:off x="4275578" y="3310236"/>
                  <a:ext cx="1727784" cy="2161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00" b="1" dirty="0">
                      <a:latin typeface="+mj-lt"/>
                    </a:rPr>
                    <a:t>CRCM494</a:t>
                  </a:r>
                </a:p>
              </p:txBody>
            </p:sp>
          </p:grpSp>
          <p:sp>
            <p:nvSpPr>
              <p:cNvPr id="254" name="ZoneTexte 253">
                <a:extLst>
                  <a:ext uri="{FF2B5EF4-FFF2-40B4-BE49-F238E27FC236}">
                    <a16:creationId xmlns:a16="http://schemas.microsoft.com/office/drawing/2014/main" id="{F5B70BC4-7950-C044-A903-13AB6E54D9BF}"/>
                  </a:ext>
                </a:extLst>
              </p:cNvPr>
              <p:cNvSpPr txBox="1"/>
              <p:nvPr/>
            </p:nvSpPr>
            <p:spPr>
              <a:xfrm>
                <a:off x="1959028" y="3603487"/>
                <a:ext cx="43279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100</a:t>
                </a:r>
              </a:p>
            </p:txBody>
          </p:sp>
          <p:sp>
            <p:nvSpPr>
              <p:cNvPr id="255" name="ZoneTexte 254">
                <a:extLst>
                  <a:ext uri="{FF2B5EF4-FFF2-40B4-BE49-F238E27FC236}">
                    <a16:creationId xmlns:a16="http://schemas.microsoft.com/office/drawing/2014/main" id="{006FA2A6-9DB2-6840-B722-4E565146B288}"/>
                  </a:ext>
                </a:extLst>
              </p:cNvPr>
              <p:cNvSpPr txBox="1"/>
              <p:nvPr/>
            </p:nvSpPr>
            <p:spPr>
              <a:xfrm>
                <a:off x="1963304" y="3913185"/>
                <a:ext cx="43279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80</a:t>
                </a:r>
              </a:p>
            </p:txBody>
          </p:sp>
          <p:sp>
            <p:nvSpPr>
              <p:cNvPr id="256" name="ZoneTexte 255">
                <a:extLst>
                  <a:ext uri="{FF2B5EF4-FFF2-40B4-BE49-F238E27FC236}">
                    <a16:creationId xmlns:a16="http://schemas.microsoft.com/office/drawing/2014/main" id="{68BAEA71-CC57-5C43-AC5D-4B473C4106A0}"/>
                  </a:ext>
                </a:extLst>
              </p:cNvPr>
              <p:cNvSpPr txBox="1"/>
              <p:nvPr/>
            </p:nvSpPr>
            <p:spPr>
              <a:xfrm>
                <a:off x="1964234" y="4224975"/>
                <a:ext cx="43279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60</a:t>
                </a:r>
              </a:p>
            </p:txBody>
          </p:sp>
          <p:sp>
            <p:nvSpPr>
              <p:cNvPr id="257" name="ZoneTexte 256">
                <a:extLst>
                  <a:ext uri="{FF2B5EF4-FFF2-40B4-BE49-F238E27FC236}">
                    <a16:creationId xmlns:a16="http://schemas.microsoft.com/office/drawing/2014/main" id="{0B7B3FD4-80A3-A448-AED5-9CA4B5C63D2B}"/>
                  </a:ext>
                </a:extLst>
              </p:cNvPr>
              <p:cNvSpPr txBox="1"/>
              <p:nvPr/>
            </p:nvSpPr>
            <p:spPr>
              <a:xfrm>
                <a:off x="1961283" y="4526521"/>
                <a:ext cx="43279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40</a:t>
                </a:r>
              </a:p>
            </p:txBody>
          </p:sp>
          <p:sp>
            <p:nvSpPr>
              <p:cNvPr id="258" name="ZoneTexte 257">
                <a:extLst>
                  <a:ext uri="{FF2B5EF4-FFF2-40B4-BE49-F238E27FC236}">
                    <a16:creationId xmlns:a16="http://schemas.microsoft.com/office/drawing/2014/main" id="{425F0950-1F1B-3249-8400-930B6464B34A}"/>
                  </a:ext>
                </a:extLst>
              </p:cNvPr>
              <p:cNvSpPr txBox="1"/>
              <p:nvPr/>
            </p:nvSpPr>
            <p:spPr>
              <a:xfrm>
                <a:off x="1962880" y="4838991"/>
                <a:ext cx="43279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20</a:t>
                </a:r>
              </a:p>
            </p:txBody>
          </p:sp>
          <p:sp>
            <p:nvSpPr>
              <p:cNvPr id="259" name="ZoneTexte 258">
                <a:extLst>
                  <a:ext uri="{FF2B5EF4-FFF2-40B4-BE49-F238E27FC236}">
                    <a16:creationId xmlns:a16="http://schemas.microsoft.com/office/drawing/2014/main" id="{B54FD7FA-7DD9-EA40-9DBD-91E376DE5DD4}"/>
                  </a:ext>
                </a:extLst>
              </p:cNvPr>
              <p:cNvSpPr txBox="1"/>
              <p:nvPr/>
            </p:nvSpPr>
            <p:spPr>
              <a:xfrm>
                <a:off x="1962880" y="5151159"/>
                <a:ext cx="43279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800" dirty="0">
                    <a:latin typeface="+mj-lt"/>
                  </a:rPr>
                  <a:t>0</a:t>
                </a:r>
              </a:p>
            </p:txBody>
          </p:sp>
          <p:sp>
            <p:nvSpPr>
              <p:cNvPr id="260" name="ZoneTexte 259">
                <a:extLst>
                  <a:ext uri="{FF2B5EF4-FFF2-40B4-BE49-F238E27FC236}">
                    <a16:creationId xmlns:a16="http://schemas.microsoft.com/office/drawing/2014/main" id="{68B96F68-4B55-9A4A-8907-25E5AEE6AF35}"/>
                  </a:ext>
                </a:extLst>
              </p:cNvPr>
              <p:cNvSpPr txBox="1"/>
              <p:nvPr/>
            </p:nvSpPr>
            <p:spPr>
              <a:xfrm>
                <a:off x="1956271" y="3713393"/>
                <a:ext cx="338554" cy="154129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1000" dirty="0" err="1">
                    <a:latin typeface="+mj-lt"/>
                  </a:rPr>
                  <a:t>Tumor</a:t>
                </a:r>
                <a:r>
                  <a:rPr lang="fr-FR" sz="1000" dirty="0">
                    <a:latin typeface="+mj-lt"/>
                  </a:rPr>
                  <a:t>-free </a:t>
                </a:r>
                <a:r>
                  <a:rPr lang="fr-FR" sz="1000" dirty="0" err="1">
                    <a:latin typeface="+mj-lt"/>
                  </a:rPr>
                  <a:t>survival</a:t>
                </a:r>
                <a:endParaRPr lang="fr-FR" sz="1000" dirty="0">
                  <a:latin typeface="+mj-lt"/>
                </a:endParaRPr>
              </a:p>
            </p:txBody>
          </p:sp>
        </p:grpSp>
        <p:sp>
          <p:nvSpPr>
            <p:cNvPr id="261" name="ZoneTexte 260">
              <a:extLst>
                <a:ext uri="{FF2B5EF4-FFF2-40B4-BE49-F238E27FC236}">
                  <a16:creationId xmlns:a16="http://schemas.microsoft.com/office/drawing/2014/main" id="{9811BCA8-4F2A-8444-B55E-99CF7DC9320D}"/>
                </a:ext>
              </a:extLst>
            </p:cNvPr>
            <p:cNvSpPr txBox="1"/>
            <p:nvPr/>
          </p:nvSpPr>
          <p:spPr>
            <a:xfrm>
              <a:off x="3059259" y="5815045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100</a:t>
              </a:r>
            </a:p>
          </p:txBody>
        </p:sp>
        <p:sp>
          <p:nvSpPr>
            <p:cNvPr id="262" name="ZoneTexte 261">
              <a:extLst>
                <a:ext uri="{FF2B5EF4-FFF2-40B4-BE49-F238E27FC236}">
                  <a16:creationId xmlns:a16="http://schemas.microsoft.com/office/drawing/2014/main" id="{CBC4F149-FEAF-5A40-B03B-778BB1C64D47}"/>
                </a:ext>
              </a:extLst>
            </p:cNvPr>
            <p:cNvSpPr txBox="1"/>
            <p:nvPr/>
          </p:nvSpPr>
          <p:spPr>
            <a:xfrm>
              <a:off x="3063535" y="6124743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80</a:t>
              </a:r>
            </a:p>
          </p:txBody>
        </p:sp>
        <p:sp>
          <p:nvSpPr>
            <p:cNvPr id="263" name="ZoneTexte 262">
              <a:extLst>
                <a:ext uri="{FF2B5EF4-FFF2-40B4-BE49-F238E27FC236}">
                  <a16:creationId xmlns:a16="http://schemas.microsoft.com/office/drawing/2014/main" id="{81DE4A16-B564-084C-8291-7E6D3F27A008}"/>
                </a:ext>
              </a:extLst>
            </p:cNvPr>
            <p:cNvSpPr txBox="1"/>
            <p:nvPr/>
          </p:nvSpPr>
          <p:spPr>
            <a:xfrm>
              <a:off x="3064465" y="6436533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60</a:t>
              </a:r>
            </a:p>
          </p:txBody>
        </p:sp>
        <p:sp>
          <p:nvSpPr>
            <p:cNvPr id="264" name="ZoneTexte 263">
              <a:extLst>
                <a:ext uri="{FF2B5EF4-FFF2-40B4-BE49-F238E27FC236}">
                  <a16:creationId xmlns:a16="http://schemas.microsoft.com/office/drawing/2014/main" id="{2E3ABA6E-BD03-0641-95E2-9A2A7436BDDA}"/>
                </a:ext>
              </a:extLst>
            </p:cNvPr>
            <p:cNvSpPr txBox="1"/>
            <p:nvPr/>
          </p:nvSpPr>
          <p:spPr>
            <a:xfrm>
              <a:off x="3061514" y="6738079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40</a:t>
              </a:r>
            </a:p>
          </p:txBody>
        </p:sp>
        <p:sp>
          <p:nvSpPr>
            <p:cNvPr id="265" name="ZoneTexte 264">
              <a:extLst>
                <a:ext uri="{FF2B5EF4-FFF2-40B4-BE49-F238E27FC236}">
                  <a16:creationId xmlns:a16="http://schemas.microsoft.com/office/drawing/2014/main" id="{34D21A67-36DA-CA49-A3B5-E56A518ED925}"/>
                </a:ext>
              </a:extLst>
            </p:cNvPr>
            <p:cNvSpPr txBox="1"/>
            <p:nvPr/>
          </p:nvSpPr>
          <p:spPr>
            <a:xfrm>
              <a:off x="3063111" y="7050549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20</a:t>
              </a:r>
            </a:p>
          </p:txBody>
        </p:sp>
        <p:sp>
          <p:nvSpPr>
            <p:cNvPr id="266" name="ZoneTexte 265">
              <a:extLst>
                <a:ext uri="{FF2B5EF4-FFF2-40B4-BE49-F238E27FC236}">
                  <a16:creationId xmlns:a16="http://schemas.microsoft.com/office/drawing/2014/main" id="{66806352-8045-8F48-9282-F65DE81C6593}"/>
                </a:ext>
              </a:extLst>
            </p:cNvPr>
            <p:cNvSpPr txBox="1"/>
            <p:nvPr/>
          </p:nvSpPr>
          <p:spPr>
            <a:xfrm>
              <a:off x="3063111" y="7362717"/>
              <a:ext cx="4327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>
                  <a:latin typeface="+mj-lt"/>
                </a:rPr>
                <a:t>0</a:t>
              </a:r>
            </a:p>
          </p:txBody>
        </p:sp>
        <p:sp>
          <p:nvSpPr>
            <p:cNvPr id="267" name="ZoneTexte 266">
              <a:extLst>
                <a:ext uri="{FF2B5EF4-FFF2-40B4-BE49-F238E27FC236}">
                  <a16:creationId xmlns:a16="http://schemas.microsoft.com/office/drawing/2014/main" id="{8BD8BF28-99D9-1641-9B35-029D8F9B6D26}"/>
                </a:ext>
              </a:extLst>
            </p:cNvPr>
            <p:cNvSpPr txBox="1"/>
            <p:nvPr/>
          </p:nvSpPr>
          <p:spPr>
            <a:xfrm>
              <a:off x="3056502" y="5924951"/>
              <a:ext cx="338554" cy="154129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1000" dirty="0" err="1">
                  <a:latin typeface="+mj-lt"/>
                </a:rPr>
                <a:t>Tumor</a:t>
              </a:r>
              <a:r>
                <a:rPr lang="fr-FR" sz="1000" dirty="0">
                  <a:latin typeface="+mj-lt"/>
                </a:rPr>
                <a:t>-free </a:t>
              </a:r>
              <a:r>
                <a:rPr lang="fr-FR" sz="1000" dirty="0" err="1">
                  <a:latin typeface="+mj-lt"/>
                </a:rPr>
                <a:t>survival</a:t>
              </a:r>
              <a:endParaRPr lang="fr-FR" sz="1000" dirty="0">
                <a:latin typeface="+mj-lt"/>
              </a:endParaRPr>
            </a:p>
          </p:txBody>
        </p:sp>
        <p:grpSp>
          <p:nvGrpSpPr>
            <p:cNvPr id="312" name="Groupe 311">
              <a:extLst>
                <a:ext uri="{FF2B5EF4-FFF2-40B4-BE49-F238E27FC236}">
                  <a16:creationId xmlns:a16="http://schemas.microsoft.com/office/drawing/2014/main" id="{F843594D-C90D-E643-950F-6BBDC508A40D}"/>
                </a:ext>
              </a:extLst>
            </p:cNvPr>
            <p:cNvGrpSpPr/>
            <p:nvPr/>
          </p:nvGrpSpPr>
          <p:grpSpPr>
            <a:xfrm>
              <a:off x="1783757" y="4761964"/>
              <a:ext cx="791831" cy="543405"/>
              <a:chOff x="334420" y="6956169"/>
              <a:chExt cx="791831" cy="543405"/>
            </a:xfrm>
          </p:grpSpPr>
          <p:grpSp>
            <p:nvGrpSpPr>
              <p:cNvPr id="363" name="Groupe 362">
                <a:extLst>
                  <a:ext uri="{FF2B5EF4-FFF2-40B4-BE49-F238E27FC236}">
                    <a16:creationId xmlns:a16="http://schemas.microsoft.com/office/drawing/2014/main" id="{D2A33114-C556-1C4F-B0DD-A79983C39C12}"/>
                  </a:ext>
                </a:extLst>
              </p:cNvPr>
              <p:cNvGrpSpPr/>
              <p:nvPr/>
            </p:nvGrpSpPr>
            <p:grpSpPr>
              <a:xfrm>
                <a:off x="363214" y="6956169"/>
                <a:ext cx="623779" cy="543405"/>
                <a:chOff x="3981427" y="3482490"/>
                <a:chExt cx="679475" cy="869644"/>
              </a:xfrm>
            </p:grpSpPr>
            <p:sp>
              <p:nvSpPr>
                <p:cNvPr id="369" name="ZoneTexte 368">
                  <a:extLst>
                    <a:ext uri="{FF2B5EF4-FFF2-40B4-BE49-F238E27FC236}">
                      <a16:creationId xmlns:a16="http://schemas.microsoft.com/office/drawing/2014/main" id="{15F03B66-9783-284A-8173-6DB73633C9EB}"/>
                    </a:ext>
                  </a:extLst>
                </p:cNvPr>
                <p:cNvSpPr txBox="1"/>
                <p:nvPr/>
              </p:nvSpPr>
              <p:spPr>
                <a:xfrm>
                  <a:off x="3989393" y="3482490"/>
                  <a:ext cx="450224" cy="3447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CTRL</a:t>
                  </a:r>
                </a:p>
              </p:txBody>
            </p:sp>
            <p:sp>
              <p:nvSpPr>
                <p:cNvPr id="370" name="ZoneTexte 369">
                  <a:extLst>
                    <a:ext uri="{FF2B5EF4-FFF2-40B4-BE49-F238E27FC236}">
                      <a16:creationId xmlns:a16="http://schemas.microsoft.com/office/drawing/2014/main" id="{7FFE99EC-11F1-434C-85DE-9F72749EF13A}"/>
                    </a:ext>
                  </a:extLst>
                </p:cNvPr>
                <p:cNvSpPr txBox="1"/>
                <p:nvPr/>
              </p:nvSpPr>
              <p:spPr>
                <a:xfrm>
                  <a:off x="3983860" y="3648235"/>
                  <a:ext cx="471013" cy="3447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PARPi</a:t>
                  </a:r>
                </a:p>
              </p:txBody>
            </p:sp>
            <p:sp>
              <p:nvSpPr>
                <p:cNvPr id="371" name="ZoneTexte 370">
                  <a:extLst>
                    <a:ext uri="{FF2B5EF4-FFF2-40B4-BE49-F238E27FC236}">
                      <a16:creationId xmlns:a16="http://schemas.microsoft.com/office/drawing/2014/main" id="{0DBFB49C-823F-7E41-9BDF-BA4560C0EBF8}"/>
                    </a:ext>
                  </a:extLst>
                </p:cNvPr>
                <p:cNvSpPr txBox="1"/>
                <p:nvPr/>
              </p:nvSpPr>
              <p:spPr>
                <a:xfrm>
                  <a:off x="3981427" y="3822868"/>
                  <a:ext cx="491448" cy="3447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NIF</a:t>
                  </a:r>
                </a:p>
              </p:txBody>
            </p:sp>
            <p:sp>
              <p:nvSpPr>
                <p:cNvPr id="372" name="ZoneTexte 371">
                  <a:extLst>
                    <a:ext uri="{FF2B5EF4-FFF2-40B4-BE49-F238E27FC236}">
                      <a16:creationId xmlns:a16="http://schemas.microsoft.com/office/drawing/2014/main" id="{0DF67E89-9D16-E04F-AC2B-C7F67C6F6009}"/>
                    </a:ext>
                  </a:extLst>
                </p:cNvPr>
                <p:cNvSpPr txBox="1"/>
                <p:nvPr/>
              </p:nvSpPr>
              <p:spPr>
                <a:xfrm>
                  <a:off x="3986121" y="4007346"/>
                  <a:ext cx="674781" cy="3447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 err="1">
                      <a:latin typeface="+mj-lt"/>
                    </a:rPr>
                    <a:t>PARPi+NIF</a:t>
                  </a:r>
                  <a:endParaRPr lang="fr-FR" sz="800" dirty="0">
                    <a:latin typeface="+mj-lt"/>
                  </a:endParaRPr>
                </a:p>
              </p:txBody>
            </p:sp>
          </p:grpSp>
          <p:cxnSp>
            <p:nvCxnSpPr>
              <p:cNvPr id="364" name="Connecteur droit 363">
                <a:extLst>
                  <a:ext uri="{FF2B5EF4-FFF2-40B4-BE49-F238E27FC236}">
                    <a16:creationId xmlns:a16="http://schemas.microsoft.com/office/drawing/2014/main" id="{58EB0C5C-52A9-CF4E-A36E-F07817E295EB}"/>
                  </a:ext>
                </a:extLst>
              </p:cNvPr>
              <p:cNvCxnSpPr/>
              <p:nvPr/>
            </p:nvCxnSpPr>
            <p:spPr>
              <a:xfrm>
                <a:off x="718047" y="7048497"/>
                <a:ext cx="0" cy="108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5" name="ZoneTexte 364">
                <a:extLst>
                  <a:ext uri="{FF2B5EF4-FFF2-40B4-BE49-F238E27FC236}">
                    <a16:creationId xmlns:a16="http://schemas.microsoft.com/office/drawing/2014/main" id="{562F00CD-61F5-1440-9500-50B166E5D9C7}"/>
                  </a:ext>
                </a:extLst>
              </p:cNvPr>
              <p:cNvSpPr txBox="1"/>
              <p:nvPr/>
            </p:nvSpPr>
            <p:spPr>
              <a:xfrm>
                <a:off x="591933" y="6992614"/>
                <a:ext cx="307777" cy="21963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800" i="1" dirty="0">
                    <a:latin typeface="+mj-lt"/>
                  </a:rPr>
                  <a:t>ns</a:t>
                </a:r>
              </a:p>
            </p:txBody>
          </p:sp>
          <p:cxnSp>
            <p:nvCxnSpPr>
              <p:cNvPr id="366" name="Connecteur droit 365">
                <a:extLst>
                  <a:ext uri="{FF2B5EF4-FFF2-40B4-BE49-F238E27FC236}">
                    <a16:creationId xmlns:a16="http://schemas.microsoft.com/office/drawing/2014/main" id="{59520981-A105-DD48-9CE3-64C5E78A09B2}"/>
                  </a:ext>
                </a:extLst>
              </p:cNvPr>
              <p:cNvCxnSpPr/>
              <p:nvPr/>
            </p:nvCxnSpPr>
            <p:spPr>
              <a:xfrm>
                <a:off x="906328" y="7061197"/>
                <a:ext cx="0" cy="324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7" name="ZoneTexte 366">
                <a:extLst>
                  <a:ext uri="{FF2B5EF4-FFF2-40B4-BE49-F238E27FC236}">
                    <a16:creationId xmlns:a16="http://schemas.microsoft.com/office/drawing/2014/main" id="{75C7567B-2B9B-3641-9E66-6C36B8B0994B}"/>
                  </a:ext>
                </a:extLst>
              </p:cNvPr>
              <p:cNvSpPr txBox="1"/>
              <p:nvPr/>
            </p:nvSpPr>
            <p:spPr>
              <a:xfrm>
                <a:off x="818474" y="7067829"/>
                <a:ext cx="307777" cy="31317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800" dirty="0">
                    <a:latin typeface="+mj-lt"/>
                  </a:rPr>
                  <a:t>*</a:t>
                </a:r>
              </a:p>
            </p:txBody>
          </p:sp>
          <p:pic>
            <p:nvPicPr>
              <p:cNvPr id="368" name="Image 367">
                <a:extLst>
                  <a:ext uri="{FF2B5EF4-FFF2-40B4-BE49-F238E27FC236}">
                    <a16:creationId xmlns:a16="http://schemas.microsoft.com/office/drawing/2014/main" id="{F185F655-B738-7E4A-9FC7-7F17C61BED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4420" y="7033356"/>
                <a:ext cx="105821" cy="378257"/>
              </a:xfrm>
              <a:prstGeom prst="rect">
                <a:avLst/>
              </a:prstGeom>
            </p:spPr>
          </p:pic>
        </p:grpSp>
        <p:sp>
          <p:nvSpPr>
            <p:cNvPr id="316" name="ZoneTexte 315">
              <a:extLst>
                <a:ext uri="{FF2B5EF4-FFF2-40B4-BE49-F238E27FC236}">
                  <a16:creationId xmlns:a16="http://schemas.microsoft.com/office/drawing/2014/main" id="{86FFB7D2-A57D-7944-B4A9-889DDD901C01}"/>
                </a:ext>
              </a:extLst>
            </p:cNvPr>
            <p:cNvSpPr txBox="1"/>
            <p:nvPr/>
          </p:nvSpPr>
          <p:spPr>
            <a:xfrm>
              <a:off x="-171750" y="3313089"/>
              <a:ext cx="2569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latin typeface="+mj-lt"/>
                </a:rPr>
                <a:t>B</a:t>
              </a:r>
            </a:p>
          </p:txBody>
        </p:sp>
        <p:sp>
          <p:nvSpPr>
            <p:cNvPr id="317" name="ZoneTexte 316">
              <a:extLst>
                <a:ext uri="{FF2B5EF4-FFF2-40B4-BE49-F238E27FC236}">
                  <a16:creationId xmlns:a16="http://schemas.microsoft.com/office/drawing/2014/main" id="{DC8EDAC7-FBF4-5F4D-AE55-9B69D45E1D0A}"/>
                </a:ext>
              </a:extLst>
            </p:cNvPr>
            <p:cNvSpPr txBox="1"/>
            <p:nvPr/>
          </p:nvSpPr>
          <p:spPr>
            <a:xfrm>
              <a:off x="2961266" y="3316251"/>
              <a:ext cx="2569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latin typeface="+mj-lt"/>
                </a:rPr>
                <a:t>C</a:t>
              </a:r>
            </a:p>
          </p:txBody>
        </p:sp>
        <p:sp>
          <p:nvSpPr>
            <p:cNvPr id="318" name="ZoneTexte 317">
              <a:extLst>
                <a:ext uri="{FF2B5EF4-FFF2-40B4-BE49-F238E27FC236}">
                  <a16:creationId xmlns:a16="http://schemas.microsoft.com/office/drawing/2014/main" id="{23DCFDD3-DB5B-3845-B80B-B7AFB8B15D10}"/>
                </a:ext>
              </a:extLst>
            </p:cNvPr>
            <p:cNvSpPr txBox="1"/>
            <p:nvPr/>
          </p:nvSpPr>
          <p:spPr>
            <a:xfrm>
              <a:off x="-171750" y="5568787"/>
              <a:ext cx="2569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latin typeface="+mj-lt"/>
                </a:rPr>
                <a:t>D</a:t>
              </a:r>
            </a:p>
          </p:txBody>
        </p:sp>
        <p:sp>
          <p:nvSpPr>
            <p:cNvPr id="319" name="ZoneTexte 318">
              <a:extLst>
                <a:ext uri="{FF2B5EF4-FFF2-40B4-BE49-F238E27FC236}">
                  <a16:creationId xmlns:a16="http://schemas.microsoft.com/office/drawing/2014/main" id="{9D80472E-7F96-6047-851B-D751901308D5}"/>
                </a:ext>
              </a:extLst>
            </p:cNvPr>
            <p:cNvSpPr txBox="1"/>
            <p:nvPr/>
          </p:nvSpPr>
          <p:spPr>
            <a:xfrm>
              <a:off x="2972998" y="5562694"/>
              <a:ext cx="2569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latin typeface="+mj-lt"/>
                </a:rPr>
                <a:t>E</a:t>
              </a:r>
            </a:p>
          </p:txBody>
        </p:sp>
        <p:cxnSp>
          <p:nvCxnSpPr>
            <p:cNvPr id="373" name="Connecteur droit 372">
              <a:extLst>
                <a:ext uri="{FF2B5EF4-FFF2-40B4-BE49-F238E27FC236}">
                  <a16:creationId xmlns:a16="http://schemas.microsoft.com/office/drawing/2014/main" id="{7F7BF920-5720-CC41-93E4-F9B90AC0009B}"/>
                </a:ext>
              </a:extLst>
            </p:cNvPr>
            <p:cNvCxnSpPr/>
            <p:nvPr/>
          </p:nvCxnSpPr>
          <p:spPr>
            <a:xfrm>
              <a:off x="2266627" y="4859722"/>
              <a:ext cx="0" cy="18000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4" name="ZoneTexte 373">
              <a:extLst>
                <a:ext uri="{FF2B5EF4-FFF2-40B4-BE49-F238E27FC236}">
                  <a16:creationId xmlns:a16="http://schemas.microsoft.com/office/drawing/2014/main" id="{0A268F9A-50F3-AD42-AB2E-3772F3DA1A44}"/>
                </a:ext>
              </a:extLst>
            </p:cNvPr>
            <p:cNvSpPr txBox="1"/>
            <p:nvPr/>
          </p:nvSpPr>
          <p:spPr>
            <a:xfrm>
              <a:off x="2163992" y="4821263"/>
              <a:ext cx="307777" cy="272378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800" dirty="0">
                  <a:latin typeface="+mj-lt"/>
                </a:rPr>
                <a:t>*</a:t>
              </a:r>
            </a:p>
          </p:txBody>
        </p:sp>
        <p:grpSp>
          <p:nvGrpSpPr>
            <p:cNvPr id="375" name="Groupe 374">
              <a:extLst>
                <a:ext uri="{FF2B5EF4-FFF2-40B4-BE49-F238E27FC236}">
                  <a16:creationId xmlns:a16="http://schemas.microsoft.com/office/drawing/2014/main" id="{5FD861A3-365C-5447-870C-B46A7D7699EB}"/>
                </a:ext>
              </a:extLst>
            </p:cNvPr>
            <p:cNvGrpSpPr/>
            <p:nvPr/>
          </p:nvGrpSpPr>
          <p:grpSpPr>
            <a:xfrm>
              <a:off x="4887637" y="4761964"/>
              <a:ext cx="781671" cy="543405"/>
              <a:chOff x="334420" y="6956169"/>
              <a:chExt cx="781671" cy="543405"/>
            </a:xfrm>
          </p:grpSpPr>
          <p:grpSp>
            <p:nvGrpSpPr>
              <p:cNvPr id="376" name="Groupe 375">
                <a:extLst>
                  <a:ext uri="{FF2B5EF4-FFF2-40B4-BE49-F238E27FC236}">
                    <a16:creationId xmlns:a16="http://schemas.microsoft.com/office/drawing/2014/main" id="{518436B3-E472-1346-B237-7B599BBE284F}"/>
                  </a:ext>
                </a:extLst>
              </p:cNvPr>
              <p:cNvGrpSpPr/>
              <p:nvPr/>
            </p:nvGrpSpPr>
            <p:grpSpPr>
              <a:xfrm>
                <a:off x="363214" y="6956169"/>
                <a:ext cx="623779" cy="543405"/>
                <a:chOff x="3981427" y="3482490"/>
                <a:chExt cx="679475" cy="869644"/>
              </a:xfrm>
            </p:grpSpPr>
            <p:sp>
              <p:nvSpPr>
                <p:cNvPr id="382" name="ZoneTexte 381">
                  <a:extLst>
                    <a:ext uri="{FF2B5EF4-FFF2-40B4-BE49-F238E27FC236}">
                      <a16:creationId xmlns:a16="http://schemas.microsoft.com/office/drawing/2014/main" id="{299705B5-587F-464F-8536-3C007D8E207A}"/>
                    </a:ext>
                  </a:extLst>
                </p:cNvPr>
                <p:cNvSpPr txBox="1"/>
                <p:nvPr/>
              </p:nvSpPr>
              <p:spPr>
                <a:xfrm>
                  <a:off x="3989393" y="3482490"/>
                  <a:ext cx="450224" cy="3447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CTRL</a:t>
                  </a:r>
                </a:p>
              </p:txBody>
            </p:sp>
            <p:sp>
              <p:nvSpPr>
                <p:cNvPr id="383" name="ZoneTexte 382">
                  <a:extLst>
                    <a:ext uri="{FF2B5EF4-FFF2-40B4-BE49-F238E27FC236}">
                      <a16:creationId xmlns:a16="http://schemas.microsoft.com/office/drawing/2014/main" id="{2A587FFA-6AF6-D14E-932D-04F7EB4A6701}"/>
                    </a:ext>
                  </a:extLst>
                </p:cNvPr>
                <p:cNvSpPr txBox="1"/>
                <p:nvPr/>
              </p:nvSpPr>
              <p:spPr>
                <a:xfrm>
                  <a:off x="3983860" y="3648235"/>
                  <a:ext cx="471013" cy="3447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PARPi</a:t>
                  </a:r>
                </a:p>
              </p:txBody>
            </p:sp>
            <p:sp>
              <p:nvSpPr>
                <p:cNvPr id="384" name="ZoneTexte 383">
                  <a:extLst>
                    <a:ext uri="{FF2B5EF4-FFF2-40B4-BE49-F238E27FC236}">
                      <a16:creationId xmlns:a16="http://schemas.microsoft.com/office/drawing/2014/main" id="{2616ED7A-F980-E24E-8FD5-B0A9EDC0331A}"/>
                    </a:ext>
                  </a:extLst>
                </p:cNvPr>
                <p:cNvSpPr txBox="1"/>
                <p:nvPr/>
              </p:nvSpPr>
              <p:spPr>
                <a:xfrm>
                  <a:off x="3981427" y="3822868"/>
                  <a:ext cx="491448" cy="3447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NIF</a:t>
                  </a:r>
                </a:p>
              </p:txBody>
            </p:sp>
            <p:sp>
              <p:nvSpPr>
                <p:cNvPr id="385" name="ZoneTexte 384">
                  <a:extLst>
                    <a:ext uri="{FF2B5EF4-FFF2-40B4-BE49-F238E27FC236}">
                      <a16:creationId xmlns:a16="http://schemas.microsoft.com/office/drawing/2014/main" id="{56582A9F-03BF-0E48-9EBC-44FB9E45CE7E}"/>
                    </a:ext>
                  </a:extLst>
                </p:cNvPr>
                <p:cNvSpPr txBox="1"/>
                <p:nvPr/>
              </p:nvSpPr>
              <p:spPr>
                <a:xfrm>
                  <a:off x="3986121" y="4007346"/>
                  <a:ext cx="674781" cy="3447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 err="1">
                      <a:latin typeface="+mj-lt"/>
                    </a:rPr>
                    <a:t>PARPi+NIF</a:t>
                  </a:r>
                  <a:endParaRPr lang="fr-FR" sz="800" dirty="0">
                    <a:latin typeface="+mj-lt"/>
                  </a:endParaRPr>
                </a:p>
              </p:txBody>
            </p:sp>
          </p:grpSp>
          <p:cxnSp>
            <p:nvCxnSpPr>
              <p:cNvPr id="377" name="Connecteur droit 376">
                <a:extLst>
                  <a:ext uri="{FF2B5EF4-FFF2-40B4-BE49-F238E27FC236}">
                    <a16:creationId xmlns:a16="http://schemas.microsoft.com/office/drawing/2014/main" id="{019AA255-5F95-DD4C-BE92-34ED7045C55D}"/>
                  </a:ext>
                </a:extLst>
              </p:cNvPr>
              <p:cNvCxnSpPr/>
              <p:nvPr/>
            </p:nvCxnSpPr>
            <p:spPr>
              <a:xfrm>
                <a:off x="718047" y="7048497"/>
                <a:ext cx="0" cy="108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8" name="ZoneTexte 377">
                <a:extLst>
                  <a:ext uri="{FF2B5EF4-FFF2-40B4-BE49-F238E27FC236}">
                    <a16:creationId xmlns:a16="http://schemas.microsoft.com/office/drawing/2014/main" id="{30847400-468C-E94B-B12F-E79DF7A833B9}"/>
                  </a:ext>
                </a:extLst>
              </p:cNvPr>
              <p:cNvSpPr txBox="1"/>
              <p:nvPr/>
            </p:nvSpPr>
            <p:spPr>
              <a:xfrm>
                <a:off x="622413" y="6992614"/>
                <a:ext cx="307777" cy="21963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800" dirty="0">
                    <a:latin typeface="+mj-lt"/>
                  </a:rPr>
                  <a:t>*</a:t>
                </a:r>
              </a:p>
            </p:txBody>
          </p:sp>
          <p:cxnSp>
            <p:nvCxnSpPr>
              <p:cNvPr id="379" name="Connecteur droit 378">
                <a:extLst>
                  <a:ext uri="{FF2B5EF4-FFF2-40B4-BE49-F238E27FC236}">
                    <a16:creationId xmlns:a16="http://schemas.microsoft.com/office/drawing/2014/main" id="{323160D8-517E-4643-B516-0D73DE3AAFD3}"/>
                  </a:ext>
                </a:extLst>
              </p:cNvPr>
              <p:cNvCxnSpPr/>
              <p:nvPr/>
            </p:nvCxnSpPr>
            <p:spPr>
              <a:xfrm>
                <a:off x="906328" y="7061197"/>
                <a:ext cx="0" cy="324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0" name="ZoneTexte 379">
                <a:extLst>
                  <a:ext uri="{FF2B5EF4-FFF2-40B4-BE49-F238E27FC236}">
                    <a16:creationId xmlns:a16="http://schemas.microsoft.com/office/drawing/2014/main" id="{D35112FF-41AC-5747-A6C5-54C171700EC9}"/>
                  </a:ext>
                </a:extLst>
              </p:cNvPr>
              <p:cNvSpPr txBox="1"/>
              <p:nvPr/>
            </p:nvSpPr>
            <p:spPr>
              <a:xfrm>
                <a:off x="808314" y="7067829"/>
                <a:ext cx="307777" cy="31317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800" dirty="0">
                    <a:latin typeface="+mj-lt"/>
                  </a:rPr>
                  <a:t>***</a:t>
                </a:r>
              </a:p>
            </p:txBody>
          </p:sp>
          <p:pic>
            <p:nvPicPr>
              <p:cNvPr id="381" name="Image 380">
                <a:extLst>
                  <a:ext uri="{FF2B5EF4-FFF2-40B4-BE49-F238E27FC236}">
                    <a16:creationId xmlns:a16="http://schemas.microsoft.com/office/drawing/2014/main" id="{AF8EC127-EDF0-9448-A8AA-7AD63CE463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4420" y="7033356"/>
                <a:ext cx="105821" cy="378257"/>
              </a:xfrm>
              <a:prstGeom prst="rect">
                <a:avLst/>
              </a:prstGeom>
            </p:spPr>
          </p:pic>
        </p:grpSp>
        <p:cxnSp>
          <p:nvCxnSpPr>
            <p:cNvPr id="386" name="Connecteur droit 385">
              <a:extLst>
                <a:ext uri="{FF2B5EF4-FFF2-40B4-BE49-F238E27FC236}">
                  <a16:creationId xmlns:a16="http://schemas.microsoft.com/office/drawing/2014/main" id="{312DDB11-12FE-1A43-A49C-9FFDDF98D5C6}"/>
                </a:ext>
              </a:extLst>
            </p:cNvPr>
            <p:cNvCxnSpPr/>
            <p:nvPr/>
          </p:nvCxnSpPr>
          <p:spPr>
            <a:xfrm>
              <a:off x="5370731" y="4859722"/>
              <a:ext cx="0" cy="18000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7" name="ZoneTexte 386">
              <a:extLst>
                <a:ext uri="{FF2B5EF4-FFF2-40B4-BE49-F238E27FC236}">
                  <a16:creationId xmlns:a16="http://schemas.microsoft.com/office/drawing/2014/main" id="{BBA5D6E8-78B4-8141-97F1-40202B2EBA18}"/>
                </a:ext>
              </a:extLst>
            </p:cNvPr>
            <p:cNvSpPr txBox="1"/>
            <p:nvPr/>
          </p:nvSpPr>
          <p:spPr>
            <a:xfrm>
              <a:off x="5247776" y="4813591"/>
              <a:ext cx="307777" cy="25464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800" i="1" dirty="0">
                  <a:latin typeface="+mj-lt"/>
                </a:rPr>
                <a:t>ns</a:t>
              </a:r>
            </a:p>
          </p:txBody>
        </p:sp>
        <p:grpSp>
          <p:nvGrpSpPr>
            <p:cNvPr id="401" name="Groupe 400">
              <a:extLst>
                <a:ext uri="{FF2B5EF4-FFF2-40B4-BE49-F238E27FC236}">
                  <a16:creationId xmlns:a16="http://schemas.microsoft.com/office/drawing/2014/main" id="{72D34A6F-AA11-AD41-8B6C-61EA2714C8B1}"/>
                </a:ext>
              </a:extLst>
            </p:cNvPr>
            <p:cNvGrpSpPr/>
            <p:nvPr/>
          </p:nvGrpSpPr>
          <p:grpSpPr>
            <a:xfrm>
              <a:off x="1864490" y="6964605"/>
              <a:ext cx="791831" cy="543405"/>
              <a:chOff x="334420" y="6956169"/>
              <a:chExt cx="791831" cy="543405"/>
            </a:xfrm>
          </p:grpSpPr>
          <p:grpSp>
            <p:nvGrpSpPr>
              <p:cNvPr id="402" name="Groupe 401">
                <a:extLst>
                  <a:ext uri="{FF2B5EF4-FFF2-40B4-BE49-F238E27FC236}">
                    <a16:creationId xmlns:a16="http://schemas.microsoft.com/office/drawing/2014/main" id="{A5F14D20-9E07-8C4E-8AE3-2CF61680340A}"/>
                  </a:ext>
                </a:extLst>
              </p:cNvPr>
              <p:cNvGrpSpPr/>
              <p:nvPr/>
            </p:nvGrpSpPr>
            <p:grpSpPr>
              <a:xfrm>
                <a:off x="363214" y="6956169"/>
                <a:ext cx="623779" cy="543405"/>
                <a:chOff x="3981427" y="3482490"/>
                <a:chExt cx="679475" cy="869644"/>
              </a:xfrm>
            </p:grpSpPr>
            <p:sp>
              <p:nvSpPr>
                <p:cNvPr id="408" name="ZoneTexte 407">
                  <a:extLst>
                    <a:ext uri="{FF2B5EF4-FFF2-40B4-BE49-F238E27FC236}">
                      <a16:creationId xmlns:a16="http://schemas.microsoft.com/office/drawing/2014/main" id="{2519FBA2-D3CA-4740-9329-4C22B7888566}"/>
                    </a:ext>
                  </a:extLst>
                </p:cNvPr>
                <p:cNvSpPr txBox="1"/>
                <p:nvPr/>
              </p:nvSpPr>
              <p:spPr>
                <a:xfrm>
                  <a:off x="3989393" y="3482490"/>
                  <a:ext cx="450224" cy="3447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CTRL</a:t>
                  </a:r>
                </a:p>
              </p:txBody>
            </p:sp>
            <p:sp>
              <p:nvSpPr>
                <p:cNvPr id="409" name="ZoneTexte 408">
                  <a:extLst>
                    <a:ext uri="{FF2B5EF4-FFF2-40B4-BE49-F238E27FC236}">
                      <a16:creationId xmlns:a16="http://schemas.microsoft.com/office/drawing/2014/main" id="{E96A19D9-A86E-7F49-96AD-4016904B9B84}"/>
                    </a:ext>
                  </a:extLst>
                </p:cNvPr>
                <p:cNvSpPr txBox="1"/>
                <p:nvPr/>
              </p:nvSpPr>
              <p:spPr>
                <a:xfrm>
                  <a:off x="3983860" y="3648235"/>
                  <a:ext cx="471013" cy="3447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PARPi</a:t>
                  </a:r>
                </a:p>
              </p:txBody>
            </p:sp>
            <p:sp>
              <p:nvSpPr>
                <p:cNvPr id="410" name="ZoneTexte 409">
                  <a:extLst>
                    <a:ext uri="{FF2B5EF4-FFF2-40B4-BE49-F238E27FC236}">
                      <a16:creationId xmlns:a16="http://schemas.microsoft.com/office/drawing/2014/main" id="{F5383A55-EE40-7244-B386-794234E7DFC9}"/>
                    </a:ext>
                  </a:extLst>
                </p:cNvPr>
                <p:cNvSpPr txBox="1"/>
                <p:nvPr/>
              </p:nvSpPr>
              <p:spPr>
                <a:xfrm>
                  <a:off x="3981427" y="3822868"/>
                  <a:ext cx="491448" cy="3447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NIF</a:t>
                  </a:r>
                </a:p>
              </p:txBody>
            </p:sp>
            <p:sp>
              <p:nvSpPr>
                <p:cNvPr id="411" name="ZoneTexte 410">
                  <a:extLst>
                    <a:ext uri="{FF2B5EF4-FFF2-40B4-BE49-F238E27FC236}">
                      <a16:creationId xmlns:a16="http://schemas.microsoft.com/office/drawing/2014/main" id="{B93A3A6B-2E9A-2547-83DF-9071C2BED45E}"/>
                    </a:ext>
                  </a:extLst>
                </p:cNvPr>
                <p:cNvSpPr txBox="1"/>
                <p:nvPr/>
              </p:nvSpPr>
              <p:spPr>
                <a:xfrm>
                  <a:off x="3986121" y="4007346"/>
                  <a:ext cx="674781" cy="3447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 err="1">
                      <a:latin typeface="+mj-lt"/>
                    </a:rPr>
                    <a:t>PARPi+NIF</a:t>
                  </a:r>
                  <a:endParaRPr lang="fr-FR" sz="800" dirty="0">
                    <a:latin typeface="+mj-lt"/>
                  </a:endParaRPr>
                </a:p>
              </p:txBody>
            </p:sp>
          </p:grpSp>
          <p:cxnSp>
            <p:nvCxnSpPr>
              <p:cNvPr id="403" name="Connecteur droit 402">
                <a:extLst>
                  <a:ext uri="{FF2B5EF4-FFF2-40B4-BE49-F238E27FC236}">
                    <a16:creationId xmlns:a16="http://schemas.microsoft.com/office/drawing/2014/main" id="{04ED9E74-D261-A543-A2BA-8D37C3EBF013}"/>
                  </a:ext>
                </a:extLst>
              </p:cNvPr>
              <p:cNvCxnSpPr/>
              <p:nvPr/>
            </p:nvCxnSpPr>
            <p:spPr>
              <a:xfrm>
                <a:off x="718047" y="7048497"/>
                <a:ext cx="0" cy="108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4" name="ZoneTexte 403">
                <a:extLst>
                  <a:ext uri="{FF2B5EF4-FFF2-40B4-BE49-F238E27FC236}">
                    <a16:creationId xmlns:a16="http://schemas.microsoft.com/office/drawing/2014/main" id="{C7BE33AC-3C1D-684E-98DF-7D0BC0EAF201}"/>
                  </a:ext>
                </a:extLst>
              </p:cNvPr>
              <p:cNvSpPr txBox="1"/>
              <p:nvPr/>
            </p:nvSpPr>
            <p:spPr>
              <a:xfrm>
                <a:off x="622413" y="6992614"/>
                <a:ext cx="307777" cy="21963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800" dirty="0">
                    <a:latin typeface="+mj-lt"/>
                  </a:rPr>
                  <a:t>*</a:t>
                </a:r>
              </a:p>
            </p:txBody>
          </p:sp>
          <p:cxnSp>
            <p:nvCxnSpPr>
              <p:cNvPr id="405" name="Connecteur droit 404">
                <a:extLst>
                  <a:ext uri="{FF2B5EF4-FFF2-40B4-BE49-F238E27FC236}">
                    <a16:creationId xmlns:a16="http://schemas.microsoft.com/office/drawing/2014/main" id="{6AEF278E-001E-1E4D-A3D9-50420D17D2FA}"/>
                  </a:ext>
                </a:extLst>
              </p:cNvPr>
              <p:cNvCxnSpPr/>
              <p:nvPr/>
            </p:nvCxnSpPr>
            <p:spPr>
              <a:xfrm>
                <a:off x="906328" y="7061197"/>
                <a:ext cx="0" cy="324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6" name="ZoneTexte 405">
                <a:extLst>
                  <a:ext uri="{FF2B5EF4-FFF2-40B4-BE49-F238E27FC236}">
                    <a16:creationId xmlns:a16="http://schemas.microsoft.com/office/drawing/2014/main" id="{93AB6170-0033-6A49-B783-227D22A282A6}"/>
                  </a:ext>
                </a:extLst>
              </p:cNvPr>
              <p:cNvSpPr txBox="1"/>
              <p:nvPr/>
            </p:nvSpPr>
            <p:spPr>
              <a:xfrm>
                <a:off x="818474" y="7067829"/>
                <a:ext cx="307777" cy="31317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800" dirty="0">
                    <a:latin typeface="+mj-lt"/>
                  </a:rPr>
                  <a:t>***</a:t>
                </a:r>
              </a:p>
            </p:txBody>
          </p:sp>
          <p:pic>
            <p:nvPicPr>
              <p:cNvPr id="407" name="Image 406">
                <a:extLst>
                  <a:ext uri="{FF2B5EF4-FFF2-40B4-BE49-F238E27FC236}">
                    <a16:creationId xmlns:a16="http://schemas.microsoft.com/office/drawing/2014/main" id="{84A16ACE-48D7-1D48-A409-43B54C60A2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4420" y="7033356"/>
                <a:ext cx="105821" cy="378257"/>
              </a:xfrm>
              <a:prstGeom prst="rect">
                <a:avLst/>
              </a:prstGeom>
            </p:spPr>
          </p:pic>
        </p:grpSp>
        <p:cxnSp>
          <p:nvCxnSpPr>
            <p:cNvPr id="412" name="Connecteur droit 411">
              <a:extLst>
                <a:ext uri="{FF2B5EF4-FFF2-40B4-BE49-F238E27FC236}">
                  <a16:creationId xmlns:a16="http://schemas.microsoft.com/office/drawing/2014/main" id="{D9B17711-2B1D-4347-805E-6F42A973CB7E}"/>
                </a:ext>
              </a:extLst>
            </p:cNvPr>
            <p:cNvCxnSpPr/>
            <p:nvPr/>
          </p:nvCxnSpPr>
          <p:spPr>
            <a:xfrm>
              <a:off x="2347584" y="7062363"/>
              <a:ext cx="0" cy="18000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3" name="ZoneTexte 412">
              <a:extLst>
                <a:ext uri="{FF2B5EF4-FFF2-40B4-BE49-F238E27FC236}">
                  <a16:creationId xmlns:a16="http://schemas.microsoft.com/office/drawing/2014/main" id="{1058494A-0061-7B46-BB93-A37B1888AA1E}"/>
                </a:ext>
              </a:extLst>
            </p:cNvPr>
            <p:cNvSpPr txBox="1"/>
            <p:nvPr/>
          </p:nvSpPr>
          <p:spPr>
            <a:xfrm rot="10800000" flipV="1">
              <a:off x="2219549" y="6993424"/>
              <a:ext cx="307777" cy="318096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800" i="1" dirty="0">
                  <a:latin typeface="+mj-lt"/>
                </a:rPr>
                <a:t>ns</a:t>
              </a:r>
            </a:p>
          </p:txBody>
        </p:sp>
        <p:grpSp>
          <p:nvGrpSpPr>
            <p:cNvPr id="414" name="Groupe 413">
              <a:extLst>
                <a:ext uri="{FF2B5EF4-FFF2-40B4-BE49-F238E27FC236}">
                  <a16:creationId xmlns:a16="http://schemas.microsoft.com/office/drawing/2014/main" id="{F001B456-814C-2E4A-9464-12B4B5ADBE07}"/>
                </a:ext>
              </a:extLst>
            </p:cNvPr>
            <p:cNvGrpSpPr/>
            <p:nvPr/>
          </p:nvGrpSpPr>
          <p:grpSpPr>
            <a:xfrm>
              <a:off x="4983610" y="6964605"/>
              <a:ext cx="791831" cy="543405"/>
              <a:chOff x="334420" y="6956169"/>
              <a:chExt cx="791831" cy="543405"/>
            </a:xfrm>
          </p:grpSpPr>
          <p:grpSp>
            <p:nvGrpSpPr>
              <p:cNvPr id="415" name="Groupe 414">
                <a:extLst>
                  <a:ext uri="{FF2B5EF4-FFF2-40B4-BE49-F238E27FC236}">
                    <a16:creationId xmlns:a16="http://schemas.microsoft.com/office/drawing/2014/main" id="{2A9849C6-10CD-E44E-873E-1DD0636A72D4}"/>
                  </a:ext>
                </a:extLst>
              </p:cNvPr>
              <p:cNvGrpSpPr/>
              <p:nvPr/>
            </p:nvGrpSpPr>
            <p:grpSpPr>
              <a:xfrm>
                <a:off x="363214" y="6956169"/>
                <a:ext cx="623779" cy="543405"/>
                <a:chOff x="3981427" y="3482490"/>
                <a:chExt cx="679475" cy="869644"/>
              </a:xfrm>
            </p:grpSpPr>
            <p:sp>
              <p:nvSpPr>
                <p:cNvPr id="421" name="ZoneTexte 420">
                  <a:extLst>
                    <a:ext uri="{FF2B5EF4-FFF2-40B4-BE49-F238E27FC236}">
                      <a16:creationId xmlns:a16="http://schemas.microsoft.com/office/drawing/2014/main" id="{A72E2146-12EF-0D4D-864F-B255E021DC20}"/>
                    </a:ext>
                  </a:extLst>
                </p:cNvPr>
                <p:cNvSpPr txBox="1"/>
                <p:nvPr/>
              </p:nvSpPr>
              <p:spPr>
                <a:xfrm>
                  <a:off x="3989393" y="3482490"/>
                  <a:ext cx="450224" cy="3447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CTRL</a:t>
                  </a:r>
                </a:p>
              </p:txBody>
            </p:sp>
            <p:sp>
              <p:nvSpPr>
                <p:cNvPr id="422" name="ZoneTexte 421">
                  <a:extLst>
                    <a:ext uri="{FF2B5EF4-FFF2-40B4-BE49-F238E27FC236}">
                      <a16:creationId xmlns:a16="http://schemas.microsoft.com/office/drawing/2014/main" id="{B96268BC-7617-D44C-89CC-EEBC81CCB98E}"/>
                    </a:ext>
                  </a:extLst>
                </p:cNvPr>
                <p:cNvSpPr txBox="1"/>
                <p:nvPr/>
              </p:nvSpPr>
              <p:spPr>
                <a:xfrm>
                  <a:off x="3983860" y="3648235"/>
                  <a:ext cx="471013" cy="3447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PARPi</a:t>
                  </a:r>
                </a:p>
              </p:txBody>
            </p:sp>
            <p:sp>
              <p:nvSpPr>
                <p:cNvPr id="423" name="ZoneTexte 422">
                  <a:extLst>
                    <a:ext uri="{FF2B5EF4-FFF2-40B4-BE49-F238E27FC236}">
                      <a16:creationId xmlns:a16="http://schemas.microsoft.com/office/drawing/2014/main" id="{55C972E0-A79F-D441-A9CE-26A85B796FB4}"/>
                    </a:ext>
                  </a:extLst>
                </p:cNvPr>
                <p:cNvSpPr txBox="1"/>
                <p:nvPr/>
              </p:nvSpPr>
              <p:spPr>
                <a:xfrm>
                  <a:off x="3981427" y="3822868"/>
                  <a:ext cx="491448" cy="3447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latin typeface="+mj-lt"/>
                    </a:rPr>
                    <a:t>NIF</a:t>
                  </a:r>
                </a:p>
              </p:txBody>
            </p:sp>
            <p:sp>
              <p:nvSpPr>
                <p:cNvPr id="424" name="ZoneTexte 423">
                  <a:extLst>
                    <a:ext uri="{FF2B5EF4-FFF2-40B4-BE49-F238E27FC236}">
                      <a16:creationId xmlns:a16="http://schemas.microsoft.com/office/drawing/2014/main" id="{22D962D7-8FA1-8A4A-86ED-59DB34DA3B2E}"/>
                    </a:ext>
                  </a:extLst>
                </p:cNvPr>
                <p:cNvSpPr txBox="1"/>
                <p:nvPr/>
              </p:nvSpPr>
              <p:spPr>
                <a:xfrm>
                  <a:off x="3986121" y="4007346"/>
                  <a:ext cx="674781" cy="3447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 err="1">
                      <a:latin typeface="+mj-lt"/>
                    </a:rPr>
                    <a:t>PARPi+NIF</a:t>
                  </a:r>
                  <a:endParaRPr lang="fr-FR" sz="800" dirty="0">
                    <a:latin typeface="+mj-lt"/>
                  </a:endParaRPr>
                </a:p>
              </p:txBody>
            </p:sp>
          </p:grpSp>
          <p:cxnSp>
            <p:nvCxnSpPr>
              <p:cNvPr id="416" name="Connecteur droit 415">
                <a:extLst>
                  <a:ext uri="{FF2B5EF4-FFF2-40B4-BE49-F238E27FC236}">
                    <a16:creationId xmlns:a16="http://schemas.microsoft.com/office/drawing/2014/main" id="{7A77BD5E-D4B3-E043-8690-3BAA32AA7744}"/>
                  </a:ext>
                </a:extLst>
              </p:cNvPr>
              <p:cNvCxnSpPr/>
              <p:nvPr/>
            </p:nvCxnSpPr>
            <p:spPr>
              <a:xfrm>
                <a:off x="718047" y="7048497"/>
                <a:ext cx="0" cy="108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7" name="ZoneTexte 416">
                <a:extLst>
                  <a:ext uri="{FF2B5EF4-FFF2-40B4-BE49-F238E27FC236}">
                    <a16:creationId xmlns:a16="http://schemas.microsoft.com/office/drawing/2014/main" id="{5E0B2046-FACA-F74C-8501-5A3B7C19D267}"/>
                  </a:ext>
                </a:extLst>
              </p:cNvPr>
              <p:cNvSpPr txBox="1"/>
              <p:nvPr/>
            </p:nvSpPr>
            <p:spPr>
              <a:xfrm>
                <a:off x="617333" y="6992614"/>
                <a:ext cx="307777" cy="21963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800" dirty="0">
                    <a:latin typeface="+mj-lt"/>
                  </a:rPr>
                  <a:t>*</a:t>
                </a:r>
              </a:p>
            </p:txBody>
          </p:sp>
          <p:cxnSp>
            <p:nvCxnSpPr>
              <p:cNvPr id="418" name="Connecteur droit 417">
                <a:extLst>
                  <a:ext uri="{FF2B5EF4-FFF2-40B4-BE49-F238E27FC236}">
                    <a16:creationId xmlns:a16="http://schemas.microsoft.com/office/drawing/2014/main" id="{C9A48CD5-F6C5-F845-8030-88A0400C4C23}"/>
                  </a:ext>
                </a:extLst>
              </p:cNvPr>
              <p:cNvCxnSpPr/>
              <p:nvPr/>
            </p:nvCxnSpPr>
            <p:spPr>
              <a:xfrm>
                <a:off x="906328" y="7061197"/>
                <a:ext cx="0" cy="324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9" name="ZoneTexte 418">
                <a:extLst>
                  <a:ext uri="{FF2B5EF4-FFF2-40B4-BE49-F238E27FC236}">
                    <a16:creationId xmlns:a16="http://schemas.microsoft.com/office/drawing/2014/main" id="{10389B29-D792-4B44-AF80-5D271A65CADA}"/>
                  </a:ext>
                </a:extLst>
              </p:cNvPr>
              <p:cNvSpPr txBox="1"/>
              <p:nvPr/>
            </p:nvSpPr>
            <p:spPr>
              <a:xfrm>
                <a:off x="818474" y="7067829"/>
                <a:ext cx="307777" cy="313174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800" dirty="0">
                    <a:latin typeface="+mj-lt"/>
                  </a:rPr>
                  <a:t>***</a:t>
                </a:r>
              </a:p>
            </p:txBody>
          </p:sp>
          <p:pic>
            <p:nvPicPr>
              <p:cNvPr id="420" name="Image 419">
                <a:extLst>
                  <a:ext uri="{FF2B5EF4-FFF2-40B4-BE49-F238E27FC236}">
                    <a16:creationId xmlns:a16="http://schemas.microsoft.com/office/drawing/2014/main" id="{E5AAE8F3-1EA2-B445-8252-55485045B8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4420" y="7033356"/>
                <a:ext cx="105821" cy="378257"/>
              </a:xfrm>
              <a:prstGeom prst="rect">
                <a:avLst/>
              </a:prstGeom>
            </p:spPr>
          </p:pic>
        </p:grpSp>
        <p:cxnSp>
          <p:nvCxnSpPr>
            <p:cNvPr id="425" name="Connecteur droit 424">
              <a:extLst>
                <a:ext uri="{FF2B5EF4-FFF2-40B4-BE49-F238E27FC236}">
                  <a16:creationId xmlns:a16="http://schemas.microsoft.com/office/drawing/2014/main" id="{96CECE41-9396-8F4C-B62D-E49C4FA7106E}"/>
                </a:ext>
              </a:extLst>
            </p:cNvPr>
            <p:cNvCxnSpPr/>
            <p:nvPr/>
          </p:nvCxnSpPr>
          <p:spPr>
            <a:xfrm>
              <a:off x="5466704" y="7062363"/>
              <a:ext cx="0" cy="18000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6" name="ZoneTexte 425">
              <a:extLst>
                <a:ext uri="{FF2B5EF4-FFF2-40B4-BE49-F238E27FC236}">
                  <a16:creationId xmlns:a16="http://schemas.microsoft.com/office/drawing/2014/main" id="{6E5ADFD2-54B1-B14C-87DD-AE9D9ECB3B90}"/>
                </a:ext>
              </a:extLst>
            </p:cNvPr>
            <p:cNvSpPr txBox="1"/>
            <p:nvPr/>
          </p:nvSpPr>
          <p:spPr>
            <a:xfrm>
              <a:off x="5343749" y="7031632"/>
              <a:ext cx="307777" cy="24940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800" i="1" dirty="0">
                  <a:latin typeface="+mj-lt"/>
                </a:rPr>
                <a:t>ns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411C611-31A1-B517-3153-6D11EF32BA04}"/>
              </a:ext>
            </a:extLst>
          </p:cNvPr>
          <p:cNvSpPr txBox="1"/>
          <p:nvPr/>
        </p:nvSpPr>
        <p:spPr>
          <a:xfrm>
            <a:off x="1946035" y="6362703"/>
            <a:ext cx="4327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latin typeface="+mj-lt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4524488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1134</Words>
  <Application>Microsoft Office PowerPoint</Application>
  <PresentationFormat>Grand écran</PresentationFormat>
  <Paragraphs>916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Christophe Ginestier</dc:creator>
  <cp:lastModifiedBy>Christophe Ginestier</cp:lastModifiedBy>
  <cp:revision>1</cp:revision>
  <dcterms:created xsi:type="dcterms:W3CDTF">2024-07-18T14:11:27Z</dcterms:created>
  <dcterms:modified xsi:type="dcterms:W3CDTF">2024-07-18T14:12:39Z</dcterms:modified>
</cp:coreProperties>
</file>