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70" r:id="rId2"/>
    <p:sldId id="269" r:id="rId3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31"/>
    <p:restoredTop sz="96126"/>
  </p:normalViewPr>
  <p:slideViewPr>
    <p:cSldViewPr snapToGrid="0">
      <p:cViewPr varScale="1">
        <p:scale>
          <a:sx n="117" d="100"/>
          <a:sy n="117" d="100"/>
        </p:scale>
        <p:origin x="120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34366-32EC-EB4E-94AD-51B47B4712CE}" type="datetimeFigureOut">
              <a:rPr kumimoji="1" lang="ja-JP" altLang="en-US" smtClean="0"/>
              <a:t>2024/7/18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3364E-0781-234C-91A6-6310EDB9D9C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97114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34366-32EC-EB4E-94AD-51B47B4712CE}" type="datetimeFigureOut">
              <a:rPr kumimoji="1" lang="ja-JP" altLang="en-US" smtClean="0"/>
              <a:t>2024/7/18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3364E-0781-234C-91A6-6310EDB9D9C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80525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34366-32EC-EB4E-94AD-51B47B4712CE}" type="datetimeFigureOut">
              <a:rPr kumimoji="1" lang="ja-JP" altLang="en-US" smtClean="0"/>
              <a:t>2024/7/18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3364E-0781-234C-91A6-6310EDB9D9C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8793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34366-32EC-EB4E-94AD-51B47B4712CE}" type="datetimeFigureOut">
              <a:rPr kumimoji="1" lang="ja-JP" altLang="en-US" smtClean="0"/>
              <a:t>2024/7/18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3364E-0781-234C-91A6-6310EDB9D9C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21886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34366-32EC-EB4E-94AD-51B47B4712CE}" type="datetimeFigureOut">
              <a:rPr kumimoji="1" lang="ja-JP" altLang="en-US" smtClean="0"/>
              <a:t>2024/7/18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3364E-0781-234C-91A6-6310EDB9D9C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8193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34366-32EC-EB4E-94AD-51B47B4712CE}" type="datetimeFigureOut">
              <a:rPr kumimoji="1" lang="ja-JP" altLang="en-US" smtClean="0"/>
              <a:t>2024/7/18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3364E-0781-234C-91A6-6310EDB9D9C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67128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34366-32EC-EB4E-94AD-51B47B4712CE}" type="datetimeFigureOut">
              <a:rPr kumimoji="1" lang="ja-JP" altLang="en-US" smtClean="0"/>
              <a:t>2024/7/18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3364E-0781-234C-91A6-6310EDB9D9C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408069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34366-32EC-EB4E-94AD-51B47B4712CE}" type="datetimeFigureOut">
              <a:rPr kumimoji="1" lang="ja-JP" altLang="en-US" smtClean="0"/>
              <a:t>2024/7/18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3364E-0781-234C-91A6-6310EDB9D9C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653089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34366-32EC-EB4E-94AD-51B47B4712CE}" type="datetimeFigureOut">
              <a:rPr kumimoji="1" lang="ja-JP" altLang="en-US" smtClean="0"/>
              <a:t>2024/7/18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3364E-0781-234C-91A6-6310EDB9D9C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5555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34366-32EC-EB4E-94AD-51B47B4712CE}" type="datetimeFigureOut">
              <a:rPr kumimoji="1" lang="ja-JP" altLang="en-US" smtClean="0"/>
              <a:t>2024/7/18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3364E-0781-234C-91A6-6310EDB9D9C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88586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34366-32EC-EB4E-94AD-51B47B4712CE}" type="datetimeFigureOut">
              <a:rPr kumimoji="1" lang="ja-JP" altLang="en-US" smtClean="0"/>
              <a:t>2024/7/18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3364E-0781-234C-91A6-6310EDB9D9C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48364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C34366-32EC-EB4E-94AD-51B47B4712CE}" type="datetimeFigureOut">
              <a:rPr kumimoji="1" lang="ja-JP" altLang="en-US" smtClean="0"/>
              <a:t>2024/7/18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73364E-0781-234C-91A6-6310EDB9D9C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6627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EBC6916-7912-31FB-DF41-31E623CB6E86}"/>
              </a:ext>
            </a:extLst>
          </p:cNvPr>
          <p:cNvSpPr txBox="1"/>
          <p:nvPr/>
        </p:nvSpPr>
        <p:spPr>
          <a:xfrm>
            <a:off x="0" y="0"/>
            <a:ext cx="990600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altLang="ja-JP" sz="1600" b="1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S</a:t>
            </a:r>
            <a:r>
              <a:rPr lang="en-US" altLang="ja-JP" sz="1600" b="1" kern="1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upplemental Information</a:t>
            </a:r>
          </a:p>
          <a:p>
            <a:pPr algn="just">
              <a:lnSpc>
                <a:spcPct val="200000"/>
              </a:lnSpc>
            </a:pPr>
            <a:r>
              <a:rPr lang="en-US" altLang="ja-JP" sz="1600" b="1" kern="1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Title</a:t>
            </a:r>
            <a:r>
              <a:rPr lang="en-US" altLang="ja-JP" sz="1600" kern="1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: Silver nanoparticles reduce ACE2 expression via changing mitochondrial function in human fibroblast-like lung cell and periodontal ligament fibroblast cells.</a:t>
            </a:r>
          </a:p>
          <a:p>
            <a:pPr algn="just">
              <a:lnSpc>
                <a:spcPct val="200000"/>
              </a:lnSpc>
            </a:pPr>
            <a:r>
              <a:rPr lang="en-US" altLang="ja-JP" sz="1600" b="1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Journal</a:t>
            </a:r>
            <a:r>
              <a:rPr lang="en-US" altLang="ja-JP" sz="1600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: Mol Biol Rep</a:t>
            </a:r>
            <a:endParaRPr lang="ja-JP" altLang="ja-JP" sz="1600" kern="100">
              <a:effectLst/>
              <a:latin typeface="Arial" panose="020B0604020202020204" pitchFamily="34" charset="0"/>
              <a:ea typeface="游明朝" panose="02020400000000000000" pitchFamily="18" charset="-128"/>
              <a:cs typeface="Arial" panose="020B0604020202020204" pitchFamily="34" charset="0"/>
            </a:endParaRPr>
          </a:p>
          <a:p>
            <a:pPr algn="just">
              <a:lnSpc>
                <a:spcPct val="200000"/>
              </a:lnSpc>
            </a:pPr>
            <a:r>
              <a:rPr lang="en-US" altLang="ja-JP" sz="1600" b="1" kern="100" dirty="0">
                <a:effectLst/>
                <a:latin typeface="Arial" panose="020B0604020202020204" pitchFamily="34" charset="0"/>
                <a:ea typeface="UD デジタル 教科書体 N-R" panose="02020400000000000000" pitchFamily="49" charset="-128"/>
                <a:cs typeface="Arial" panose="020B0604020202020204" pitchFamily="34" charset="0"/>
              </a:rPr>
              <a:t>Authors</a:t>
            </a:r>
            <a:r>
              <a:rPr lang="en-US" altLang="ja-JP" sz="1600" kern="100" dirty="0">
                <a:effectLst/>
                <a:latin typeface="Arial" panose="020B0604020202020204" pitchFamily="34" charset="0"/>
                <a:ea typeface="UD デジタル 教科書体 N-R" panose="02020400000000000000" pitchFamily="49" charset="-128"/>
                <a:cs typeface="Arial" panose="020B0604020202020204" pitchFamily="34" charset="0"/>
              </a:rPr>
              <a:t>:</a:t>
            </a:r>
            <a:r>
              <a:rPr lang="en-US" altLang="ja-JP" sz="1600" kern="1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 Shosei Takahashi, Kazuo Tomita, Kento Igarashi, Yoshikazu Kuwahara, Junichi Kitanaka, Nobue Kitanaka, Koh-ichi Tanaka, Akihiro Kurimasa, Yoshiaki Kamikawa, Tomoaki Sato</a:t>
            </a:r>
            <a:endParaRPr lang="ja-JP" altLang="ja-JP" sz="1600" kern="100">
              <a:effectLst/>
              <a:latin typeface="Arial" panose="020B0604020202020204" pitchFamily="34" charset="0"/>
              <a:ea typeface="游明朝" panose="02020400000000000000" pitchFamily="18" charset="-128"/>
              <a:cs typeface="Arial" panose="020B0604020202020204" pitchFamily="34" charset="0"/>
            </a:endParaRPr>
          </a:p>
          <a:p>
            <a:endParaRPr kumimoji="1" lang="en-US" altLang="ja-JP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kumimoji="1" lang="en-US" altLang="ja-JP" sz="1600" b="1" dirty="0">
                <a:latin typeface="Arial" panose="020B0604020202020204" pitchFamily="34" charset="0"/>
                <a:cs typeface="Arial" panose="020B0604020202020204" pitchFamily="34" charset="0"/>
              </a:rPr>
              <a:t>Corresponding author</a:t>
            </a:r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altLang="ja-JP" sz="1600" dirty="0">
                <a:effectLst/>
                <a:latin typeface="Arial" panose="020B0604020202020204" pitchFamily="34" charset="0"/>
                <a:ea typeface="ＭＳ 明朝" panose="02020609040205080304" pitchFamily="49" charset="-128"/>
                <a:cs typeface="Arial" panose="020B0604020202020204" pitchFamily="34" charset="0"/>
              </a:rPr>
              <a:t>Kazuo Tomita</a:t>
            </a:r>
            <a:endParaRPr lang="ja-JP" altLang="ja-JP" sz="1600">
              <a:effectLst/>
              <a:latin typeface="Arial" panose="020B0604020202020204" pitchFamily="34" charset="0"/>
              <a:ea typeface="ＭＳ 明朝" panose="02020609040205080304" pitchFamily="49" charset="-128"/>
              <a:cs typeface="Arial" panose="020B0604020202020204" pitchFamily="34" charset="0"/>
            </a:endParaRPr>
          </a:p>
          <a:p>
            <a:r>
              <a:rPr lang="en-US" altLang="ja-JP" sz="1600" dirty="0">
                <a:effectLst/>
                <a:latin typeface="Arial" panose="020B0604020202020204" pitchFamily="34" charset="0"/>
                <a:ea typeface="ＭＳ 明朝" panose="02020609040205080304" pitchFamily="49" charset="-128"/>
                <a:cs typeface="Arial" panose="020B0604020202020204" pitchFamily="34" charset="0"/>
              </a:rPr>
              <a:t>Tomoaki Sato</a:t>
            </a:r>
            <a:endParaRPr lang="ja-JP" altLang="ja-JP" sz="1600">
              <a:effectLst/>
              <a:latin typeface="Arial" panose="020B0604020202020204" pitchFamily="34" charset="0"/>
              <a:ea typeface="ＭＳ 明朝" panose="02020609040205080304" pitchFamily="49" charset="-128"/>
              <a:cs typeface="Arial" panose="020B0604020202020204" pitchFamily="34" charset="0"/>
            </a:endParaRPr>
          </a:p>
          <a:p>
            <a:r>
              <a:rPr lang="en-US" altLang="ja-JP" sz="1600" dirty="0">
                <a:effectLst/>
                <a:latin typeface="Arial" panose="020B0604020202020204" pitchFamily="34" charset="0"/>
                <a:ea typeface="ＭＳ 明朝" panose="02020609040205080304" pitchFamily="49" charset="-128"/>
                <a:cs typeface="Arial" panose="020B0604020202020204" pitchFamily="34" charset="0"/>
              </a:rPr>
              <a:t> </a:t>
            </a:r>
            <a:endParaRPr lang="ja-JP" altLang="ja-JP" sz="1600">
              <a:effectLst/>
              <a:latin typeface="Arial" panose="020B0604020202020204" pitchFamily="34" charset="0"/>
              <a:ea typeface="ＭＳ 明朝" panose="02020609040205080304" pitchFamily="49" charset="-128"/>
              <a:cs typeface="Arial" panose="020B0604020202020204" pitchFamily="34" charset="0"/>
            </a:endParaRPr>
          </a:p>
          <a:p>
            <a:r>
              <a:rPr lang="en-US" altLang="ja-JP" sz="1600" dirty="0">
                <a:effectLst/>
                <a:latin typeface="Arial" panose="020B0604020202020204" pitchFamily="34" charset="0"/>
                <a:ea typeface="ＭＳ 明朝" panose="02020609040205080304" pitchFamily="49" charset="-128"/>
                <a:cs typeface="Arial" panose="020B0604020202020204" pitchFamily="34" charset="0"/>
              </a:rPr>
              <a:t>Department of Applied Pharmacology</a:t>
            </a:r>
            <a:endParaRPr lang="ja-JP" altLang="ja-JP" sz="1600">
              <a:effectLst/>
              <a:latin typeface="Arial" panose="020B0604020202020204" pitchFamily="34" charset="0"/>
              <a:ea typeface="ＭＳ 明朝" panose="02020609040205080304" pitchFamily="49" charset="-128"/>
              <a:cs typeface="Arial" panose="020B0604020202020204" pitchFamily="34" charset="0"/>
            </a:endParaRPr>
          </a:p>
          <a:p>
            <a:r>
              <a:rPr lang="en-US" altLang="ja-JP" sz="1600" dirty="0">
                <a:effectLst/>
                <a:latin typeface="Arial" panose="020B0604020202020204" pitchFamily="34" charset="0"/>
                <a:ea typeface="ＭＳ 明朝" panose="02020609040205080304" pitchFamily="49" charset="-128"/>
                <a:cs typeface="Arial" panose="020B0604020202020204" pitchFamily="34" charset="0"/>
              </a:rPr>
              <a:t>Kagoshima University Graduate School of Medical and Dental Science</a:t>
            </a:r>
            <a:endParaRPr lang="ja-JP" altLang="ja-JP" sz="1600">
              <a:effectLst/>
              <a:latin typeface="Arial" panose="020B0604020202020204" pitchFamily="34" charset="0"/>
              <a:ea typeface="ＭＳ 明朝" panose="02020609040205080304" pitchFamily="49" charset="-128"/>
              <a:cs typeface="Arial" panose="020B0604020202020204" pitchFamily="34" charset="0"/>
            </a:endParaRPr>
          </a:p>
          <a:p>
            <a:r>
              <a:rPr lang="en-US" altLang="ja-JP" sz="1600" dirty="0">
                <a:effectLst/>
                <a:latin typeface="Arial" panose="020B0604020202020204" pitchFamily="34" charset="0"/>
                <a:ea typeface="ＭＳ 明朝" panose="02020609040205080304" pitchFamily="49" charset="-128"/>
                <a:cs typeface="Arial" panose="020B0604020202020204" pitchFamily="34" charset="0"/>
              </a:rPr>
              <a:t>8-35-1 Sakuragaoka </a:t>
            </a:r>
            <a:endParaRPr lang="ja-JP" altLang="ja-JP" sz="1600">
              <a:effectLst/>
              <a:latin typeface="Arial" panose="020B0604020202020204" pitchFamily="34" charset="0"/>
              <a:ea typeface="ＭＳ 明朝" panose="02020609040205080304" pitchFamily="49" charset="-128"/>
              <a:cs typeface="Arial" panose="020B0604020202020204" pitchFamily="34" charset="0"/>
            </a:endParaRPr>
          </a:p>
          <a:p>
            <a:r>
              <a:rPr lang="en-US" altLang="ja-JP" sz="1600" dirty="0">
                <a:effectLst/>
                <a:latin typeface="Arial" panose="020B0604020202020204" pitchFamily="34" charset="0"/>
                <a:ea typeface="ＭＳ 明朝" panose="02020609040205080304" pitchFamily="49" charset="-128"/>
                <a:cs typeface="Arial" panose="020B0604020202020204" pitchFamily="34" charset="0"/>
              </a:rPr>
              <a:t>Kagoshima City, 890-8544, Japan</a:t>
            </a:r>
            <a:endParaRPr lang="ja-JP" altLang="ja-JP" sz="1600">
              <a:effectLst/>
              <a:latin typeface="Arial" panose="020B0604020202020204" pitchFamily="34" charset="0"/>
              <a:ea typeface="ＭＳ 明朝" panose="02020609040205080304" pitchFamily="49" charset="-128"/>
              <a:cs typeface="Arial" panose="020B0604020202020204" pitchFamily="34" charset="0"/>
            </a:endParaRPr>
          </a:p>
          <a:p>
            <a:r>
              <a:rPr lang="en-US" altLang="ja-JP" sz="1600" dirty="0">
                <a:effectLst/>
                <a:latin typeface="Arial" panose="020B0604020202020204" pitchFamily="34" charset="0"/>
                <a:ea typeface="ＭＳ 明朝" panose="02020609040205080304" pitchFamily="49" charset="-128"/>
                <a:cs typeface="Arial" panose="020B0604020202020204" pitchFamily="34" charset="0"/>
              </a:rPr>
              <a:t> </a:t>
            </a:r>
            <a:endParaRPr lang="ja-JP" altLang="ja-JP" sz="1600">
              <a:effectLst/>
              <a:latin typeface="Arial" panose="020B0604020202020204" pitchFamily="34" charset="0"/>
              <a:ea typeface="ＭＳ 明朝" panose="02020609040205080304" pitchFamily="49" charset="-128"/>
              <a:cs typeface="Arial" panose="020B0604020202020204" pitchFamily="34" charset="0"/>
            </a:endParaRPr>
          </a:p>
          <a:p>
            <a:r>
              <a:rPr lang="en-US" altLang="ja-JP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Phone No</a:t>
            </a:r>
            <a:r>
              <a:rPr lang="en-US" altLang="ja-JP" sz="1600" dirty="0">
                <a:effectLst/>
                <a:latin typeface="Arial" panose="020B0604020202020204" pitchFamily="34" charset="0"/>
                <a:ea typeface="ＭＳ 明朝" panose="02020609040205080304" pitchFamily="49" charset="-128"/>
                <a:cs typeface="Arial" panose="020B0604020202020204" pitchFamily="34" charset="0"/>
              </a:rPr>
              <a:t>: +81 99 275 6162</a:t>
            </a:r>
            <a:endParaRPr lang="ja-JP" altLang="ja-JP" sz="1600">
              <a:effectLst/>
              <a:latin typeface="Arial" panose="020B0604020202020204" pitchFamily="34" charset="0"/>
              <a:ea typeface="ＭＳ 明朝" panose="02020609040205080304" pitchFamily="49" charset="-128"/>
              <a:cs typeface="Arial" panose="020B0604020202020204" pitchFamily="34" charset="0"/>
            </a:endParaRPr>
          </a:p>
          <a:p>
            <a:r>
              <a:rPr lang="en-US" altLang="ja-JP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Fax No</a:t>
            </a:r>
            <a:r>
              <a:rPr lang="en-US" altLang="ja-JP" sz="1600" dirty="0">
                <a:effectLst/>
                <a:latin typeface="Arial" panose="020B0604020202020204" pitchFamily="34" charset="0"/>
                <a:ea typeface="ＭＳ 明朝" panose="02020609040205080304" pitchFamily="49" charset="-128"/>
                <a:cs typeface="Arial" panose="020B0604020202020204" pitchFamily="34" charset="0"/>
              </a:rPr>
              <a:t>: +81 99 275 6162</a:t>
            </a:r>
            <a:endParaRPr lang="ja-JP" altLang="ja-JP" sz="1600">
              <a:effectLst/>
              <a:latin typeface="Arial" panose="020B0604020202020204" pitchFamily="34" charset="0"/>
              <a:ea typeface="ＭＳ 明朝" panose="02020609040205080304" pitchFamily="49" charset="-128"/>
              <a:cs typeface="Arial" panose="020B0604020202020204" pitchFamily="34" charset="0"/>
            </a:endParaRPr>
          </a:p>
          <a:p>
            <a:r>
              <a:rPr lang="en-US" altLang="ja-JP" sz="1600" dirty="0">
                <a:effectLst/>
                <a:latin typeface="Arial" panose="020B0604020202020204" pitchFamily="34" charset="0"/>
                <a:ea typeface="ＭＳ 明朝" panose="02020609040205080304" pitchFamily="49" charset="-128"/>
                <a:cs typeface="Arial" panose="020B0604020202020204" pitchFamily="34" charset="0"/>
              </a:rPr>
              <a:t> </a:t>
            </a:r>
            <a:endParaRPr lang="ja-JP" altLang="ja-JP" sz="1600">
              <a:effectLst/>
              <a:latin typeface="Arial" panose="020B0604020202020204" pitchFamily="34" charset="0"/>
              <a:ea typeface="ＭＳ 明朝" panose="02020609040205080304" pitchFamily="49" charset="-128"/>
              <a:cs typeface="Arial" panose="020B0604020202020204" pitchFamily="34" charset="0"/>
            </a:endParaRPr>
          </a:p>
          <a:p>
            <a:r>
              <a:rPr lang="en-US" altLang="ja-JP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Email Address</a:t>
            </a:r>
            <a:r>
              <a:rPr lang="en-US" altLang="ja-JP" sz="1600" dirty="0">
                <a:effectLst/>
                <a:latin typeface="Arial" panose="020B0604020202020204" pitchFamily="34" charset="0"/>
                <a:ea typeface="ＭＳ 明朝" panose="02020609040205080304" pitchFamily="49" charset="-128"/>
                <a:cs typeface="Arial" panose="020B0604020202020204" pitchFamily="34" charset="0"/>
              </a:rPr>
              <a:t>: </a:t>
            </a:r>
            <a:r>
              <a:rPr lang="en-US" altLang="ja-JP" sz="1600" dirty="0" err="1">
                <a:effectLst/>
                <a:latin typeface="Arial" panose="020B0604020202020204" pitchFamily="34" charset="0"/>
                <a:ea typeface="ＭＳ 明朝" panose="02020609040205080304" pitchFamily="49" charset="-128"/>
                <a:cs typeface="Arial" panose="020B0604020202020204" pitchFamily="34" charset="0"/>
              </a:rPr>
              <a:t>ktomita@dent.kagoshima-u.ac.jp</a:t>
            </a:r>
            <a:endParaRPr lang="ja-JP" altLang="ja-JP" sz="1600">
              <a:effectLst/>
              <a:latin typeface="Arial" panose="020B0604020202020204" pitchFamily="34" charset="0"/>
              <a:ea typeface="ＭＳ 明朝" panose="02020609040205080304" pitchFamily="49" charset="-128"/>
              <a:cs typeface="Arial" panose="020B0604020202020204" pitchFamily="34" charset="0"/>
            </a:endParaRPr>
          </a:p>
          <a:p>
            <a:r>
              <a:rPr lang="en-US" altLang="ja-JP" sz="1600" dirty="0">
                <a:effectLst/>
                <a:latin typeface="Arial" panose="020B0604020202020204" pitchFamily="34" charset="0"/>
                <a:ea typeface="ＭＳ 明朝" panose="02020609040205080304" pitchFamily="49" charset="-128"/>
                <a:cs typeface="Arial" panose="020B0604020202020204" pitchFamily="34" charset="0"/>
              </a:rPr>
              <a:t>                         </a:t>
            </a:r>
            <a:r>
              <a:rPr lang="en-US" altLang="ja-JP" sz="1600" dirty="0" err="1">
                <a:effectLst/>
                <a:latin typeface="Arial" panose="020B0604020202020204" pitchFamily="34" charset="0"/>
                <a:ea typeface="ＭＳ 明朝" panose="02020609040205080304" pitchFamily="49" charset="-128"/>
                <a:cs typeface="Arial" panose="020B0604020202020204" pitchFamily="34" charset="0"/>
              </a:rPr>
              <a:t>tomsato@dent.kagoshima-u.ac.jp</a:t>
            </a:r>
            <a:endParaRPr lang="ja-JP" altLang="ja-JP" sz="1600">
              <a:effectLst/>
              <a:latin typeface="Arial" panose="020B0604020202020204" pitchFamily="34" charset="0"/>
              <a:ea typeface="ＭＳ 明朝" panose="02020609040205080304" pitchFamily="49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8355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E5C5BF00-5AF9-B1C4-45DA-17E0A4027F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2800" y="1167176"/>
            <a:ext cx="2459168" cy="1803390"/>
          </a:xfrm>
          <a:prstGeom prst="rect">
            <a:avLst/>
          </a:prstGeom>
        </p:spPr>
      </p:pic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3E2567AE-2EF8-C361-F498-64F10C1F21AA}"/>
              </a:ext>
            </a:extLst>
          </p:cNvPr>
          <p:cNvCxnSpPr/>
          <p:nvPr/>
        </p:nvCxnSpPr>
        <p:spPr>
          <a:xfrm>
            <a:off x="4983978" y="2876085"/>
            <a:ext cx="76680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33890840-4788-DD32-B345-AB06FAB8A4D0}"/>
              </a:ext>
            </a:extLst>
          </p:cNvPr>
          <p:cNvSpPr txBox="1"/>
          <p:nvPr/>
        </p:nvSpPr>
        <p:spPr>
          <a:xfrm>
            <a:off x="4983978" y="2613755"/>
            <a:ext cx="766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 µm</a:t>
            </a:r>
            <a:endParaRPr kumimoji="1" lang="ja-JP" altLang="en-US" sz="12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617E9FCC-5063-EDE6-F920-6FA3568BCC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8927" y="1167176"/>
            <a:ext cx="1896721" cy="1803390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E518639F-73FE-B57F-BA0B-9F76BF15EE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9120" y="1167176"/>
            <a:ext cx="2459168" cy="1803390"/>
          </a:xfrm>
          <a:prstGeom prst="rect">
            <a:avLst/>
          </a:prstGeom>
        </p:spPr>
      </p:pic>
      <p:cxnSp>
        <p:nvCxnSpPr>
          <p:cNvPr id="12" name="直線コネクタ 11">
            <a:extLst>
              <a:ext uri="{FF2B5EF4-FFF2-40B4-BE49-F238E27FC236}">
                <a16:creationId xmlns:a16="http://schemas.microsoft.com/office/drawing/2014/main" id="{F0B5834C-7C21-84A9-2C89-FCF7D02D30E5}"/>
              </a:ext>
            </a:extLst>
          </p:cNvPr>
          <p:cNvCxnSpPr/>
          <p:nvPr/>
        </p:nvCxnSpPr>
        <p:spPr>
          <a:xfrm>
            <a:off x="7518624" y="2889992"/>
            <a:ext cx="76680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6F96BB34-0566-5AED-9291-5668936C943B}"/>
              </a:ext>
            </a:extLst>
          </p:cNvPr>
          <p:cNvSpPr txBox="1"/>
          <p:nvPr/>
        </p:nvSpPr>
        <p:spPr>
          <a:xfrm>
            <a:off x="7518624" y="2627662"/>
            <a:ext cx="766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 µm</a:t>
            </a:r>
            <a:endParaRPr kumimoji="1" lang="ja-JP" altLang="en-US" sz="12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D0D31ABF-A024-7310-BF14-E160F553FC23}"/>
              </a:ext>
            </a:extLst>
          </p:cNvPr>
          <p:cNvSpPr txBox="1"/>
          <p:nvPr/>
        </p:nvSpPr>
        <p:spPr>
          <a:xfrm>
            <a:off x="1356063" y="1100140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8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kumimoji="1" lang="ja-JP" altLang="en-US" sz="28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AA41F3BE-145A-7E03-A195-24AA0FDE7F9E}"/>
              </a:ext>
            </a:extLst>
          </p:cNvPr>
          <p:cNvSpPr txBox="1"/>
          <p:nvPr/>
        </p:nvSpPr>
        <p:spPr>
          <a:xfrm>
            <a:off x="3338512" y="1100140"/>
            <a:ext cx="4042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kumimoji="1" lang="ja-JP" altLang="en-US" sz="28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39605AE4-33AB-5DA5-7AC4-11E838649C21}"/>
              </a:ext>
            </a:extLst>
          </p:cNvPr>
          <p:cNvSpPr txBox="1"/>
          <p:nvPr/>
        </p:nvSpPr>
        <p:spPr>
          <a:xfrm>
            <a:off x="5869120" y="1109012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kumimoji="1" lang="ja-JP" altLang="en-US" sz="28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153DB91E-F66C-3C0E-127C-4685DB57F8A6}"/>
              </a:ext>
            </a:extLst>
          </p:cNvPr>
          <p:cNvSpPr txBox="1"/>
          <p:nvPr/>
        </p:nvSpPr>
        <p:spPr>
          <a:xfrm>
            <a:off x="56909" y="4640136"/>
            <a:ext cx="97921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Supplemental Fig. 1 Detection of AgNP by </a:t>
            </a:r>
            <a:r>
              <a:rPr lang="en-US" altLang="ja-JP" sz="1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Scattered Light Imaging method. </a:t>
            </a:r>
          </a:p>
          <a:p>
            <a:pPr algn="just"/>
            <a:r>
              <a:rPr lang="en-US" altLang="ja-JP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a: AgNP and acrylamide were mixed and polymerized and solidified on glass-bottomed dish. b: </a:t>
            </a:r>
            <a:r>
              <a:rPr lang="en-US" altLang="ja-JP" sz="1400" dirty="0">
                <a:solidFill>
                  <a:srgbClr val="000000"/>
                </a:solidFill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When this gel was observed with BZ-8000, green dots were observed (white arrowhead).</a:t>
            </a:r>
            <a:r>
              <a:rPr lang="en-US" altLang="ja-JP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 c: </a:t>
            </a:r>
            <a:r>
              <a:rPr lang="en-US" altLang="ja-JP" sz="1400" dirty="0">
                <a:solidFill>
                  <a:srgbClr val="000000"/>
                </a:solidFill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When we do not mixed AgNP in acrylamide, the dots could not observe as the same condition.</a:t>
            </a:r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1" lang="ja-JP" alt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三角形 17">
            <a:extLst>
              <a:ext uri="{FF2B5EF4-FFF2-40B4-BE49-F238E27FC236}">
                <a16:creationId xmlns:a16="http://schemas.microsoft.com/office/drawing/2014/main" id="{758964FC-DB6D-7BB1-10EA-CF4BE397971F}"/>
              </a:ext>
            </a:extLst>
          </p:cNvPr>
          <p:cNvSpPr/>
          <p:nvPr/>
        </p:nvSpPr>
        <p:spPr>
          <a:xfrm>
            <a:off x="4197798" y="1501770"/>
            <a:ext cx="72000" cy="7200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三角形 18">
            <a:extLst>
              <a:ext uri="{FF2B5EF4-FFF2-40B4-BE49-F238E27FC236}">
                <a16:creationId xmlns:a16="http://schemas.microsoft.com/office/drawing/2014/main" id="{6E7913B6-6ECF-ACFE-B623-B4DA2B585DFE}"/>
              </a:ext>
            </a:extLst>
          </p:cNvPr>
          <p:cNvSpPr/>
          <p:nvPr/>
        </p:nvSpPr>
        <p:spPr>
          <a:xfrm>
            <a:off x="3809540" y="2867552"/>
            <a:ext cx="72000" cy="7200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三角形 19">
            <a:extLst>
              <a:ext uri="{FF2B5EF4-FFF2-40B4-BE49-F238E27FC236}">
                <a16:creationId xmlns:a16="http://schemas.microsoft.com/office/drawing/2014/main" id="{610DB4E7-A3C5-3FE5-EBED-73E54AF41F95}"/>
              </a:ext>
            </a:extLst>
          </p:cNvPr>
          <p:cNvSpPr/>
          <p:nvPr/>
        </p:nvSpPr>
        <p:spPr>
          <a:xfrm>
            <a:off x="5196806" y="1854466"/>
            <a:ext cx="72000" cy="7200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三角形 20">
            <a:extLst>
              <a:ext uri="{FF2B5EF4-FFF2-40B4-BE49-F238E27FC236}">
                <a16:creationId xmlns:a16="http://schemas.microsoft.com/office/drawing/2014/main" id="{F2134B27-AD37-66B8-92A2-67C2B83F1484}"/>
              </a:ext>
            </a:extLst>
          </p:cNvPr>
          <p:cNvSpPr/>
          <p:nvPr/>
        </p:nvSpPr>
        <p:spPr>
          <a:xfrm>
            <a:off x="3972331" y="1827562"/>
            <a:ext cx="72000" cy="7200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三角形 21">
            <a:extLst>
              <a:ext uri="{FF2B5EF4-FFF2-40B4-BE49-F238E27FC236}">
                <a16:creationId xmlns:a16="http://schemas.microsoft.com/office/drawing/2014/main" id="{76296642-B3F7-60B0-6A13-1E6797E3DA7E}"/>
              </a:ext>
            </a:extLst>
          </p:cNvPr>
          <p:cNvSpPr/>
          <p:nvPr/>
        </p:nvSpPr>
        <p:spPr>
          <a:xfrm>
            <a:off x="3972331" y="1545895"/>
            <a:ext cx="72000" cy="7200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三角形 22">
            <a:extLst>
              <a:ext uri="{FF2B5EF4-FFF2-40B4-BE49-F238E27FC236}">
                <a16:creationId xmlns:a16="http://schemas.microsoft.com/office/drawing/2014/main" id="{EA2B5781-8F12-5018-770C-29228F23E49D}"/>
              </a:ext>
            </a:extLst>
          </p:cNvPr>
          <p:cNvSpPr/>
          <p:nvPr/>
        </p:nvSpPr>
        <p:spPr>
          <a:xfrm>
            <a:off x="3972331" y="1712910"/>
            <a:ext cx="72000" cy="7200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三角形 23">
            <a:extLst>
              <a:ext uri="{FF2B5EF4-FFF2-40B4-BE49-F238E27FC236}">
                <a16:creationId xmlns:a16="http://schemas.microsoft.com/office/drawing/2014/main" id="{D7CAB356-2F26-2986-D196-7E2AB841692E}"/>
              </a:ext>
            </a:extLst>
          </p:cNvPr>
          <p:cNvSpPr/>
          <p:nvPr/>
        </p:nvSpPr>
        <p:spPr>
          <a:xfrm>
            <a:off x="4930840" y="2407675"/>
            <a:ext cx="72000" cy="7200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三角形 24">
            <a:extLst>
              <a:ext uri="{FF2B5EF4-FFF2-40B4-BE49-F238E27FC236}">
                <a16:creationId xmlns:a16="http://schemas.microsoft.com/office/drawing/2014/main" id="{8A2D7480-51F2-678E-E62C-C5F93651D367}"/>
              </a:ext>
            </a:extLst>
          </p:cNvPr>
          <p:cNvSpPr/>
          <p:nvPr/>
        </p:nvSpPr>
        <p:spPr>
          <a:xfrm>
            <a:off x="4497963" y="2813596"/>
            <a:ext cx="72000" cy="7200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三角形 25">
            <a:extLst>
              <a:ext uri="{FF2B5EF4-FFF2-40B4-BE49-F238E27FC236}">
                <a16:creationId xmlns:a16="http://schemas.microsoft.com/office/drawing/2014/main" id="{F97B825D-C85E-A31D-8226-806F468F3082}"/>
              </a:ext>
            </a:extLst>
          </p:cNvPr>
          <p:cNvSpPr/>
          <p:nvPr/>
        </p:nvSpPr>
        <p:spPr>
          <a:xfrm>
            <a:off x="5160806" y="2249414"/>
            <a:ext cx="72000" cy="7200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三角形 26">
            <a:extLst>
              <a:ext uri="{FF2B5EF4-FFF2-40B4-BE49-F238E27FC236}">
                <a16:creationId xmlns:a16="http://schemas.microsoft.com/office/drawing/2014/main" id="{C4BDB7DD-A4F7-A214-5D81-BA862B637948}"/>
              </a:ext>
            </a:extLst>
          </p:cNvPr>
          <p:cNvSpPr/>
          <p:nvPr/>
        </p:nvSpPr>
        <p:spPr>
          <a:xfrm>
            <a:off x="3946116" y="2790489"/>
            <a:ext cx="72000" cy="7200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三角形 27">
            <a:extLst>
              <a:ext uri="{FF2B5EF4-FFF2-40B4-BE49-F238E27FC236}">
                <a16:creationId xmlns:a16="http://schemas.microsoft.com/office/drawing/2014/main" id="{55E5A2B8-421C-E13F-5F0F-4E87EA504EC6}"/>
              </a:ext>
            </a:extLst>
          </p:cNvPr>
          <p:cNvSpPr/>
          <p:nvPr/>
        </p:nvSpPr>
        <p:spPr>
          <a:xfrm>
            <a:off x="4283398" y="1903551"/>
            <a:ext cx="72000" cy="7200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三角形 28">
            <a:extLst>
              <a:ext uri="{FF2B5EF4-FFF2-40B4-BE49-F238E27FC236}">
                <a16:creationId xmlns:a16="http://schemas.microsoft.com/office/drawing/2014/main" id="{C92AB897-6683-A1FA-2E2B-A8229DAB908A}"/>
              </a:ext>
            </a:extLst>
          </p:cNvPr>
          <p:cNvSpPr/>
          <p:nvPr/>
        </p:nvSpPr>
        <p:spPr>
          <a:xfrm>
            <a:off x="4092740" y="1315818"/>
            <a:ext cx="72000" cy="7200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/>
          </a:p>
        </p:txBody>
      </p:sp>
    </p:spTree>
    <p:extLst>
      <p:ext uri="{BB962C8B-B14F-4D97-AF65-F5344CB8AC3E}">
        <p14:creationId xmlns:p14="http://schemas.microsoft.com/office/powerpoint/2010/main" val="20501346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1177</TotalTime>
  <Words>203</Words>
  <Application>Microsoft Macintosh PowerPoint</Application>
  <PresentationFormat>A4 210 x 297 mm</PresentationFormat>
  <Paragraphs>26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富田 和男</dc:creator>
  <cp:lastModifiedBy>富田 和男</cp:lastModifiedBy>
  <cp:revision>15</cp:revision>
  <dcterms:created xsi:type="dcterms:W3CDTF">2024-06-07T11:23:26Z</dcterms:created>
  <dcterms:modified xsi:type="dcterms:W3CDTF">2024-07-18T05:37:36Z</dcterms:modified>
</cp:coreProperties>
</file>