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391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097" userDrawn="1">
          <p15:clr>
            <a:srgbClr val="A4A3A4"/>
          </p15:clr>
        </p15:guide>
        <p15:guide id="3" orient="horz" pos="302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n Gi Yoo" initials="YWG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2FDB"/>
    <a:srgbClr val="000000"/>
    <a:srgbClr val="4692CC"/>
    <a:srgbClr val="0B33ED"/>
    <a:srgbClr val="DA2229"/>
    <a:srgbClr val="0432FF"/>
    <a:srgbClr val="D3DB2F"/>
    <a:srgbClr val="0B2CDC"/>
    <a:srgbClr val="36A0CE"/>
    <a:srgbClr val="7EC5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97"/>
    <p:restoredTop sz="95682"/>
  </p:normalViewPr>
  <p:slideViewPr>
    <p:cSldViewPr snapToGrid="0" snapToObjects="1">
      <p:cViewPr varScale="1">
        <p:scale>
          <a:sx n="115" d="100"/>
          <a:sy n="115" d="100"/>
        </p:scale>
        <p:origin x="1016" y="192"/>
      </p:cViewPr>
      <p:guideLst>
        <p:guide pos="3097"/>
        <p:guide orient="horz" pos="30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AD260-82AF-0243-9504-9ECB6971EA70}" type="datetimeFigureOut">
              <a:rPr lang="en-US" smtClean="0"/>
              <a:t>7/22/20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5D47D-FC1C-1146-BBDF-79A2EE955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12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81F69-DA98-914D-BE08-E7A2E55C8642}" type="datetimeFigureOut">
              <a:rPr lang="en-US" smtClean="0"/>
              <a:t>7/22/20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6A7AE-9E94-D943-AC50-B99BF8B6C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223739" y="446485"/>
            <a:ext cx="7448848" cy="41612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967383" y="4723805"/>
            <a:ext cx="7971234" cy="1000125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967383" y="5759649"/>
            <a:ext cx="7971234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/>
            </a:lvl1pPr>
            <a:lvl2pPr marL="0" indent="160729" algn="ctr">
              <a:spcBef>
                <a:spcPts val="0"/>
              </a:spcBef>
              <a:buSzTx/>
              <a:buNone/>
              <a:defRPr sz="2250"/>
            </a:lvl2pPr>
            <a:lvl3pPr marL="0" indent="321457" algn="ctr">
              <a:spcBef>
                <a:spcPts val="0"/>
              </a:spcBef>
              <a:buSzTx/>
              <a:buNone/>
              <a:defRPr sz="2250"/>
            </a:lvl3pPr>
            <a:lvl4pPr marL="0" indent="482186" algn="ctr">
              <a:spcBef>
                <a:spcPts val="0"/>
              </a:spcBef>
              <a:buSzTx/>
              <a:buNone/>
              <a:defRPr sz="2250"/>
            </a:lvl4pPr>
            <a:lvl5pPr marL="0" indent="642915" algn="ctr">
              <a:spcBef>
                <a:spcPts val="0"/>
              </a:spcBef>
              <a:buSzTx/>
              <a:buNone/>
              <a:defRPr sz="22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4807815" y="6500812"/>
            <a:ext cx="317395" cy="297389"/>
          </a:xfrm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17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967383" y="2268141"/>
            <a:ext cx="7971234" cy="23217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3771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5117455" y="446484"/>
            <a:ext cx="4063008" cy="57864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725537" y="446484"/>
            <a:ext cx="4063008" cy="2803922"/>
          </a:xfrm>
          <a:prstGeom prst="rect">
            <a:avLst/>
          </a:prstGeom>
        </p:spPr>
        <p:txBody>
          <a:bodyPr anchor="b"/>
          <a:lstStyle>
            <a:lvl1pPr>
              <a:defRPr sz="4219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725537" y="3348633"/>
            <a:ext cx="4063008" cy="288428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/>
            </a:lvl1pPr>
            <a:lvl2pPr marL="0" indent="160729" algn="ctr">
              <a:spcBef>
                <a:spcPts val="0"/>
              </a:spcBef>
              <a:buSzTx/>
              <a:buNone/>
              <a:defRPr sz="2250"/>
            </a:lvl2pPr>
            <a:lvl3pPr marL="0" indent="321457" algn="ctr">
              <a:spcBef>
                <a:spcPts val="0"/>
              </a:spcBef>
              <a:buSzTx/>
              <a:buNone/>
              <a:defRPr sz="2250"/>
            </a:lvl3pPr>
            <a:lvl4pPr marL="0" indent="482186" algn="ctr">
              <a:spcBef>
                <a:spcPts val="0"/>
              </a:spcBef>
              <a:buSzTx/>
              <a:buNone/>
              <a:defRPr sz="2250"/>
            </a:lvl4pPr>
            <a:lvl5pPr marL="0" indent="642915" algn="ctr">
              <a:spcBef>
                <a:spcPts val="0"/>
              </a:spcBef>
              <a:buSzTx/>
              <a:buNone/>
              <a:defRPr sz="22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6006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92171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311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5117455" y="1830586"/>
            <a:ext cx="4063008" cy="442019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725537" y="1830586"/>
            <a:ext cx="4063008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1969"/>
            </a:lvl1pPr>
            <a:lvl2pPr marL="482186" indent="-241093">
              <a:spcBef>
                <a:spcPts val="2250"/>
              </a:spcBef>
              <a:defRPr sz="1969"/>
            </a:lvl2pPr>
            <a:lvl3pPr marL="723279" indent="-241093">
              <a:spcBef>
                <a:spcPts val="2250"/>
              </a:spcBef>
              <a:defRPr sz="1969"/>
            </a:lvl3pPr>
            <a:lvl4pPr marL="964372" indent="-241093">
              <a:spcBef>
                <a:spcPts val="2250"/>
              </a:spcBef>
              <a:defRPr sz="1969"/>
            </a:lvl4pPr>
            <a:lvl5pPr marL="1205465" indent="-241093">
              <a:spcBef>
                <a:spcPts val="2250"/>
              </a:spcBef>
              <a:defRPr sz="196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7011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725537" y="892969"/>
            <a:ext cx="8454926" cy="50720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783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5117455" y="3580805"/>
            <a:ext cx="4063008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5122192" y="625078"/>
            <a:ext cx="4063009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725537" y="625078"/>
            <a:ext cx="4063008" cy="56078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4828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967383" y="4473774"/>
            <a:ext cx="7971234" cy="362215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8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967383" y="2984579"/>
            <a:ext cx="7971234" cy="51379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672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9132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9906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707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4DE71EDF-E8FD-7A46-8117-84CD9BDA034D}" type="datetimeFigureOut">
              <a:rPr lang="en-US" smtClean="0"/>
              <a:t>7/22/20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06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725537" y="312539"/>
            <a:ext cx="8454926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725537" y="1830586"/>
            <a:ext cx="8454926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4807815" y="6505277"/>
            <a:ext cx="317395" cy="29738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66"/>
            </a:lvl1pPr>
          </a:lstStyle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00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3" r:id="rId11"/>
  </p:sldLayoutIdLst>
  <p:transition spd="med"/>
  <p:txStyles>
    <p:titleStyle>
      <a:lvl1pPr marL="0" marR="0" indent="0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60729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321457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482186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642915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803643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964372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125101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285829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312528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625056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937584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250112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1562640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1875168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2187696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2500224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2812752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60729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321457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482186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642915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803643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964372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125101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285829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41956" y="4063037"/>
            <a:ext cx="4559474" cy="15031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401429" y="4063036"/>
            <a:ext cx="1755731" cy="150314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86224" y="4063036"/>
            <a:ext cx="1755731" cy="150314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955" y="4851945"/>
            <a:ext cx="4559474" cy="15031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4812696" y="4317489"/>
            <a:ext cx="324000" cy="430147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485663" y="5701920"/>
            <a:ext cx="6968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Inward- and outward-facing conformations for CsSBAT model</a:t>
            </a:r>
          </a:p>
        </p:txBody>
      </p:sp>
      <p:sp>
        <p:nvSpPr>
          <p:cNvPr id="11" name="Down Arrow 10"/>
          <p:cNvSpPr/>
          <p:nvPr/>
        </p:nvSpPr>
        <p:spPr>
          <a:xfrm flipV="1">
            <a:off x="8103928" y="3501069"/>
            <a:ext cx="324000" cy="430147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flipV="1">
            <a:off x="1788723" y="3501069"/>
            <a:ext cx="324000" cy="430147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61588" y="3146308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No template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64267" y="3146308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charset="0"/>
                <a:ea typeface="Arial" charset="0"/>
                <a:cs typeface="Arial" charset="0"/>
              </a:rPr>
              <a:t>No template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20892" y="4314302"/>
            <a:ext cx="27267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600" dirty="0">
                <a:latin typeface="Arial" charset="0"/>
                <a:ea typeface="Arial" charset="0"/>
                <a:cs typeface="Arial" charset="0"/>
              </a:rPr>
              <a:t>Templates: 3zuy_A, 4n7x_A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4812695" y="5166216"/>
            <a:ext cx="324000" cy="430147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188476" y="5182906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charset="0"/>
                <a:ea typeface="Arial" charset="0"/>
                <a:cs typeface="Arial" charset="0"/>
              </a:rPr>
              <a:t>Homology modeling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5532" y="3811072"/>
            <a:ext cx="2696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200">
                <a:latin typeface="Arial" charset="0"/>
                <a:ea typeface="Arial" charset="0"/>
                <a:cs typeface="Arial" charset="0"/>
              </a:rPr>
              <a:t>1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52980" y="3815171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200">
                <a:latin typeface="Arial" charset="0"/>
                <a:ea typeface="Arial" charset="0"/>
                <a:cs typeface="Arial" charset="0"/>
              </a:rPr>
              <a:t>185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35532" y="38454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200">
                <a:latin typeface="Arial" charset="0"/>
                <a:ea typeface="Arial" charset="0"/>
                <a:cs typeface="Arial" charset="0"/>
              </a:rPr>
              <a:t>493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817888" y="3839089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200">
                <a:latin typeface="Arial" charset="0"/>
                <a:ea typeface="Arial" charset="0"/>
                <a:cs typeface="Arial" charset="0"/>
              </a:rPr>
              <a:t>546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Down Arrow 24"/>
          <p:cNvSpPr/>
          <p:nvPr/>
        </p:nvSpPr>
        <p:spPr>
          <a:xfrm flipV="1">
            <a:off x="8103928" y="2586555"/>
            <a:ext cx="324000" cy="518014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 flipV="1">
            <a:off x="1788723" y="1645305"/>
            <a:ext cx="324000" cy="1459264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76776" y="550606"/>
          <a:ext cx="5444197" cy="1062772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3643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9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3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7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5693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effectLst/>
                        </a:rPr>
                        <a:t>Description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effectLst/>
                        </a:rPr>
                        <a:t>Query cover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effectLst/>
                        </a:rPr>
                        <a:t>E-value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effectLst/>
                        </a:rPr>
                        <a:t>Ident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693"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effectLst/>
                        </a:rPr>
                        <a:t>Hypothetical protein T265_15959 [</a:t>
                      </a:r>
                      <a:r>
                        <a:rPr lang="en-US" sz="1000" i="1" u="none" dirty="0">
                          <a:effectLst/>
                        </a:rPr>
                        <a:t>Opisthorchis viverrini</a:t>
                      </a:r>
                      <a:r>
                        <a:rPr lang="en-US" sz="1000" u="none" dirty="0">
                          <a:effectLst/>
                        </a:rPr>
                        <a:t>]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effectLst/>
                        </a:rPr>
                        <a:t>100%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effectLst/>
                        </a:rPr>
                        <a:t>4e-123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effectLst/>
                        </a:rPr>
                        <a:t>94%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693"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effectLst/>
                        </a:rPr>
                        <a:t>Hypothetical protein T265_14429 [</a:t>
                      </a:r>
                      <a:r>
                        <a:rPr lang="en-US" sz="1000" i="1" u="none" dirty="0">
                          <a:effectLst/>
                        </a:rPr>
                        <a:t>Opisthorchis viverrini</a:t>
                      </a:r>
                      <a:r>
                        <a:rPr lang="en-US" sz="1000" u="none" dirty="0">
                          <a:effectLst/>
                        </a:rPr>
                        <a:t>]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effectLst/>
                        </a:rPr>
                        <a:t>100%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5e-119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effectLst/>
                        </a:rPr>
                        <a:t>93%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693"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effectLst/>
                        </a:rPr>
                        <a:t>Sodium/bile acid cotransporter [</a:t>
                      </a:r>
                      <a:r>
                        <a:rPr lang="en-US" sz="1000" i="1" u="none" dirty="0">
                          <a:effectLst/>
                        </a:rPr>
                        <a:t>Schistosoma haematobium</a:t>
                      </a:r>
                      <a:r>
                        <a:rPr lang="en-US" sz="1000" u="none" dirty="0">
                          <a:effectLst/>
                        </a:rPr>
                        <a:t>]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effectLst/>
                        </a:rPr>
                        <a:t>90%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2e-24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effectLst/>
                        </a:rPr>
                        <a:t>38%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4262511" y="2015664"/>
          <a:ext cx="4810103" cy="531386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3265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03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5693"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dirty="0">
                          <a:effectLst/>
                        </a:rPr>
                        <a:t>Description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dirty="0">
                          <a:effectLst/>
                        </a:rPr>
                        <a:t>Query cover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dirty="0">
                          <a:effectLst/>
                        </a:rPr>
                        <a:t>E-value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dirty="0">
                          <a:effectLst/>
                        </a:rPr>
                        <a:t>Ident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693"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solidFill>
                            <a:schemeClr val="tx1"/>
                          </a:solidFill>
                          <a:effectLst/>
                        </a:rPr>
                        <a:t>Hypothetical protein T265_14429 [</a:t>
                      </a:r>
                      <a:r>
                        <a:rPr lang="en-US" sz="1000" i="1" u="none" dirty="0">
                          <a:solidFill>
                            <a:schemeClr val="tx1"/>
                          </a:solidFill>
                          <a:effectLst/>
                        </a:rPr>
                        <a:t>Opisthorchis viverrini</a:t>
                      </a:r>
                      <a:r>
                        <a:rPr lang="en-US" sz="1000" u="none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effectLst/>
                        </a:rPr>
                        <a:t>90%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effectLst/>
                        </a:rPr>
                        <a:t>1e-22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effectLst/>
                        </a:rPr>
                        <a:t>84%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039568" y="203949"/>
            <a:ext cx="3476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Arial" charset="0"/>
                <a:ea typeface="Arial" charset="0"/>
                <a:cs typeface="Arial" charset="0"/>
              </a:rPr>
              <a:t>Parasite-specific region of N-terminus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96497" y="1645305"/>
            <a:ext cx="3476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>
                <a:latin typeface="Arial" charset="0"/>
                <a:ea typeface="Arial" charset="0"/>
                <a:cs typeface="Arial" charset="0"/>
              </a:rPr>
              <a:t>Parasite-specific region of C-terminus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1699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heme1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Theme1" id="{F5AE403A-D9CF-0C41-B714-62CEED9039AA}" vid="{AE88D5DC-9A4C-5F44-B061-9711CB15870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104249</TotalTime>
  <Words>94</Words>
  <Application>Microsoft Macintosh PowerPoint</Application>
  <PresentationFormat>A4 Paper (210x297 mm)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 Light</vt:lpstr>
      <vt:lpstr>Theme1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유 원기</cp:lastModifiedBy>
  <cp:revision>623</cp:revision>
  <cp:lastPrinted>2016-12-21T08:08:36Z</cp:lastPrinted>
  <dcterms:created xsi:type="dcterms:W3CDTF">2015-07-29T14:27:12Z</dcterms:created>
  <dcterms:modified xsi:type="dcterms:W3CDTF">2020-07-22T03:59:45Z</dcterms:modified>
</cp:coreProperties>
</file>