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20" autoAdjust="0"/>
    <p:restoredTop sz="96445" autoAdjust="0"/>
  </p:normalViewPr>
  <p:slideViewPr>
    <p:cSldViewPr snapToGrid="0">
      <p:cViewPr varScale="1">
        <p:scale>
          <a:sx n="112" d="100"/>
          <a:sy n="112" d="100"/>
        </p:scale>
        <p:origin x="960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4909C-FB4B-AE48-9E56-8261C8FA7263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FCCF6-B2A8-9E4D-8C3A-009B90834A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27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FCCF6-B2A8-9E4D-8C3A-009B90834A9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631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CCEC14-0C34-4446-9C11-E87742D02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53D0D7E-610B-43BA-81DC-61969D820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2613FE-34B5-48ED-B8D3-C26659BC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528065-A303-4995-8C87-338B5DBFD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8F13E5-0973-4301-BEF7-5F55C4A2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18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7AD6A6-D34F-429D-A9BE-8B559ED9B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E859C5-6A34-4037-8B59-1A242C27D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56BC02-1B53-46C6-90F6-195EC60CF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142CE4-D110-4A99-9DFF-1186B38A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3ACE58-ABDC-4F3E-BC5E-D6FD23BE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7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F71BAF-CA60-4CC0-A02C-13147D8A3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7CC271-F42B-4496-95AE-6FDC76C0D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D14D5F-15F3-4F86-A5F5-235AC1564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18AFE8-4C88-476B-9B90-69E79E91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CE4BA0-8878-4058-93EB-C13DADE27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49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2009CD-1A3E-42F8-A0F5-0F20B2265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D865A-B297-4720-BF64-47B4C9A80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3A8036-A361-4C70-A41C-7956CF14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C4C53D-5A8C-46EC-BA11-E769B7A5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5AF6DE-65F4-475C-BABA-6598F4031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12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B1A6D-0B4C-4D53-B122-C6CE5CF92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9E4083-A4F5-477C-BDC4-AA57FD112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9931F0-BE60-4237-8C1F-1BDF8A8F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FAB10C-4443-4C81-8446-DEE1CB74C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A3A15D-657B-4552-A3DA-AC1B7322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06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288DBC-881C-4CC1-AA3E-8F83881C9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5B1101-3F46-43D3-BF10-3BEE537B4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8CAB42-8778-4E0F-98DB-22FEC28E7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21BFCA-3E17-46B3-A9D4-171D2323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99B06D-54A1-49AB-84F3-F2D52C64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BF0760-EA54-453A-B673-87209779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73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5AAB52-C5ED-421C-9D77-847E0FAE4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6981EC-50E7-47EA-A119-8C0D16C04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CB5603-8021-4F5B-A03F-C4F0B734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595AA1A-F861-4574-865F-44DE2D4405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DE8B4E-133B-4848-8121-5DA1D622E6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30BB6F-4A25-488A-8A5C-03AD1CD2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4A7E48-5AB0-4BE3-9907-B1403D0B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B848444-C743-4FE1-B528-8CB5343AA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50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622C2-3CC4-42A5-94FE-79F3D7EA9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1690DED-8F66-4E5A-975B-73EB6B1A5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5A0758-995E-4ED3-BBDD-05DF2EB1C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D7179B-DC01-4C3E-8881-FD1DCC25E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37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9CECE08-0D1E-42A9-AEB8-109535E84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31AC67-D4ED-4754-9770-CD2113A28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A22650-99C5-4B38-B8C9-58C5D91F4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91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8C5D5-FD6E-476B-8E3F-EC02F5E39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43A1F0-9F22-4B6D-B692-D9F6BFC01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9A162F-8F43-4C19-BD7D-7A09407C1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F96995-EE3A-410B-88EE-ACA875AF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71A0CE-5A31-4711-98BA-E0118944A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CFC6425-12DF-4A5C-86F3-2F8D3D41C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58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13517F-DFE0-4843-A6AC-2EBD9A3DF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AE7C36B-BAE1-4290-9711-142C2FDFF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ED2B06-2F94-4B3E-AB15-C77058F42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3474C7-92E7-47DA-8D16-1B6ABE3B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26BD1D-0E09-4718-B1CE-55B8E12C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6B8612-D25F-4F19-A955-B8F205DE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13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6F1372-CDF3-403C-ACB8-00CF4F18D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EA6D6F-C013-4256-A40E-F8BE2D98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B9CB1-E7C9-4CE3-855A-0575A4733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6E56-A3E6-42E3-9FFB-AE6C9759F4D1}" type="datetimeFigureOut">
              <a:rPr lang="fr-FR" smtClean="0"/>
              <a:t>24/06/2024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BA8A62-B4FF-47BD-8155-12F33E10B9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AF28D-27A1-4209-8894-420194FA8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7E17-545B-4648-A759-F0C9440898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74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41899" y="282233"/>
            <a:ext cx="38729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 figure 1: </a:t>
            </a:r>
            <a:r>
              <a:rPr lang="fr-F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methylated</a:t>
            </a: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ctDNA </a:t>
            </a:r>
            <a:r>
              <a:rPr lang="fr-FR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assay</a:t>
            </a:r>
            <a:r>
              <a:rPr lang="fr-FR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pic>
        <p:nvPicPr>
          <p:cNvPr id="162" name="Image 161">
            <a:extLst>
              <a:ext uri="{FF2B5EF4-FFF2-40B4-BE49-F238E27FC236}">
                <a16:creationId xmlns:a16="http://schemas.microsoft.com/office/drawing/2014/main" id="{CCF0E1F6-91C0-D82F-661A-C37125F5ADC0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828000" y="1080000"/>
            <a:ext cx="11160000" cy="3960000"/>
          </a:xfrm>
          <a:prstGeom prst="rect">
            <a:avLst/>
          </a:prstGeom>
        </p:spPr>
      </p:pic>
      <p:graphicFrame>
        <p:nvGraphicFramePr>
          <p:cNvPr id="163" name="Tableau 162">
            <a:extLst>
              <a:ext uri="{FF2B5EF4-FFF2-40B4-BE49-F238E27FC236}">
                <a16:creationId xmlns:a16="http://schemas.microsoft.com/office/drawing/2014/main" id="{1D3D7D4B-06F1-71A3-A9D7-62D94F436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47168"/>
              </p:ext>
            </p:extLst>
          </p:nvPr>
        </p:nvGraphicFramePr>
        <p:xfrm>
          <a:off x="1963000" y="5040000"/>
          <a:ext cx="8890000" cy="781050"/>
        </p:xfrm>
        <a:graphic>
          <a:graphicData uri="http://schemas.openxmlformats.org/drawingml/2006/table">
            <a:tbl>
              <a:tblPr/>
              <a:tblGrid>
                <a:gridCol w="1381832">
                  <a:extLst>
                    <a:ext uri="{9D8B030D-6E8A-4147-A177-3AD203B41FA5}">
                      <a16:colId xmlns:a16="http://schemas.microsoft.com/office/drawing/2014/main" val="2446114532"/>
                    </a:ext>
                  </a:extLst>
                </a:gridCol>
                <a:gridCol w="760642">
                  <a:extLst>
                    <a:ext uri="{9D8B030D-6E8A-4147-A177-3AD203B41FA5}">
                      <a16:colId xmlns:a16="http://schemas.microsoft.com/office/drawing/2014/main" val="3456916591"/>
                    </a:ext>
                  </a:extLst>
                </a:gridCol>
                <a:gridCol w="849383">
                  <a:extLst>
                    <a:ext uri="{9D8B030D-6E8A-4147-A177-3AD203B41FA5}">
                      <a16:colId xmlns:a16="http://schemas.microsoft.com/office/drawing/2014/main" val="2569109991"/>
                    </a:ext>
                  </a:extLst>
                </a:gridCol>
                <a:gridCol w="849383">
                  <a:extLst>
                    <a:ext uri="{9D8B030D-6E8A-4147-A177-3AD203B41FA5}">
                      <a16:colId xmlns:a16="http://schemas.microsoft.com/office/drawing/2014/main" val="1706437279"/>
                    </a:ext>
                  </a:extLst>
                </a:gridCol>
                <a:gridCol w="709932">
                  <a:extLst>
                    <a:ext uri="{9D8B030D-6E8A-4147-A177-3AD203B41FA5}">
                      <a16:colId xmlns:a16="http://schemas.microsoft.com/office/drawing/2014/main" val="978482231"/>
                    </a:ext>
                  </a:extLst>
                </a:gridCol>
                <a:gridCol w="950802">
                  <a:extLst>
                    <a:ext uri="{9D8B030D-6E8A-4147-A177-3AD203B41FA5}">
                      <a16:colId xmlns:a16="http://schemas.microsoft.com/office/drawing/2014/main" val="95988768"/>
                    </a:ext>
                  </a:extLst>
                </a:gridCol>
                <a:gridCol w="827198">
                  <a:extLst>
                    <a:ext uri="{9D8B030D-6E8A-4147-A177-3AD203B41FA5}">
                      <a16:colId xmlns:a16="http://schemas.microsoft.com/office/drawing/2014/main" val="710772934"/>
                    </a:ext>
                  </a:extLst>
                </a:gridCol>
                <a:gridCol w="836706">
                  <a:extLst>
                    <a:ext uri="{9D8B030D-6E8A-4147-A177-3AD203B41FA5}">
                      <a16:colId xmlns:a16="http://schemas.microsoft.com/office/drawing/2014/main" val="2472454161"/>
                    </a:ext>
                  </a:extLst>
                </a:gridCol>
                <a:gridCol w="963480">
                  <a:extLst>
                    <a:ext uri="{9D8B030D-6E8A-4147-A177-3AD203B41FA5}">
                      <a16:colId xmlns:a16="http://schemas.microsoft.com/office/drawing/2014/main" val="3049363287"/>
                    </a:ext>
                  </a:extLst>
                </a:gridCol>
                <a:gridCol w="760642">
                  <a:extLst>
                    <a:ext uri="{9D8B030D-6E8A-4147-A177-3AD203B41FA5}">
                      <a16:colId xmlns:a16="http://schemas.microsoft.com/office/drawing/2014/main" val="36080648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Echantillon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Gouttes acceptées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ALB (copies/20µL)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MSC - LOB (0) (copies/20µL)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(MSC/ALB)*100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KCNA3 - LOB (0) (copies/20µL)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(KCNA3/ALB)*100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r>
                        <a:rPr lang="fr-FR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ADNtc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plasmatique </a:t>
                      </a: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MSC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(ng/mL)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r>
                        <a:rPr lang="fr-FR" sz="11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ADNtc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plasmatique </a:t>
                      </a: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KCNA3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(ng/mL)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Conclusion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7984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P59-019 V2 PL ADN 1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15773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D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0,232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0,107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Positif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AD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508430"/>
                  </a:ext>
                </a:extLst>
              </a:tr>
            </a:tbl>
          </a:graphicData>
        </a:graphic>
      </p:graphicFrame>
      <p:grpSp>
        <p:nvGrpSpPr>
          <p:cNvPr id="164" name="Groupe 163">
            <a:extLst>
              <a:ext uri="{FF2B5EF4-FFF2-40B4-BE49-F238E27FC236}">
                <a16:creationId xmlns:a16="http://schemas.microsoft.com/office/drawing/2014/main" id="{2C126279-6B25-A6B7-9A8B-AC2C0395784F}"/>
              </a:ext>
            </a:extLst>
          </p:cNvPr>
          <p:cNvGrpSpPr/>
          <p:nvPr/>
        </p:nvGrpSpPr>
        <p:grpSpPr>
          <a:xfrm>
            <a:off x="1606822" y="2557078"/>
            <a:ext cx="590550" cy="541406"/>
            <a:chOff x="5538159" y="2074653"/>
            <a:chExt cx="590550" cy="541406"/>
          </a:xfrm>
        </p:grpSpPr>
        <p:sp>
          <p:nvSpPr>
            <p:cNvPr id="165" name="ZoneTexte 18">
              <a:extLst>
                <a:ext uri="{FF2B5EF4-FFF2-40B4-BE49-F238E27FC236}">
                  <a16:creationId xmlns:a16="http://schemas.microsoft.com/office/drawing/2014/main" id="{DDF7A731-9F5D-5C95-5BD1-9F0ED9D1E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38159" y="2074653"/>
              <a:ext cx="590550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sz="1400" b="1" dirty="0">
                  <a:latin typeface="Calibri" pitchFamily="34" charset="0"/>
                </a:rPr>
                <a:t>MSC</a:t>
              </a:r>
            </a:p>
          </p:txBody>
        </p:sp>
        <p:sp>
          <p:nvSpPr>
            <p:cNvPr id="166" name="ZoneTexte 19">
              <a:extLst>
                <a:ext uri="{FF2B5EF4-FFF2-40B4-BE49-F238E27FC236}">
                  <a16:creationId xmlns:a16="http://schemas.microsoft.com/office/drawing/2014/main" id="{D65EFC53-790C-5F3D-86B8-AD5561AB8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0762" y="2308282"/>
              <a:ext cx="54534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9966FF"/>
                  </a:solidFill>
                  <a:latin typeface="Calibri" pitchFamily="34" charset="0"/>
                </a:rPr>
                <a:t>4,7%</a:t>
              </a:r>
            </a:p>
          </p:txBody>
        </p:sp>
      </p:grpSp>
      <p:grpSp>
        <p:nvGrpSpPr>
          <p:cNvPr id="167" name="Groupe 166">
            <a:extLst>
              <a:ext uri="{FF2B5EF4-FFF2-40B4-BE49-F238E27FC236}">
                <a16:creationId xmlns:a16="http://schemas.microsoft.com/office/drawing/2014/main" id="{EDD82BEF-7366-8A02-F671-A256C57D6A67}"/>
              </a:ext>
            </a:extLst>
          </p:cNvPr>
          <p:cNvGrpSpPr/>
          <p:nvPr/>
        </p:nvGrpSpPr>
        <p:grpSpPr>
          <a:xfrm>
            <a:off x="6294166" y="3325252"/>
            <a:ext cx="739727" cy="523220"/>
            <a:chOff x="5538159" y="2074653"/>
            <a:chExt cx="590550" cy="523220"/>
          </a:xfrm>
        </p:grpSpPr>
        <p:sp>
          <p:nvSpPr>
            <p:cNvPr id="168" name="ZoneTexte 167">
              <a:extLst>
                <a:ext uri="{FF2B5EF4-FFF2-40B4-BE49-F238E27FC236}">
                  <a16:creationId xmlns:a16="http://schemas.microsoft.com/office/drawing/2014/main" id="{DE401CE9-9437-9E2E-4E79-F8F6745954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38159" y="2074653"/>
              <a:ext cx="5905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sz="1400" b="1" dirty="0">
                  <a:latin typeface="Calibri" pitchFamily="34" charset="0"/>
                </a:rPr>
                <a:t>KCNA3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1FAEAD9E-1CAF-FEEB-4CA8-7C05F1C5AF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15749" y="2277674"/>
              <a:ext cx="4353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9966FF"/>
                  </a:solidFill>
                  <a:latin typeface="Calibri" pitchFamily="34" charset="0"/>
                </a:rPr>
                <a:t>2,2%</a:t>
              </a:r>
            </a:p>
          </p:txBody>
        </p:sp>
      </p:grpSp>
      <p:sp>
        <p:nvSpPr>
          <p:cNvPr id="170" name="ZoneTexte 169">
            <a:extLst>
              <a:ext uri="{FF2B5EF4-FFF2-40B4-BE49-F238E27FC236}">
                <a16:creationId xmlns:a16="http://schemas.microsoft.com/office/drawing/2014/main" id="{ED7B5F3D-AC36-7642-7875-F5AB0EB52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8315" y="3822345"/>
            <a:ext cx="1441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dirty="0">
                <a:latin typeface="Calibri" pitchFamily="34" charset="0"/>
              </a:rPr>
              <a:t>Alb</a:t>
            </a:r>
          </a:p>
          <a:p>
            <a:pPr algn="ctr"/>
            <a:r>
              <a:rPr lang="en-GB" sz="1400" b="1" dirty="0">
                <a:latin typeface="Calibri" pitchFamily="34" charset="0"/>
              </a:rPr>
              <a:t>1 244 copies</a:t>
            </a:r>
          </a:p>
        </p:txBody>
      </p:sp>
    </p:spTree>
    <p:extLst>
      <p:ext uri="{BB962C8B-B14F-4D97-AF65-F5344CB8AC3E}">
        <p14:creationId xmlns:p14="http://schemas.microsoft.com/office/powerpoint/2010/main" val="4157928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99</Words>
  <Application>Microsoft Macintosh PowerPoint</Application>
  <PresentationFormat>Grand écran</PresentationFormat>
  <Paragraphs>28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EVRARD</dc:creator>
  <cp:lastModifiedBy>david tougeron</cp:lastModifiedBy>
  <cp:revision>59</cp:revision>
  <dcterms:created xsi:type="dcterms:W3CDTF">2021-12-12T09:43:36Z</dcterms:created>
  <dcterms:modified xsi:type="dcterms:W3CDTF">2024-06-24T19:19:51Z</dcterms:modified>
</cp:coreProperties>
</file>