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302" r:id="rId2"/>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76"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83"/>
    <p:restoredTop sz="86596"/>
  </p:normalViewPr>
  <p:slideViewPr>
    <p:cSldViewPr snapToGrid="0" snapToObjects="1" showGuides="1">
      <p:cViewPr>
        <p:scale>
          <a:sx n="170" d="100"/>
          <a:sy n="170" d="100"/>
        </p:scale>
        <p:origin x="712" y="-992"/>
      </p:cViewPr>
      <p:guideLst>
        <p:guide orient="horz" pos="2576"/>
        <p:guide pos="2160"/>
      </p:guideLst>
    </p:cSldViewPr>
  </p:slideViewPr>
  <p:notesTextViewPr>
    <p:cViewPr>
      <p:scale>
        <a:sx n="1" d="1"/>
        <a:sy n="1" d="1"/>
      </p:scale>
      <p:origin x="0" y="-248"/>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3DB6D2-772F-8748-A454-597D6AEE9CAD}" type="datetimeFigureOut">
              <a:rPr lang="en-US" smtClean="0"/>
              <a:t>5/27/24</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352846-1C36-8848-B116-FCCBC3681BBE}" type="slidenum">
              <a:rPr lang="en-US" smtClean="0"/>
              <a:t>‹#›</a:t>
            </a:fld>
            <a:endParaRPr lang="en-US"/>
          </a:p>
        </p:txBody>
      </p:sp>
    </p:spTree>
    <p:extLst>
      <p:ext uri="{BB962C8B-B14F-4D97-AF65-F5344CB8AC3E}">
        <p14:creationId xmlns:p14="http://schemas.microsoft.com/office/powerpoint/2010/main" val="1113960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CIPK6 possessed four amino acid sequences variations between the parents, and significantly down-regulated in kohlrabi stem compared to broccoli. Our previous phytohormones and transcriptome analyses using kohlrabi and broccoli seedlings revealed a significantly lower level of IAA in the early growth stages of the kohlrabi stems and down-regulation of auxin transporters and signal transduction-related genes (</a:t>
            </a:r>
            <a:r>
              <a:rPr lang="en-US" sz="1200" kern="1200" dirty="0" err="1">
                <a:solidFill>
                  <a:schemeClr val="tx1"/>
                </a:solidFill>
                <a:effectLst/>
                <a:latin typeface="+mn-lt"/>
                <a:ea typeface="+mn-ea"/>
                <a:cs typeface="+mn-cs"/>
              </a:rPr>
              <a:t>Nuruzzaman</a:t>
            </a:r>
            <a:r>
              <a:rPr lang="en-US" sz="1200" kern="1200" dirty="0">
                <a:solidFill>
                  <a:schemeClr val="tx1"/>
                </a:solidFill>
                <a:effectLst/>
                <a:latin typeface="+mn-lt"/>
                <a:ea typeface="+mn-ea"/>
                <a:cs typeface="+mn-cs"/>
              </a:rPr>
              <a:t> et al. 2022; 2023). The </a:t>
            </a:r>
            <a:r>
              <a:rPr lang="en-US" sz="1200" kern="1200" dirty="0" err="1">
                <a:solidFill>
                  <a:schemeClr val="tx1"/>
                </a:solidFill>
                <a:effectLst/>
                <a:latin typeface="+mn-lt"/>
                <a:ea typeface="+mn-ea"/>
                <a:cs typeface="+mn-cs"/>
              </a:rPr>
              <a:t>acropetal</a:t>
            </a:r>
            <a:r>
              <a:rPr lang="en-US" sz="1200" kern="1200" dirty="0">
                <a:solidFill>
                  <a:schemeClr val="tx1"/>
                </a:solidFill>
                <a:effectLst/>
                <a:latin typeface="+mn-lt"/>
                <a:ea typeface="+mn-ea"/>
                <a:cs typeface="+mn-cs"/>
              </a:rPr>
              <a:t> and/or </a:t>
            </a:r>
            <a:r>
              <a:rPr lang="en-US" sz="1200" kern="1200" dirty="0" err="1">
                <a:solidFill>
                  <a:schemeClr val="tx1"/>
                </a:solidFill>
                <a:effectLst/>
                <a:latin typeface="+mn-lt"/>
                <a:ea typeface="+mn-ea"/>
                <a:cs typeface="+mn-cs"/>
              </a:rPr>
              <a:t>basipetal</a:t>
            </a:r>
            <a:r>
              <a:rPr lang="en-US" sz="1200" kern="1200" dirty="0">
                <a:solidFill>
                  <a:schemeClr val="tx1"/>
                </a:solidFill>
                <a:effectLst/>
                <a:latin typeface="+mn-lt"/>
                <a:ea typeface="+mn-ea"/>
                <a:cs typeface="+mn-cs"/>
              </a:rPr>
              <a:t> transport of auxin is likely restricted in the kohlrabi stem due to the down-regulation of </a:t>
            </a:r>
            <a:r>
              <a:rPr lang="en-US" sz="1200" i="1" kern="1200" dirty="0">
                <a:solidFill>
                  <a:schemeClr val="tx1"/>
                </a:solidFill>
                <a:effectLst/>
                <a:latin typeface="+mn-lt"/>
                <a:ea typeface="+mn-ea"/>
                <a:cs typeface="+mn-cs"/>
              </a:rPr>
              <a:t>CIPK6</a:t>
            </a:r>
            <a:r>
              <a:rPr lang="en-US" sz="1200" kern="1200" dirty="0">
                <a:solidFill>
                  <a:schemeClr val="tx1"/>
                </a:solidFill>
                <a:effectLst/>
                <a:latin typeface="+mn-lt"/>
                <a:ea typeface="+mn-ea"/>
                <a:cs typeface="+mn-cs"/>
              </a:rPr>
              <a:t> and other major auxin transporters and signaling-related genes, resulting in an initial lower IAA in the kohlrabi stem. The lower IAA synergistically affects the endogenous GA, resulting in the lower GA, and antagonistically affects the CK levels leading to the higher accumulation of CKs in the kohlrabi stem, which promotes the proliferation of cambial cells in stem pith. On the other hand, the lower IAA might accelerate the higher expression of vascular cambium-related genes, including </a:t>
            </a:r>
            <a:r>
              <a:rPr lang="en-US" sz="1200" i="1" kern="1200" dirty="0">
                <a:solidFill>
                  <a:schemeClr val="tx1"/>
                </a:solidFill>
                <a:effectLst/>
                <a:latin typeface="+mn-lt"/>
                <a:ea typeface="+mn-ea"/>
                <a:cs typeface="+mn-cs"/>
              </a:rPr>
              <a:t>HB8</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REV</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WOX4</a:t>
            </a:r>
            <a:r>
              <a:rPr lang="en-US" sz="1200" kern="1200" dirty="0">
                <a:solidFill>
                  <a:schemeClr val="tx1"/>
                </a:solidFill>
                <a:effectLst/>
                <a:latin typeface="+mn-lt"/>
                <a:ea typeface="+mn-ea"/>
                <a:cs typeface="+mn-cs"/>
              </a:rPr>
              <a:t>, which might enhance cambial activity in kohlrabi pith. All these activities increase the volume of the pith of kohlrabi stem resulting in the formation of tuberous stem in kohlrabi. </a:t>
            </a:r>
            <a:endParaRPr lang="en-US" dirty="0"/>
          </a:p>
        </p:txBody>
      </p:sp>
      <p:sp>
        <p:nvSpPr>
          <p:cNvPr id="4" name="Slide Number Placeholder 3"/>
          <p:cNvSpPr>
            <a:spLocks noGrp="1"/>
          </p:cNvSpPr>
          <p:nvPr>
            <p:ph type="sldNum" sz="quarter" idx="5"/>
          </p:nvPr>
        </p:nvSpPr>
        <p:spPr/>
        <p:txBody>
          <a:bodyPr/>
          <a:lstStyle/>
          <a:p>
            <a:fld id="{1113ACFA-A5C9-8147-9909-FA433914ED69}" type="slidenum">
              <a:rPr lang="en-US" smtClean="0"/>
              <a:t>1</a:t>
            </a:fld>
            <a:endParaRPr lang="en-US"/>
          </a:p>
        </p:txBody>
      </p:sp>
    </p:spTree>
    <p:extLst>
      <p:ext uri="{BB962C8B-B14F-4D97-AF65-F5344CB8AC3E}">
        <p14:creationId xmlns:p14="http://schemas.microsoft.com/office/powerpoint/2010/main" val="2080643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5D7620-C677-AD46-B67A-26D84F281208}" type="datetimeFigureOut">
              <a:rPr lang="en-US" smtClean="0"/>
              <a:t>5/27/24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3FFDD-2711-FE4B-8C4E-873166073FA1}" type="slidenum">
              <a:rPr lang="en-US" smtClean="0"/>
              <a:t>‹#›</a:t>
            </a:fld>
            <a:endParaRPr lang="en-US"/>
          </a:p>
        </p:txBody>
      </p:sp>
    </p:spTree>
    <p:extLst>
      <p:ext uri="{BB962C8B-B14F-4D97-AF65-F5344CB8AC3E}">
        <p14:creationId xmlns:p14="http://schemas.microsoft.com/office/powerpoint/2010/main" val="1607114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5D7620-C677-AD46-B67A-26D84F281208}" type="datetimeFigureOut">
              <a:rPr lang="en-US" smtClean="0"/>
              <a:t>5/27/24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3FFDD-2711-FE4B-8C4E-873166073FA1}" type="slidenum">
              <a:rPr lang="en-US" smtClean="0"/>
              <a:t>‹#›</a:t>
            </a:fld>
            <a:endParaRPr lang="en-US"/>
          </a:p>
        </p:txBody>
      </p:sp>
    </p:spTree>
    <p:extLst>
      <p:ext uri="{BB962C8B-B14F-4D97-AF65-F5344CB8AC3E}">
        <p14:creationId xmlns:p14="http://schemas.microsoft.com/office/powerpoint/2010/main" val="429928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35D7620-C677-AD46-B67A-26D84F281208}" type="datetimeFigureOut">
              <a:rPr lang="en-US" smtClean="0"/>
              <a:t>5/27/24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3FFDD-2711-FE4B-8C4E-873166073FA1}" type="slidenum">
              <a:rPr lang="en-US" smtClean="0"/>
              <a:t>‹#›</a:t>
            </a:fld>
            <a:endParaRPr lang="en-US"/>
          </a:p>
        </p:txBody>
      </p:sp>
    </p:spTree>
    <p:extLst>
      <p:ext uri="{BB962C8B-B14F-4D97-AF65-F5344CB8AC3E}">
        <p14:creationId xmlns:p14="http://schemas.microsoft.com/office/powerpoint/2010/main" val="3669865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35D7620-C677-AD46-B67A-26D84F281208}" type="datetimeFigureOut">
              <a:rPr lang="en-US" smtClean="0"/>
              <a:t>5/27/24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93FFDD-2711-FE4B-8C4E-873166073FA1}" type="slidenum">
              <a:rPr lang="en-US" smtClean="0"/>
              <a:t>‹#›</a:t>
            </a:fld>
            <a:endParaRPr lang="en-US"/>
          </a:p>
        </p:txBody>
      </p:sp>
    </p:spTree>
    <p:extLst>
      <p:ext uri="{BB962C8B-B14F-4D97-AF65-F5344CB8AC3E}">
        <p14:creationId xmlns:p14="http://schemas.microsoft.com/office/powerpoint/2010/main" val="138031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5D7620-C677-AD46-B67A-26D84F281208}" type="datetimeFigureOut">
              <a:rPr lang="en-US" smtClean="0"/>
              <a:t>5/27/24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93FFDD-2711-FE4B-8C4E-873166073FA1}" type="slidenum">
              <a:rPr lang="en-US" smtClean="0"/>
              <a:t>‹#›</a:t>
            </a:fld>
            <a:endParaRPr lang="en-US"/>
          </a:p>
        </p:txBody>
      </p:sp>
    </p:spTree>
    <p:extLst>
      <p:ext uri="{BB962C8B-B14F-4D97-AF65-F5344CB8AC3E}">
        <p14:creationId xmlns:p14="http://schemas.microsoft.com/office/powerpoint/2010/main" val="2796190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35D7620-C677-AD46-B67A-26D84F281208}" type="datetimeFigureOut">
              <a:rPr lang="en-US" smtClean="0"/>
              <a:t>5/27/24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93FFDD-2711-FE4B-8C4E-873166073FA1}" type="slidenum">
              <a:rPr lang="en-US" smtClean="0"/>
              <a:t>‹#›</a:t>
            </a:fld>
            <a:endParaRPr lang="en-US"/>
          </a:p>
        </p:txBody>
      </p:sp>
    </p:spTree>
    <p:extLst>
      <p:ext uri="{BB962C8B-B14F-4D97-AF65-F5344CB8AC3E}">
        <p14:creationId xmlns:p14="http://schemas.microsoft.com/office/powerpoint/2010/main" val="982903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5D7620-C677-AD46-B67A-26D84F281208}" type="datetimeFigureOut">
              <a:rPr lang="en-US" smtClean="0"/>
              <a:t>5/27/24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93FFDD-2711-FE4B-8C4E-873166073FA1}" type="slidenum">
              <a:rPr lang="en-US" smtClean="0"/>
              <a:t>‹#›</a:t>
            </a:fld>
            <a:endParaRPr lang="en-US"/>
          </a:p>
        </p:txBody>
      </p:sp>
    </p:spTree>
    <p:extLst>
      <p:ext uri="{BB962C8B-B14F-4D97-AF65-F5344CB8AC3E}">
        <p14:creationId xmlns:p14="http://schemas.microsoft.com/office/powerpoint/2010/main" val="1870465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35D7620-C677-AD46-B67A-26D84F281208}" type="datetimeFigureOut">
              <a:rPr lang="en-US" smtClean="0"/>
              <a:t>5/27/24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93FFDD-2711-FE4B-8C4E-873166073FA1}" type="slidenum">
              <a:rPr lang="en-US" smtClean="0"/>
              <a:t>‹#›</a:t>
            </a:fld>
            <a:endParaRPr lang="en-US"/>
          </a:p>
        </p:txBody>
      </p:sp>
    </p:spTree>
    <p:extLst>
      <p:ext uri="{BB962C8B-B14F-4D97-AF65-F5344CB8AC3E}">
        <p14:creationId xmlns:p14="http://schemas.microsoft.com/office/powerpoint/2010/main" val="603226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35D7620-C677-AD46-B67A-26D84F281208}" type="datetimeFigureOut">
              <a:rPr lang="en-US" smtClean="0"/>
              <a:t>5/27/24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93FFDD-2711-FE4B-8C4E-873166073FA1}" type="slidenum">
              <a:rPr lang="en-US" smtClean="0"/>
              <a:t>‹#›</a:t>
            </a:fld>
            <a:endParaRPr lang="en-US"/>
          </a:p>
        </p:txBody>
      </p:sp>
    </p:spTree>
    <p:extLst>
      <p:ext uri="{BB962C8B-B14F-4D97-AF65-F5344CB8AC3E}">
        <p14:creationId xmlns:p14="http://schemas.microsoft.com/office/powerpoint/2010/main" val="3535545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5D7620-C677-AD46-B67A-26D84F281208}" type="datetimeFigureOut">
              <a:rPr lang="en-US" smtClean="0"/>
              <a:t>5/27/24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3FFDD-2711-FE4B-8C4E-873166073FA1}" type="slidenum">
              <a:rPr lang="en-US" smtClean="0"/>
              <a:t>‹#›</a:t>
            </a:fld>
            <a:endParaRPr lang="en-US"/>
          </a:p>
        </p:txBody>
      </p:sp>
    </p:spTree>
    <p:extLst>
      <p:ext uri="{BB962C8B-B14F-4D97-AF65-F5344CB8AC3E}">
        <p14:creationId xmlns:p14="http://schemas.microsoft.com/office/powerpoint/2010/main" val="83287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5D7620-C677-AD46-B67A-26D84F281208}" type="datetimeFigureOut">
              <a:rPr lang="en-US" smtClean="0"/>
              <a:t>5/27/24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3FFDD-2711-FE4B-8C4E-873166073FA1}" type="slidenum">
              <a:rPr lang="en-US" smtClean="0"/>
              <a:t>‹#›</a:t>
            </a:fld>
            <a:endParaRPr lang="en-US"/>
          </a:p>
        </p:txBody>
      </p:sp>
    </p:spTree>
    <p:extLst>
      <p:ext uri="{BB962C8B-B14F-4D97-AF65-F5344CB8AC3E}">
        <p14:creationId xmlns:p14="http://schemas.microsoft.com/office/powerpoint/2010/main" val="4196500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335D7620-C677-AD46-B67A-26D84F281208}" type="datetimeFigureOut">
              <a:rPr lang="en-US" smtClean="0"/>
              <a:t>5/27/24</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293FFDD-2711-FE4B-8C4E-873166073FA1}" type="slidenum">
              <a:rPr lang="en-US" smtClean="0"/>
              <a:t>‹#›</a:t>
            </a:fld>
            <a:endParaRPr lang="en-US"/>
          </a:p>
        </p:txBody>
      </p:sp>
    </p:spTree>
    <p:extLst>
      <p:ext uri="{BB962C8B-B14F-4D97-AF65-F5344CB8AC3E}">
        <p14:creationId xmlns:p14="http://schemas.microsoft.com/office/powerpoint/2010/main" val="7752720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A629C04F-7CD2-C54F-B089-C0E416B108D9}"/>
              </a:ext>
            </a:extLst>
          </p:cNvPr>
          <p:cNvSpPr/>
          <p:nvPr/>
        </p:nvSpPr>
        <p:spPr>
          <a:xfrm>
            <a:off x="2267250" y="1134865"/>
            <a:ext cx="576000" cy="252000"/>
          </a:xfrm>
          <a:prstGeom prst="roundRect">
            <a:avLst/>
          </a:prstGeom>
          <a:solidFill>
            <a:schemeClr val="accent4">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latin typeface="Arial" panose="020B0604020202020204" pitchFamily="34" charset="0"/>
                <a:cs typeface="Arial" panose="020B0604020202020204" pitchFamily="34" charset="0"/>
              </a:rPr>
              <a:t>CIPK6</a:t>
            </a:r>
          </a:p>
        </p:txBody>
      </p:sp>
      <p:sp>
        <p:nvSpPr>
          <p:cNvPr id="16" name="Rounded Rectangle 15">
            <a:extLst>
              <a:ext uri="{FF2B5EF4-FFF2-40B4-BE49-F238E27FC236}">
                <a16:creationId xmlns:a16="http://schemas.microsoft.com/office/drawing/2014/main" id="{42C1D324-D7F9-A34A-89B3-B34ACC6757F9}"/>
              </a:ext>
            </a:extLst>
          </p:cNvPr>
          <p:cNvSpPr/>
          <p:nvPr/>
        </p:nvSpPr>
        <p:spPr>
          <a:xfrm>
            <a:off x="1840962" y="1652091"/>
            <a:ext cx="1044000" cy="324000"/>
          </a:xfrm>
          <a:prstGeom prst="roundRect">
            <a:avLst/>
          </a:prstGeom>
          <a:solidFill>
            <a:schemeClr val="accent4">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b="1" i="1" dirty="0">
                <a:solidFill>
                  <a:schemeClr val="tx1"/>
                </a:solidFill>
                <a:latin typeface="Arial" panose="020B0604020202020204" pitchFamily="34" charset="0"/>
                <a:cs typeface="Arial" panose="020B0604020202020204" pitchFamily="34" charset="0"/>
              </a:rPr>
              <a:t>PIN4, PIN5, WAT1</a:t>
            </a:r>
          </a:p>
          <a:p>
            <a:pPr algn="ctr"/>
            <a:r>
              <a:rPr lang="en-US" sz="900" b="1" i="1" dirty="0">
                <a:solidFill>
                  <a:schemeClr val="tx1"/>
                </a:solidFill>
                <a:latin typeface="Arial" panose="020B0604020202020204" pitchFamily="34" charset="0"/>
                <a:cs typeface="Arial" panose="020B0604020202020204" pitchFamily="34" charset="0"/>
              </a:rPr>
              <a:t>Aux1, ABCB21</a:t>
            </a:r>
          </a:p>
        </p:txBody>
      </p:sp>
      <p:sp>
        <p:nvSpPr>
          <p:cNvPr id="17" name="Rounded Rectangle 16">
            <a:extLst>
              <a:ext uri="{FF2B5EF4-FFF2-40B4-BE49-F238E27FC236}">
                <a16:creationId xmlns:a16="http://schemas.microsoft.com/office/drawing/2014/main" id="{98260697-EBAB-E545-BA37-FFFDAEDD794D}"/>
              </a:ext>
            </a:extLst>
          </p:cNvPr>
          <p:cNvSpPr/>
          <p:nvPr/>
        </p:nvSpPr>
        <p:spPr>
          <a:xfrm>
            <a:off x="4112712" y="1652091"/>
            <a:ext cx="900000" cy="324000"/>
          </a:xfrm>
          <a:prstGeom prst="roundRect">
            <a:avLst/>
          </a:prstGeom>
          <a:solidFill>
            <a:schemeClr val="accent4">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b="1" i="1" dirty="0">
                <a:solidFill>
                  <a:schemeClr val="tx1"/>
                </a:solidFill>
                <a:latin typeface="Arial" panose="020B0604020202020204" pitchFamily="34" charset="0"/>
                <a:cs typeface="Arial" panose="020B0604020202020204" pitchFamily="34" charset="0"/>
              </a:rPr>
              <a:t>SAUR1, SAUR4</a:t>
            </a:r>
          </a:p>
          <a:p>
            <a:pPr algn="ctr"/>
            <a:r>
              <a:rPr lang="en-US" sz="900" b="1" i="1" dirty="0">
                <a:solidFill>
                  <a:schemeClr val="tx1"/>
                </a:solidFill>
                <a:latin typeface="Arial" panose="020B0604020202020204" pitchFamily="34" charset="0"/>
                <a:cs typeface="Arial" panose="020B0604020202020204" pitchFamily="34" charset="0"/>
              </a:rPr>
              <a:t>SAUR8, ARFs</a:t>
            </a:r>
          </a:p>
        </p:txBody>
      </p:sp>
      <p:sp>
        <p:nvSpPr>
          <p:cNvPr id="21" name="Rounded Rectangle 20">
            <a:extLst>
              <a:ext uri="{FF2B5EF4-FFF2-40B4-BE49-F238E27FC236}">
                <a16:creationId xmlns:a16="http://schemas.microsoft.com/office/drawing/2014/main" id="{7D9D3D92-83C1-3B4D-BBC0-13C59F2976FC}"/>
              </a:ext>
            </a:extLst>
          </p:cNvPr>
          <p:cNvSpPr/>
          <p:nvPr/>
        </p:nvSpPr>
        <p:spPr>
          <a:xfrm>
            <a:off x="3033058" y="2642206"/>
            <a:ext cx="828000" cy="360000"/>
          </a:xfrm>
          <a:prstGeom prst="roundRect">
            <a:avLst/>
          </a:prstGeom>
          <a:solidFill>
            <a:schemeClr val="accent6">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b="1" dirty="0">
                <a:solidFill>
                  <a:schemeClr val="tx1"/>
                </a:solidFill>
                <a:latin typeface="Arial" panose="020B0604020202020204" pitchFamily="34" charset="0"/>
                <a:cs typeface="Arial" panose="020B0604020202020204" pitchFamily="34" charset="0"/>
              </a:rPr>
              <a:t>Lower IAA in kohlrabi stem</a:t>
            </a:r>
          </a:p>
        </p:txBody>
      </p:sp>
      <p:sp>
        <p:nvSpPr>
          <p:cNvPr id="22" name="Rounded Rectangle 21">
            <a:extLst>
              <a:ext uri="{FF2B5EF4-FFF2-40B4-BE49-F238E27FC236}">
                <a16:creationId xmlns:a16="http://schemas.microsoft.com/office/drawing/2014/main" id="{F42D836F-CB68-5942-8A0B-0F03F69396A2}"/>
              </a:ext>
            </a:extLst>
          </p:cNvPr>
          <p:cNvSpPr/>
          <p:nvPr/>
        </p:nvSpPr>
        <p:spPr>
          <a:xfrm>
            <a:off x="2098586" y="2575707"/>
            <a:ext cx="648000" cy="180000"/>
          </a:xfrm>
          <a:prstGeom prst="roundRect">
            <a:avLst/>
          </a:prstGeom>
          <a:solidFill>
            <a:schemeClr val="accent6">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b="1" dirty="0">
                <a:solidFill>
                  <a:schemeClr val="tx1"/>
                </a:solidFill>
                <a:latin typeface="Arial" panose="020B0604020202020204" pitchFamily="34" charset="0"/>
                <a:cs typeface="Arial" panose="020B0604020202020204" pitchFamily="34" charset="0"/>
              </a:rPr>
              <a:t>Lower GA</a:t>
            </a:r>
          </a:p>
        </p:txBody>
      </p:sp>
      <p:sp>
        <p:nvSpPr>
          <p:cNvPr id="23" name="Rounded Rectangle 22">
            <a:extLst>
              <a:ext uri="{FF2B5EF4-FFF2-40B4-BE49-F238E27FC236}">
                <a16:creationId xmlns:a16="http://schemas.microsoft.com/office/drawing/2014/main" id="{9C6ACBFB-F049-8340-8713-64ED03CCB957}"/>
              </a:ext>
            </a:extLst>
          </p:cNvPr>
          <p:cNvSpPr/>
          <p:nvPr/>
        </p:nvSpPr>
        <p:spPr>
          <a:xfrm>
            <a:off x="2102471" y="2887793"/>
            <a:ext cx="648000" cy="180000"/>
          </a:xfrm>
          <a:prstGeom prst="roundRect">
            <a:avLst/>
          </a:prstGeom>
          <a:solidFill>
            <a:schemeClr val="accent6">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b="1" dirty="0">
                <a:solidFill>
                  <a:schemeClr val="tx1"/>
                </a:solidFill>
                <a:latin typeface="Arial" panose="020B0604020202020204" pitchFamily="34" charset="0"/>
                <a:cs typeface="Arial" panose="020B0604020202020204" pitchFamily="34" charset="0"/>
              </a:rPr>
              <a:t>Higher CKs</a:t>
            </a:r>
          </a:p>
        </p:txBody>
      </p:sp>
      <p:sp>
        <p:nvSpPr>
          <p:cNvPr id="24" name="Rounded Rectangle 23">
            <a:extLst>
              <a:ext uri="{FF2B5EF4-FFF2-40B4-BE49-F238E27FC236}">
                <a16:creationId xmlns:a16="http://schemas.microsoft.com/office/drawing/2014/main" id="{46C61E10-23DF-1A4D-B777-8A77DA85BBB2}"/>
              </a:ext>
            </a:extLst>
          </p:cNvPr>
          <p:cNvSpPr/>
          <p:nvPr/>
        </p:nvSpPr>
        <p:spPr>
          <a:xfrm>
            <a:off x="4124444" y="2657128"/>
            <a:ext cx="648000" cy="288000"/>
          </a:xfrm>
          <a:prstGeom prst="roundRect">
            <a:avLst/>
          </a:prstGeom>
          <a:solidFill>
            <a:schemeClr val="accent4">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b="1" i="1" dirty="0">
                <a:solidFill>
                  <a:schemeClr val="tx1"/>
                </a:solidFill>
                <a:latin typeface="Arial" panose="020B0604020202020204" pitchFamily="34" charset="0"/>
                <a:cs typeface="Arial" panose="020B0604020202020204" pitchFamily="34" charset="0"/>
              </a:rPr>
              <a:t>HB8, REV</a:t>
            </a:r>
          </a:p>
          <a:p>
            <a:pPr algn="ctr"/>
            <a:r>
              <a:rPr lang="en-US" sz="900" b="1" i="1" dirty="0">
                <a:solidFill>
                  <a:schemeClr val="tx1"/>
                </a:solidFill>
                <a:latin typeface="Arial" panose="020B0604020202020204" pitchFamily="34" charset="0"/>
                <a:cs typeface="Arial" panose="020B0604020202020204" pitchFamily="34" charset="0"/>
              </a:rPr>
              <a:t>WOX4</a:t>
            </a:r>
          </a:p>
        </p:txBody>
      </p:sp>
      <p:sp>
        <p:nvSpPr>
          <p:cNvPr id="29" name="Rounded Rectangle 28">
            <a:extLst>
              <a:ext uri="{FF2B5EF4-FFF2-40B4-BE49-F238E27FC236}">
                <a16:creationId xmlns:a16="http://schemas.microsoft.com/office/drawing/2014/main" id="{734BA500-15AA-9545-BB16-8297302671FB}"/>
              </a:ext>
            </a:extLst>
          </p:cNvPr>
          <p:cNvSpPr/>
          <p:nvPr/>
        </p:nvSpPr>
        <p:spPr>
          <a:xfrm>
            <a:off x="2799000" y="3863576"/>
            <a:ext cx="1260000" cy="288000"/>
          </a:xfrm>
          <a:prstGeom prst="roundRect">
            <a:avLst/>
          </a:prstGeom>
          <a:solidFill>
            <a:schemeClr val="bg1">
              <a:lumMod val="8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b="1" dirty="0">
                <a:solidFill>
                  <a:srgbClr val="C00000"/>
                </a:solidFill>
                <a:latin typeface="Arial" panose="020B0604020202020204" pitchFamily="34" charset="0"/>
                <a:cs typeface="Arial" panose="020B0604020202020204" pitchFamily="34" charset="0"/>
              </a:rPr>
              <a:t>Radial enlargement of kohlrabi stem</a:t>
            </a:r>
          </a:p>
        </p:txBody>
      </p:sp>
      <p:sp>
        <p:nvSpPr>
          <p:cNvPr id="31" name="Rounded Rectangle 30">
            <a:extLst>
              <a:ext uri="{FF2B5EF4-FFF2-40B4-BE49-F238E27FC236}">
                <a16:creationId xmlns:a16="http://schemas.microsoft.com/office/drawing/2014/main" id="{4A5C3B14-2126-4A4A-A3FA-7C6127455DC5}"/>
              </a:ext>
            </a:extLst>
          </p:cNvPr>
          <p:cNvSpPr/>
          <p:nvPr/>
        </p:nvSpPr>
        <p:spPr>
          <a:xfrm>
            <a:off x="2844474" y="1063530"/>
            <a:ext cx="1188000" cy="144000"/>
          </a:xfrm>
          <a:prstGeom prst="roundRect">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Arial" panose="020B0604020202020204" pitchFamily="34" charset="0"/>
                <a:cs typeface="Arial" panose="020B0604020202020204" pitchFamily="34" charset="0"/>
              </a:rPr>
              <a:t>Down-regulation</a:t>
            </a:r>
          </a:p>
        </p:txBody>
      </p:sp>
      <p:grpSp>
        <p:nvGrpSpPr>
          <p:cNvPr id="40" name="Group 39">
            <a:extLst>
              <a:ext uri="{FF2B5EF4-FFF2-40B4-BE49-F238E27FC236}">
                <a16:creationId xmlns:a16="http://schemas.microsoft.com/office/drawing/2014/main" id="{1AF8E56A-14ED-7349-B061-1FFCACB98988}"/>
              </a:ext>
            </a:extLst>
          </p:cNvPr>
          <p:cNvGrpSpPr/>
          <p:nvPr/>
        </p:nvGrpSpPr>
        <p:grpSpPr>
          <a:xfrm>
            <a:off x="2985946" y="1532252"/>
            <a:ext cx="438304" cy="161064"/>
            <a:chOff x="2936495" y="1824091"/>
            <a:chExt cx="533888" cy="155640"/>
          </a:xfrm>
        </p:grpSpPr>
        <p:sp>
          <p:nvSpPr>
            <p:cNvPr id="32" name="Rectangle 31">
              <a:extLst>
                <a:ext uri="{FF2B5EF4-FFF2-40B4-BE49-F238E27FC236}">
                  <a16:creationId xmlns:a16="http://schemas.microsoft.com/office/drawing/2014/main" id="{1B816C0F-4F43-7E4B-B4F6-40E9D6D8E96F}"/>
                </a:ext>
              </a:extLst>
            </p:cNvPr>
            <p:cNvSpPr/>
            <p:nvPr/>
          </p:nvSpPr>
          <p:spPr>
            <a:xfrm rot="4372442">
              <a:off x="3200011" y="1589719"/>
              <a:ext cx="36000" cy="504744"/>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BDB62B9-C6BB-744B-A4F5-6ED700A0DC19}"/>
                </a:ext>
              </a:extLst>
            </p:cNvPr>
            <p:cNvSpPr/>
            <p:nvPr/>
          </p:nvSpPr>
          <p:spPr>
            <a:xfrm rot="9780249">
              <a:off x="2936495" y="1835731"/>
              <a:ext cx="43851" cy="144000"/>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ounded Rectangle 36">
            <a:extLst>
              <a:ext uri="{FF2B5EF4-FFF2-40B4-BE49-F238E27FC236}">
                <a16:creationId xmlns:a16="http://schemas.microsoft.com/office/drawing/2014/main" id="{4FEEE656-FDFC-8347-BB4D-508D0DE3BA0D}"/>
              </a:ext>
            </a:extLst>
          </p:cNvPr>
          <p:cNvSpPr/>
          <p:nvPr/>
        </p:nvSpPr>
        <p:spPr>
          <a:xfrm>
            <a:off x="1760319" y="1968825"/>
            <a:ext cx="1152000" cy="288000"/>
          </a:xfrm>
          <a:prstGeom prst="roundRect">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dirty="0">
                <a:solidFill>
                  <a:schemeClr val="tx1"/>
                </a:solidFill>
                <a:latin typeface="Arial" panose="020B0604020202020204" pitchFamily="34" charset="0"/>
                <a:cs typeface="Arial" panose="020B0604020202020204" pitchFamily="34" charset="0"/>
              </a:rPr>
              <a:t>Suppress auxin transport toward stem</a:t>
            </a:r>
          </a:p>
        </p:txBody>
      </p:sp>
      <p:sp>
        <p:nvSpPr>
          <p:cNvPr id="38" name="Rounded Rectangle 37">
            <a:extLst>
              <a:ext uri="{FF2B5EF4-FFF2-40B4-BE49-F238E27FC236}">
                <a16:creationId xmlns:a16="http://schemas.microsoft.com/office/drawing/2014/main" id="{3808DECA-CCBF-944B-8850-CD687443595A}"/>
              </a:ext>
            </a:extLst>
          </p:cNvPr>
          <p:cNvSpPr/>
          <p:nvPr/>
        </p:nvSpPr>
        <p:spPr>
          <a:xfrm>
            <a:off x="3985259" y="1968825"/>
            <a:ext cx="1332000" cy="288000"/>
          </a:xfrm>
          <a:prstGeom prst="roundRect">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dirty="0">
                <a:solidFill>
                  <a:schemeClr val="tx1"/>
                </a:solidFill>
                <a:latin typeface="Arial" panose="020B0604020202020204" pitchFamily="34" charset="0"/>
                <a:cs typeface="Arial" panose="020B0604020202020204" pitchFamily="34" charset="0"/>
              </a:rPr>
              <a:t>Suppressed auxin signaling in kohlrabi stem</a:t>
            </a:r>
          </a:p>
        </p:txBody>
      </p:sp>
      <p:sp>
        <p:nvSpPr>
          <p:cNvPr id="39" name="Rounded Rectangle 38">
            <a:extLst>
              <a:ext uri="{FF2B5EF4-FFF2-40B4-BE49-F238E27FC236}">
                <a16:creationId xmlns:a16="http://schemas.microsoft.com/office/drawing/2014/main" id="{77ED8211-3B72-9844-81C0-F11A2ED7B32D}"/>
              </a:ext>
            </a:extLst>
          </p:cNvPr>
          <p:cNvSpPr/>
          <p:nvPr/>
        </p:nvSpPr>
        <p:spPr>
          <a:xfrm>
            <a:off x="2973334" y="1846881"/>
            <a:ext cx="996252" cy="288000"/>
          </a:xfrm>
          <a:prstGeom prst="roundRect">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dirty="0">
                <a:solidFill>
                  <a:schemeClr val="tx1"/>
                </a:solidFill>
                <a:latin typeface="Arial" panose="020B0604020202020204" pitchFamily="34" charset="0"/>
                <a:cs typeface="Arial" panose="020B0604020202020204" pitchFamily="34" charset="0"/>
              </a:rPr>
              <a:t>restrict auxin transport in stem </a:t>
            </a:r>
            <a:endParaRPr lang="en-US" sz="900" i="1" dirty="0">
              <a:solidFill>
                <a:schemeClr val="tx1"/>
              </a:solidFill>
              <a:latin typeface="Arial" panose="020B0604020202020204" pitchFamily="34" charset="0"/>
              <a:cs typeface="Arial" panose="020B0604020202020204" pitchFamily="34" charset="0"/>
            </a:endParaRPr>
          </a:p>
        </p:txBody>
      </p:sp>
      <p:grpSp>
        <p:nvGrpSpPr>
          <p:cNvPr id="41" name="Group 40">
            <a:extLst>
              <a:ext uri="{FF2B5EF4-FFF2-40B4-BE49-F238E27FC236}">
                <a16:creationId xmlns:a16="http://schemas.microsoft.com/office/drawing/2014/main" id="{D3FA5A18-F4FC-D84E-9036-23743304EA8A}"/>
              </a:ext>
            </a:extLst>
          </p:cNvPr>
          <p:cNvGrpSpPr/>
          <p:nvPr/>
        </p:nvGrpSpPr>
        <p:grpSpPr>
          <a:xfrm rot="12717206">
            <a:off x="3497293" y="1421890"/>
            <a:ext cx="442510" cy="155470"/>
            <a:chOff x="2954460" y="1805385"/>
            <a:chExt cx="516263" cy="147139"/>
          </a:xfrm>
        </p:grpSpPr>
        <p:sp>
          <p:nvSpPr>
            <p:cNvPr id="42" name="Rectangle 41">
              <a:extLst>
                <a:ext uri="{FF2B5EF4-FFF2-40B4-BE49-F238E27FC236}">
                  <a16:creationId xmlns:a16="http://schemas.microsoft.com/office/drawing/2014/main" id="{0CDAE79E-36EE-7242-8BC1-E9912F3C95DF}"/>
                </a:ext>
              </a:extLst>
            </p:cNvPr>
            <p:cNvSpPr/>
            <p:nvPr/>
          </p:nvSpPr>
          <p:spPr>
            <a:xfrm rot="4372442">
              <a:off x="3199431" y="1572677"/>
              <a:ext cx="38583" cy="504000"/>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A2F0CB1-7D24-4941-957F-6B1AAEFE8567}"/>
                </a:ext>
              </a:extLst>
            </p:cNvPr>
            <p:cNvSpPr/>
            <p:nvPr/>
          </p:nvSpPr>
          <p:spPr>
            <a:xfrm rot="9780249">
              <a:off x="2954460" y="1816240"/>
              <a:ext cx="42000" cy="136284"/>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ounded Rectangle 45">
            <a:extLst>
              <a:ext uri="{FF2B5EF4-FFF2-40B4-BE49-F238E27FC236}">
                <a16:creationId xmlns:a16="http://schemas.microsoft.com/office/drawing/2014/main" id="{F021C5C4-F177-AE45-8528-68A9D5F8549F}"/>
              </a:ext>
            </a:extLst>
          </p:cNvPr>
          <p:cNvSpPr/>
          <p:nvPr/>
        </p:nvSpPr>
        <p:spPr>
          <a:xfrm>
            <a:off x="3969219" y="2955392"/>
            <a:ext cx="972000" cy="288000"/>
          </a:xfrm>
          <a:prstGeom prst="roundRect">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dirty="0">
                <a:solidFill>
                  <a:schemeClr val="tx1"/>
                </a:solidFill>
                <a:latin typeface="Arial" panose="020B0604020202020204" pitchFamily="34" charset="0"/>
                <a:cs typeface="Arial" panose="020B0604020202020204" pitchFamily="34" charset="0"/>
              </a:rPr>
              <a:t>Enhanced cambial functions</a:t>
            </a:r>
          </a:p>
        </p:txBody>
      </p:sp>
      <p:sp>
        <p:nvSpPr>
          <p:cNvPr id="47" name="Rounded Rectangle 46">
            <a:extLst>
              <a:ext uri="{FF2B5EF4-FFF2-40B4-BE49-F238E27FC236}">
                <a16:creationId xmlns:a16="http://schemas.microsoft.com/office/drawing/2014/main" id="{76A6C258-4999-A64F-A6C3-C8F7BA00D087}"/>
              </a:ext>
            </a:extLst>
          </p:cNvPr>
          <p:cNvSpPr/>
          <p:nvPr/>
        </p:nvSpPr>
        <p:spPr>
          <a:xfrm>
            <a:off x="1944240" y="3075211"/>
            <a:ext cx="900000" cy="180000"/>
          </a:xfrm>
          <a:prstGeom prst="roundRect">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dirty="0">
                <a:solidFill>
                  <a:schemeClr val="tx1"/>
                </a:solidFill>
                <a:latin typeface="Arial" panose="020B0604020202020204" pitchFamily="34" charset="0"/>
                <a:cs typeface="Arial" panose="020B0604020202020204" pitchFamily="34" charset="0"/>
              </a:rPr>
              <a:t>Cell proliferation</a:t>
            </a:r>
          </a:p>
        </p:txBody>
      </p:sp>
      <p:sp>
        <p:nvSpPr>
          <p:cNvPr id="48" name="Rounded Rectangle 47">
            <a:extLst>
              <a:ext uri="{FF2B5EF4-FFF2-40B4-BE49-F238E27FC236}">
                <a16:creationId xmlns:a16="http://schemas.microsoft.com/office/drawing/2014/main" id="{26850A88-5D51-1441-BDDD-0673567C7C82}"/>
              </a:ext>
            </a:extLst>
          </p:cNvPr>
          <p:cNvSpPr/>
          <p:nvPr/>
        </p:nvSpPr>
        <p:spPr>
          <a:xfrm>
            <a:off x="2451166" y="3372813"/>
            <a:ext cx="1944000" cy="360000"/>
          </a:xfrm>
          <a:prstGeom prst="roundRect">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dirty="0">
                <a:solidFill>
                  <a:schemeClr val="tx1"/>
                </a:solidFill>
                <a:latin typeface="Arial" panose="020B0604020202020204" pitchFamily="34" charset="0"/>
                <a:cs typeface="Arial" panose="020B0604020202020204" pitchFamily="34" charset="0"/>
              </a:rPr>
              <a:t>Increased number of parenchymal cells along with proliferative cambium</a:t>
            </a:r>
          </a:p>
        </p:txBody>
      </p:sp>
      <p:sp>
        <p:nvSpPr>
          <p:cNvPr id="52" name="Down Arrow 51">
            <a:extLst>
              <a:ext uri="{FF2B5EF4-FFF2-40B4-BE49-F238E27FC236}">
                <a16:creationId xmlns:a16="http://schemas.microsoft.com/office/drawing/2014/main" id="{AB8885F0-64C1-2040-8BDA-F5CE50246664}"/>
              </a:ext>
            </a:extLst>
          </p:cNvPr>
          <p:cNvSpPr/>
          <p:nvPr/>
        </p:nvSpPr>
        <p:spPr>
          <a:xfrm rot="5400000">
            <a:off x="2870810" y="2717454"/>
            <a:ext cx="90000" cy="216000"/>
          </a:xfrm>
          <a:prstGeom prst="downArrow">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Down Arrow 52">
            <a:extLst>
              <a:ext uri="{FF2B5EF4-FFF2-40B4-BE49-F238E27FC236}">
                <a16:creationId xmlns:a16="http://schemas.microsoft.com/office/drawing/2014/main" id="{BA366C58-1F9A-2145-8EC3-FCF2A370F6A8}"/>
              </a:ext>
            </a:extLst>
          </p:cNvPr>
          <p:cNvSpPr/>
          <p:nvPr/>
        </p:nvSpPr>
        <p:spPr>
          <a:xfrm rot="16200000">
            <a:off x="3951414" y="2699454"/>
            <a:ext cx="90000" cy="252000"/>
          </a:xfrm>
          <a:prstGeom prst="downArrow">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Down Arrow 53">
            <a:extLst>
              <a:ext uri="{FF2B5EF4-FFF2-40B4-BE49-F238E27FC236}">
                <a16:creationId xmlns:a16="http://schemas.microsoft.com/office/drawing/2014/main" id="{4C882E81-E89A-5049-9477-B27C6E59EBA0}"/>
              </a:ext>
            </a:extLst>
          </p:cNvPr>
          <p:cNvSpPr/>
          <p:nvPr/>
        </p:nvSpPr>
        <p:spPr>
          <a:xfrm rot="18716598">
            <a:off x="2850088" y="3236525"/>
            <a:ext cx="90000" cy="144000"/>
          </a:xfrm>
          <a:prstGeom prst="downArrow">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Down Arrow 56">
            <a:extLst>
              <a:ext uri="{FF2B5EF4-FFF2-40B4-BE49-F238E27FC236}">
                <a16:creationId xmlns:a16="http://schemas.microsoft.com/office/drawing/2014/main" id="{E9B4A715-4616-B442-BA08-1DC4B935C107}"/>
              </a:ext>
            </a:extLst>
          </p:cNvPr>
          <p:cNvSpPr/>
          <p:nvPr/>
        </p:nvSpPr>
        <p:spPr>
          <a:xfrm rot="2961475">
            <a:off x="3860018" y="3198147"/>
            <a:ext cx="90000" cy="180000"/>
          </a:xfrm>
          <a:prstGeom prst="downArrow">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ight Brace 57">
            <a:extLst>
              <a:ext uri="{FF2B5EF4-FFF2-40B4-BE49-F238E27FC236}">
                <a16:creationId xmlns:a16="http://schemas.microsoft.com/office/drawing/2014/main" id="{D6A30C5B-AC0F-3D47-B8D3-5B2C87C2C8FE}"/>
              </a:ext>
            </a:extLst>
          </p:cNvPr>
          <p:cNvSpPr/>
          <p:nvPr/>
        </p:nvSpPr>
        <p:spPr>
          <a:xfrm>
            <a:off x="2750545" y="2674237"/>
            <a:ext cx="72000" cy="288000"/>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60" name="Down Arrow 59">
            <a:extLst>
              <a:ext uri="{FF2B5EF4-FFF2-40B4-BE49-F238E27FC236}">
                <a16:creationId xmlns:a16="http://schemas.microsoft.com/office/drawing/2014/main" id="{6E5F8A7E-208F-6D41-8C24-042EAE2E3F77}"/>
              </a:ext>
            </a:extLst>
          </p:cNvPr>
          <p:cNvSpPr/>
          <p:nvPr/>
        </p:nvSpPr>
        <p:spPr>
          <a:xfrm>
            <a:off x="3375142" y="3727664"/>
            <a:ext cx="108000" cy="144000"/>
          </a:xfrm>
          <a:prstGeom prst="downArrow">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Left Brace 2">
            <a:extLst>
              <a:ext uri="{FF2B5EF4-FFF2-40B4-BE49-F238E27FC236}">
                <a16:creationId xmlns:a16="http://schemas.microsoft.com/office/drawing/2014/main" id="{3E09926B-9F9B-734F-A8D2-8F44CE7CF224}"/>
              </a:ext>
            </a:extLst>
          </p:cNvPr>
          <p:cNvSpPr/>
          <p:nvPr/>
        </p:nvSpPr>
        <p:spPr>
          <a:xfrm rot="16200000">
            <a:off x="3363707" y="1248694"/>
            <a:ext cx="144000" cy="2160000"/>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4" name="Rounded Rectangle 15">
            <a:extLst>
              <a:ext uri="{FF2B5EF4-FFF2-40B4-BE49-F238E27FC236}">
                <a16:creationId xmlns:a16="http://schemas.microsoft.com/office/drawing/2014/main" id="{4C679E28-DB42-5174-D4D2-C09E2D689133}"/>
              </a:ext>
            </a:extLst>
          </p:cNvPr>
          <p:cNvSpPr/>
          <p:nvPr/>
        </p:nvSpPr>
        <p:spPr>
          <a:xfrm>
            <a:off x="3172321" y="1662030"/>
            <a:ext cx="540000" cy="180000"/>
          </a:xfrm>
          <a:prstGeom prst="roundRect">
            <a:avLst/>
          </a:prstGeom>
          <a:solidFill>
            <a:schemeClr val="accent4">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b="1" i="1" dirty="0">
                <a:solidFill>
                  <a:schemeClr val="tx1"/>
                </a:solidFill>
                <a:latin typeface="Arial" panose="020B0604020202020204" pitchFamily="34" charset="0"/>
                <a:cs typeface="Arial" panose="020B0604020202020204" pitchFamily="34" charset="0"/>
              </a:rPr>
              <a:t>PGP4</a:t>
            </a:r>
          </a:p>
        </p:txBody>
      </p:sp>
      <p:grpSp>
        <p:nvGrpSpPr>
          <p:cNvPr id="5" name="Group 40">
            <a:extLst>
              <a:ext uri="{FF2B5EF4-FFF2-40B4-BE49-F238E27FC236}">
                <a16:creationId xmlns:a16="http://schemas.microsoft.com/office/drawing/2014/main" id="{2FCB13FB-8C0E-E144-093B-95E4B6860B56}"/>
              </a:ext>
            </a:extLst>
          </p:cNvPr>
          <p:cNvGrpSpPr/>
          <p:nvPr/>
        </p:nvGrpSpPr>
        <p:grpSpPr>
          <a:xfrm rot="17275089">
            <a:off x="3383007" y="1523688"/>
            <a:ext cx="171226" cy="106583"/>
            <a:chOff x="2926272" y="1787243"/>
            <a:chExt cx="545919" cy="154331"/>
          </a:xfrm>
        </p:grpSpPr>
        <p:sp>
          <p:nvSpPr>
            <p:cNvPr id="6" name="Rectangle 41">
              <a:extLst>
                <a:ext uri="{FF2B5EF4-FFF2-40B4-BE49-F238E27FC236}">
                  <a16:creationId xmlns:a16="http://schemas.microsoft.com/office/drawing/2014/main" id="{2AC58275-D14B-8D3E-40F3-6B74A185160E}"/>
                </a:ext>
              </a:extLst>
            </p:cNvPr>
            <p:cNvSpPr/>
            <p:nvPr/>
          </p:nvSpPr>
          <p:spPr>
            <a:xfrm rot="4372442">
              <a:off x="3228663" y="1605184"/>
              <a:ext cx="55056" cy="432000"/>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42">
              <a:extLst>
                <a:ext uri="{FF2B5EF4-FFF2-40B4-BE49-F238E27FC236}">
                  <a16:creationId xmlns:a16="http://schemas.microsoft.com/office/drawing/2014/main" id="{FB5DEE6F-5003-4427-62A8-02B8AC45D36F}"/>
                </a:ext>
              </a:extLst>
            </p:cNvPr>
            <p:cNvSpPr/>
            <p:nvPr/>
          </p:nvSpPr>
          <p:spPr>
            <a:xfrm rot="9780249">
              <a:off x="2926272" y="1787243"/>
              <a:ext cx="114779" cy="154331"/>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ounded Rectangle 46">
            <a:extLst>
              <a:ext uri="{FF2B5EF4-FFF2-40B4-BE49-F238E27FC236}">
                <a16:creationId xmlns:a16="http://schemas.microsoft.com/office/drawing/2014/main" id="{A59F9CB0-3F44-19BE-BB30-ACEF0E46957E}"/>
              </a:ext>
            </a:extLst>
          </p:cNvPr>
          <p:cNvSpPr/>
          <p:nvPr/>
        </p:nvSpPr>
        <p:spPr>
          <a:xfrm>
            <a:off x="2044660" y="2386969"/>
            <a:ext cx="729240" cy="180000"/>
          </a:xfrm>
          <a:prstGeom prst="roundRect">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dirty="0">
                <a:solidFill>
                  <a:schemeClr val="tx1"/>
                </a:solidFill>
                <a:latin typeface="Arial" panose="020B0604020202020204" pitchFamily="34" charset="0"/>
                <a:cs typeface="Arial" panose="020B0604020202020204" pitchFamily="34" charset="0"/>
              </a:rPr>
              <a:t>short stem</a:t>
            </a:r>
          </a:p>
        </p:txBody>
      </p:sp>
      <p:sp>
        <p:nvSpPr>
          <p:cNvPr id="11" name="テキスト ボックス 10">
            <a:extLst>
              <a:ext uri="{FF2B5EF4-FFF2-40B4-BE49-F238E27FC236}">
                <a16:creationId xmlns:a16="http://schemas.microsoft.com/office/drawing/2014/main" id="{724E3692-3C52-C32A-B077-932D533A4EC9}"/>
              </a:ext>
            </a:extLst>
          </p:cNvPr>
          <p:cNvSpPr txBox="1"/>
          <p:nvPr/>
        </p:nvSpPr>
        <p:spPr>
          <a:xfrm>
            <a:off x="2901950" y="659475"/>
            <a:ext cx="1282700" cy="276999"/>
          </a:xfrm>
          <a:prstGeom prst="rect">
            <a:avLst/>
          </a:prstGeom>
          <a:noFill/>
        </p:spPr>
        <p:txBody>
          <a:bodyPr wrap="square">
            <a:spAutoFit/>
          </a:bodyPr>
          <a:lstStyle/>
          <a:p>
            <a:r>
              <a:rPr lang="en-US" altLang="ja-JP" sz="1200" b="1" dirty="0">
                <a:latin typeface="Arial" panose="020B0604020202020204" pitchFamily="34" charset="0"/>
                <a:cs typeface="Arial" panose="020B0604020202020204" pitchFamily="34" charset="0"/>
              </a:rPr>
              <a:t>Kohlrabi stem</a:t>
            </a:r>
            <a:endParaRPr lang="ja-JP" altLang="en-US" sz="1200" b="1">
              <a:latin typeface="Arial" panose="020B0604020202020204" pitchFamily="34" charset="0"/>
              <a:cs typeface="Arial" panose="020B0604020202020204" pitchFamily="34" charset="0"/>
            </a:endParaRPr>
          </a:p>
        </p:txBody>
      </p:sp>
      <p:sp>
        <p:nvSpPr>
          <p:cNvPr id="20" name="Down Arrow 19">
            <a:extLst>
              <a:ext uri="{FF2B5EF4-FFF2-40B4-BE49-F238E27FC236}">
                <a16:creationId xmlns:a16="http://schemas.microsoft.com/office/drawing/2014/main" id="{42A53257-C174-C140-AC50-90286844D27A}"/>
              </a:ext>
            </a:extLst>
          </p:cNvPr>
          <p:cNvSpPr/>
          <p:nvPr/>
        </p:nvSpPr>
        <p:spPr>
          <a:xfrm>
            <a:off x="3375142" y="2401818"/>
            <a:ext cx="104658" cy="216000"/>
          </a:xfrm>
          <a:prstGeom prst="downArrow">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BFA00813-AD8D-F34C-A9A8-936C3CD9B1F4}"/>
              </a:ext>
            </a:extLst>
          </p:cNvPr>
          <p:cNvSpPr/>
          <p:nvPr/>
        </p:nvSpPr>
        <p:spPr>
          <a:xfrm>
            <a:off x="2844474" y="1214789"/>
            <a:ext cx="1188000" cy="252000"/>
          </a:xfrm>
          <a:prstGeom prst="roundRect">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Arial" panose="020B0604020202020204" pitchFamily="34" charset="0"/>
                <a:cs typeface="Arial" panose="020B0604020202020204" pitchFamily="34" charset="0"/>
              </a:rPr>
              <a:t>Variations in amino acid sequences</a:t>
            </a:r>
          </a:p>
        </p:txBody>
      </p:sp>
    </p:spTree>
    <p:extLst>
      <p:ext uri="{BB962C8B-B14F-4D97-AF65-F5344CB8AC3E}">
        <p14:creationId xmlns:p14="http://schemas.microsoft.com/office/powerpoint/2010/main" val="218622565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251</TotalTime>
  <Words>284</Words>
  <Application>Microsoft Macintosh PowerPoint</Application>
  <PresentationFormat>A4 Paper (210x297 mm)</PresentationFormat>
  <Paragraphs>24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游ゴシック</vt: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36</cp:revision>
  <dcterms:created xsi:type="dcterms:W3CDTF">2023-07-08T14:22:59Z</dcterms:created>
  <dcterms:modified xsi:type="dcterms:W3CDTF">2024-05-27T10:48:26Z</dcterms:modified>
</cp:coreProperties>
</file>