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4" userDrawn="1">
          <p15:clr>
            <a:srgbClr val="A4A3A4"/>
          </p15:clr>
        </p15:guide>
        <p15:guide id="2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5"/>
    <p:restoredTop sz="94428"/>
  </p:normalViewPr>
  <p:slideViewPr>
    <p:cSldViewPr snapToGrid="0" snapToObjects="1" showGuides="1">
      <p:cViewPr>
        <p:scale>
          <a:sx n="127" d="100"/>
          <a:sy n="127" d="100"/>
        </p:scale>
        <p:origin x="1520" y="-624"/>
      </p:cViewPr>
      <p:guideLst>
        <p:guide orient="horz" pos="1714"/>
        <p:guide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ozammelhoque\Desktop\BC3S2%20Phenotype%20histogra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ozammelhoque\Desktop\BC3S2%20Phenotype%20histogram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zammelhoque/Desktop/BC3S2-Recombinant%20Phenotype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906862745098"/>
          <c:y val="7.7426923076923088E-2"/>
          <c:w val="0.82734232026143795"/>
          <c:h val="0.58675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Sheet1!$G$2</c:f>
              <c:strCache>
                <c:ptCount val="1"/>
                <c:pt idx="0">
                  <c:v>個体数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Sheet1!$F$3:$F$11</c:f>
              <c:strCache>
                <c:ptCount val="9"/>
                <c:pt idx="0">
                  <c:v>≦20.0</c:v>
                </c:pt>
                <c:pt idx="1">
                  <c:v>20.1-25.0</c:v>
                </c:pt>
                <c:pt idx="2">
                  <c:v>25.1-30.0</c:v>
                </c:pt>
                <c:pt idx="3">
                  <c:v>30.1-35.0</c:v>
                </c:pt>
                <c:pt idx="4">
                  <c:v>35.1-40.0</c:v>
                </c:pt>
                <c:pt idx="5">
                  <c:v>40.1-45.0</c:v>
                </c:pt>
                <c:pt idx="6">
                  <c:v>45.1-50.0</c:v>
                </c:pt>
                <c:pt idx="7">
                  <c:v>50.1-55.0</c:v>
                </c:pt>
                <c:pt idx="8">
                  <c:v>55.0≦</c:v>
                </c:pt>
              </c:strCache>
            </c:strRef>
          </c:cat>
          <c:val>
            <c:numRef>
              <c:f>Sheet1!$G$3:$G$11</c:f>
              <c:numCache>
                <c:formatCode>0_);[Red]\(0\)</c:formatCode>
                <c:ptCount val="9"/>
                <c:pt idx="0" formatCode="General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15</c:v>
                </c:pt>
                <c:pt idx="4">
                  <c:v>10</c:v>
                </c:pt>
                <c:pt idx="5">
                  <c:v>8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E-754E-A0C9-041EE6FB5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473793968"/>
        <c:axId val="473794360"/>
      </c:barChart>
      <c:catAx>
        <c:axId val="47379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3794360"/>
        <c:crosses val="autoZero"/>
        <c:auto val="1"/>
        <c:lblAlgn val="ctr"/>
        <c:lblOffset val="100"/>
        <c:noMultiLvlLbl val="0"/>
      </c:catAx>
      <c:valAx>
        <c:axId val="47379436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3793968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44461805555557"/>
          <c:y val="6.2221296296296295E-2"/>
          <c:w val="0.80596949891067537"/>
          <c:h val="0.6021263888888889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Sheet1!$J$3:$J$11</c:f>
              <c:strCache>
                <c:ptCount val="9"/>
                <c:pt idx="0">
                  <c:v>≦10.0</c:v>
                </c:pt>
                <c:pt idx="1">
                  <c:v>10.1-15.0</c:v>
                </c:pt>
                <c:pt idx="2">
                  <c:v>15.1-20.0</c:v>
                </c:pt>
                <c:pt idx="3">
                  <c:v>20.1-25.0</c:v>
                </c:pt>
                <c:pt idx="4">
                  <c:v>25.1-30.0</c:v>
                </c:pt>
                <c:pt idx="5">
                  <c:v>30.1-35.0</c:v>
                </c:pt>
                <c:pt idx="6">
                  <c:v>35.1-40.0</c:v>
                </c:pt>
                <c:pt idx="7">
                  <c:v>40.1-45.0</c:v>
                </c:pt>
                <c:pt idx="8">
                  <c:v>50.0≦</c:v>
                </c:pt>
              </c:strCache>
            </c:strRef>
          </c:cat>
          <c:val>
            <c:numRef>
              <c:f>Sheet1!$K$3:$K$11</c:f>
              <c:numCache>
                <c:formatCode>General</c:formatCode>
                <c:ptCount val="9"/>
                <c:pt idx="0">
                  <c:v>5</c:v>
                </c:pt>
                <c:pt idx="1">
                  <c:v>7</c:v>
                </c:pt>
                <c:pt idx="2">
                  <c:v>14</c:v>
                </c:pt>
                <c:pt idx="3">
                  <c:v>11</c:v>
                </c:pt>
                <c:pt idx="4">
                  <c:v>13</c:v>
                </c:pt>
                <c:pt idx="5">
                  <c:v>9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F-1E48-8CAE-1E3BB9313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473793576"/>
        <c:axId val="473791616"/>
      </c:barChart>
      <c:catAx>
        <c:axId val="473793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3791616"/>
        <c:crosses val="autoZero"/>
        <c:auto val="1"/>
        <c:lblAlgn val="ctr"/>
        <c:lblOffset val="100"/>
        <c:noMultiLvlLbl val="0"/>
      </c:catAx>
      <c:valAx>
        <c:axId val="4737916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3793576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27949916211605"/>
          <c:y val="7.9697222222222225E-2"/>
          <c:w val="0.6264705387347056"/>
          <c:h val="0.77883444444444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'August-24 data'!$C$39:$C$42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'August-24 data'!$D$39:$D$42</c:f>
              <c:numCache>
                <c:formatCode>General</c:formatCode>
                <c:ptCount val="4"/>
                <c:pt idx="0">
                  <c:v>15</c:v>
                </c:pt>
                <c:pt idx="1">
                  <c:v>20</c:v>
                </c:pt>
                <c:pt idx="2">
                  <c:v>17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71-FA4E-BCC1-4EAE558A0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784257088"/>
        <c:axId val="781077168"/>
      </c:barChart>
      <c:catAx>
        <c:axId val="78425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1077168"/>
        <c:crosses val="autoZero"/>
        <c:auto val="1"/>
        <c:lblAlgn val="ctr"/>
        <c:lblOffset val="100"/>
        <c:noMultiLvlLbl val="0"/>
      </c:catAx>
      <c:valAx>
        <c:axId val="781077168"/>
        <c:scaling>
          <c:orientation val="minMax"/>
          <c:max val="3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842570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BA1B0-C487-2242-8CE2-4010828A00F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ACBA6-F630-6548-A0F3-103E7EC8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7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0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3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2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9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2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9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2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8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44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47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91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6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4CDB1-9D78-6741-8191-1D93DB0849D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E52A9-0B80-8444-9BCE-E0591B69B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7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DD7B6FD-5491-E64B-8421-A37714DCAFCD}"/>
              </a:ext>
            </a:extLst>
          </p:cNvPr>
          <p:cNvSpPr txBox="1"/>
          <p:nvPr/>
        </p:nvSpPr>
        <p:spPr>
          <a:xfrm>
            <a:off x="642657" y="669479"/>
            <a:ext cx="297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848080-2DA5-F549-B0EF-CB8FF1607523}"/>
              </a:ext>
            </a:extLst>
          </p:cNvPr>
          <p:cNvSpPr txBox="1"/>
          <p:nvPr/>
        </p:nvSpPr>
        <p:spPr>
          <a:xfrm>
            <a:off x="2721557" y="669479"/>
            <a:ext cx="297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8A9B6F-DF40-474D-8E19-B6A51B0097B7}"/>
              </a:ext>
            </a:extLst>
          </p:cNvPr>
          <p:cNvSpPr txBox="1"/>
          <p:nvPr/>
        </p:nvSpPr>
        <p:spPr>
          <a:xfrm>
            <a:off x="4785279" y="669479"/>
            <a:ext cx="297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43FDFD2-CEEF-8849-8FBC-58A7152948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51" t="7217" r="43603" b="14575"/>
          <a:stretch/>
        </p:blipFill>
        <p:spPr>
          <a:xfrm rot="5400000" flipH="1">
            <a:off x="2233836" y="2801408"/>
            <a:ext cx="1345170" cy="3528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10D2103-3D8D-F045-BB8B-8E9009FA085A}"/>
              </a:ext>
            </a:extLst>
          </p:cNvPr>
          <p:cNvSpPr txBox="1"/>
          <p:nvPr/>
        </p:nvSpPr>
        <p:spPr>
          <a:xfrm>
            <a:off x="642657" y="3614386"/>
            <a:ext cx="2977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33" name="グラフ 1">
            <a:extLst>
              <a:ext uri="{FF2B5EF4-FFF2-40B4-BE49-F238E27FC236}">
                <a16:creationId xmlns:a16="http://schemas.microsoft.com/office/drawing/2014/main" id="{085FE437-1574-5741-8A87-AF852C224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1248146"/>
              </p:ext>
            </p:extLst>
          </p:nvPr>
        </p:nvGraphicFramePr>
        <p:xfrm>
          <a:off x="961294" y="1154445"/>
          <a:ext cx="162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0CA436B0-3AAD-344E-A7B2-849F1CB59CDE}"/>
              </a:ext>
            </a:extLst>
          </p:cNvPr>
          <p:cNvSpPr txBox="1"/>
          <p:nvPr/>
        </p:nvSpPr>
        <p:spPr>
          <a:xfrm rot="16200000">
            <a:off x="-119593" y="1794214"/>
            <a:ext cx="18213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FC28B6-62EB-1C42-8DB8-3A204E43BB44}"/>
              </a:ext>
            </a:extLst>
          </p:cNvPr>
          <p:cNvSpPr txBox="1"/>
          <p:nvPr/>
        </p:nvSpPr>
        <p:spPr>
          <a:xfrm>
            <a:off x="1242924" y="3376858"/>
            <a:ext cx="12909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Stem height (mm)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624759-178E-2B4B-977A-0358D01F798B}"/>
              </a:ext>
            </a:extLst>
          </p:cNvPr>
          <p:cNvSpPr txBox="1"/>
          <p:nvPr/>
        </p:nvSpPr>
        <p:spPr>
          <a:xfrm>
            <a:off x="1391466" y="902027"/>
            <a:ext cx="1108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Stem Height</a:t>
            </a:r>
          </a:p>
        </p:txBody>
      </p:sp>
      <p:graphicFrame>
        <p:nvGraphicFramePr>
          <p:cNvPr id="37" name="グラフ 2">
            <a:extLst>
              <a:ext uri="{FF2B5EF4-FFF2-40B4-BE49-F238E27FC236}">
                <a16:creationId xmlns:a16="http://schemas.microsoft.com/office/drawing/2014/main" id="{EE67EB0F-A986-FE49-952C-293EF6DBD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953945"/>
              </p:ext>
            </p:extLst>
          </p:nvPr>
        </p:nvGraphicFramePr>
        <p:xfrm>
          <a:off x="3080969" y="1163816"/>
          <a:ext cx="162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E286C760-5727-4645-A40B-7D7C888712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565178"/>
              </p:ext>
            </p:extLst>
          </p:nvPr>
        </p:nvGraphicFramePr>
        <p:xfrm>
          <a:off x="5207830" y="1171958"/>
          <a:ext cx="9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5746F3B4-5A05-9D45-AF59-7B3D58018462}"/>
              </a:ext>
            </a:extLst>
          </p:cNvPr>
          <p:cNvSpPr txBox="1"/>
          <p:nvPr/>
        </p:nvSpPr>
        <p:spPr>
          <a:xfrm>
            <a:off x="3462209" y="902027"/>
            <a:ext cx="11358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Stem Diameter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BFFFA7-E139-EE41-AF26-32D5B5659CEB}"/>
              </a:ext>
            </a:extLst>
          </p:cNvPr>
          <p:cNvSpPr txBox="1"/>
          <p:nvPr/>
        </p:nvSpPr>
        <p:spPr>
          <a:xfrm>
            <a:off x="3325897" y="3376858"/>
            <a:ext cx="15719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Stem diameter (mm)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4085E74-06EA-3046-829B-EE0BC8AE1FBA}"/>
              </a:ext>
            </a:extLst>
          </p:cNvPr>
          <p:cNvSpPr txBox="1"/>
          <p:nvPr/>
        </p:nvSpPr>
        <p:spPr>
          <a:xfrm rot="16200000">
            <a:off x="2031556" y="1795176"/>
            <a:ext cx="1823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815563-955F-9B4D-9E49-F945FDC4F9E1}"/>
              </a:ext>
            </a:extLst>
          </p:cNvPr>
          <p:cNvSpPr txBox="1"/>
          <p:nvPr/>
        </p:nvSpPr>
        <p:spPr>
          <a:xfrm>
            <a:off x="5560342" y="902027"/>
            <a:ext cx="6668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F2CFDE-E235-C345-B0E8-9ADEC69AAF06}"/>
              </a:ext>
            </a:extLst>
          </p:cNvPr>
          <p:cNvSpPr txBox="1"/>
          <p:nvPr/>
        </p:nvSpPr>
        <p:spPr>
          <a:xfrm>
            <a:off x="5273802" y="2965496"/>
            <a:ext cx="11150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Scale of Grade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BC7AF2-193A-3241-9909-EBECDDD5C40F}"/>
              </a:ext>
            </a:extLst>
          </p:cNvPr>
          <p:cNvSpPr txBox="1"/>
          <p:nvPr/>
        </p:nvSpPr>
        <p:spPr>
          <a:xfrm rot="16200000">
            <a:off x="4172840" y="1816524"/>
            <a:ext cx="17733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No. of recombinant plants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BB9F8DB-B632-8D4C-B28C-A2745C103ADA}"/>
              </a:ext>
            </a:extLst>
          </p:cNvPr>
          <p:cNvGrpSpPr/>
          <p:nvPr/>
        </p:nvGrpSpPr>
        <p:grpSpPr>
          <a:xfrm>
            <a:off x="749082" y="5237308"/>
            <a:ext cx="3922688" cy="525465"/>
            <a:chOff x="370772" y="4599755"/>
            <a:chExt cx="3922688" cy="52546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274623-5CB4-B44B-85AE-1C99162EEF18}"/>
                </a:ext>
              </a:extLst>
            </p:cNvPr>
            <p:cNvSpPr txBox="1"/>
            <p:nvPr/>
          </p:nvSpPr>
          <p:spPr>
            <a:xfrm>
              <a:off x="370772" y="4599755"/>
              <a:ext cx="1144565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Grade 1</a:t>
              </a:r>
            </a:p>
            <a:p>
              <a:pPr algn="r"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(SEI: &gt;1.80)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9A1FB78-E1E4-734B-9E6D-E998AFB29B96}"/>
                </a:ext>
              </a:extLst>
            </p:cNvPr>
            <p:cNvSpPr txBox="1"/>
            <p:nvPr/>
          </p:nvSpPr>
          <p:spPr>
            <a:xfrm>
              <a:off x="1320207" y="4599755"/>
              <a:ext cx="1262134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Grade 2</a:t>
              </a:r>
            </a:p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(SEI: 1.80–1.51)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78AB91-D7F3-164A-B9F1-E5AAC88D5CC1}"/>
                </a:ext>
              </a:extLst>
            </p:cNvPr>
            <p:cNvSpPr txBox="1"/>
            <p:nvPr/>
          </p:nvSpPr>
          <p:spPr>
            <a:xfrm>
              <a:off x="2268870" y="4599755"/>
              <a:ext cx="1289503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Grade 3</a:t>
              </a:r>
            </a:p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(SEI: 1.50–1.21)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9A93D65-660E-E845-A53D-DF42BE808F29}"/>
                </a:ext>
              </a:extLst>
            </p:cNvPr>
            <p:cNvSpPr txBox="1"/>
            <p:nvPr/>
          </p:nvSpPr>
          <p:spPr>
            <a:xfrm>
              <a:off x="3208764" y="4599755"/>
              <a:ext cx="1084696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Grade 4</a:t>
              </a:r>
            </a:p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  (SEI: &lt;1.21)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6254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72</Words>
  <Application>Microsoft Macintosh PowerPoint</Application>
  <PresentationFormat>A4 Paper (210x297 mm)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16</cp:revision>
  <dcterms:created xsi:type="dcterms:W3CDTF">2023-07-06T11:07:57Z</dcterms:created>
  <dcterms:modified xsi:type="dcterms:W3CDTF">2024-05-29T10:12:54Z</dcterms:modified>
</cp:coreProperties>
</file>