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8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2" userDrawn="1">
          <p15:clr>
            <a:srgbClr val="A4A3A4"/>
          </p15:clr>
        </p15:guide>
        <p15:guide id="2" pos="4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3"/>
    <p:restoredTop sz="94578"/>
  </p:normalViewPr>
  <p:slideViewPr>
    <p:cSldViewPr snapToGrid="0" snapToObjects="1" showGuides="1">
      <p:cViewPr>
        <p:scale>
          <a:sx n="114" d="100"/>
          <a:sy n="114" d="100"/>
        </p:scale>
        <p:origin x="1912" y="144"/>
      </p:cViewPr>
      <p:guideLst>
        <p:guide orient="horz" pos="1782"/>
        <p:guide pos="4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Histogram%20(Bol012972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mozammelhoque/Desktop/Histogram%20(Bol01297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580927384076991E-2"/>
          <c:y val="3.3012784090909089E-2"/>
          <c:w val="0.83283276643990933"/>
          <c:h val="0.713029356060606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'Low temp. data at analysis'!$E$18</c:f>
              <c:strCache>
                <c:ptCount val="1"/>
                <c:pt idx="0">
                  <c:v>GC homo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3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'Low temp. data at analysis'!$D$19:$D$27</c:f>
              <c:strCache>
                <c:ptCount val="9"/>
                <c:pt idx="0">
                  <c:v>≦10.0</c:v>
                </c:pt>
                <c:pt idx="1">
                  <c:v>10.1-15.0</c:v>
                </c:pt>
                <c:pt idx="2">
                  <c:v>15.1-20.0</c:v>
                </c:pt>
                <c:pt idx="3">
                  <c:v>20.1-25.0</c:v>
                </c:pt>
                <c:pt idx="4">
                  <c:v>25.1-30.0</c:v>
                </c:pt>
                <c:pt idx="5">
                  <c:v>30.1-35.0</c:v>
                </c:pt>
                <c:pt idx="6">
                  <c:v>35.1-40.0</c:v>
                </c:pt>
                <c:pt idx="7">
                  <c:v>40.1-45.0</c:v>
                </c:pt>
                <c:pt idx="8">
                  <c:v>50.0≦</c:v>
                </c:pt>
              </c:strCache>
            </c:strRef>
          </c:cat>
          <c:val>
            <c:numRef>
              <c:f>'Low temp. data at analysis'!$E$19:$E$27</c:f>
              <c:numCache>
                <c:formatCode>General</c:formatCode>
                <c:ptCount val="9"/>
                <c:pt idx="0">
                  <c:v>12</c:v>
                </c:pt>
                <c:pt idx="1">
                  <c:v>6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7B-344C-B6C8-ACE3AA9D0E60}"/>
            </c:ext>
          </c:extLst>
        </c:ser>
        <c:ser>
          <c:idx val="1"/>
          <c:order val="1"/>
          <c:tx>
            <c:strRef>
              <c:f>'Low temp. data at analysis'!$F$18</c:f>
              <c:strCache>
                <c:ptCount val="1"/>
                <c:pt idx="0">
                  <c:v>Hetero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accent3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'Low temp. data at analysis'!$D$19:$D$27</c:f>
              <c:strCache>
                <c:ptCount val="9"/>
                <c:pt idx="0">
                  <c:v>≦10.0</c:v>
                </c:pt>
                <c:pt idx="1">
                  <c:v>10.1-15.0</c:v>
                </c:pt>
                <c:pt idx="2">
                  <c:v>15.1-20.0</c:v>
                </c:pt>
                <c:pt idx="3">
                  <c:v>20.1-25.0</c:v>
                </c:pt>
                <c:pt idx="4">
                  <c:v>25.1-30.0</c:v>
                </c:pt>
                <c:pt idx="5">
                  <c:v>30.1-35.0</c:v>
                </c:pt>
                <c:pt idx="6">
                  <c:v>35.1-40.0</c:v>
                </c:pt>
                <c:pt idx="7">
                  <c:v>40.1-45.0</c:v>
                </c:pt>
                <c:pt idx="8">
                  <c:v>50.0≦</c:v>
                </c:pt>
              </c:strCache>
            </c:strRef>
          </c:cat>
          <c:val>
            <c:numRef>
              <c:f>'Low temp. data at analysis'!$F$19:$F$27</c:f>
              <c:numCache>
                <c:formatCode>General</c:formatCode>
                <c:ptCount val="9"/>
                <c:pt idx="0">
                  <c:v>3</c:v>
                </c:pt>
                <c:pt idx="1">
                  <c:v>7</c:v>
                </c:pt>
                <c:pt idx="2">
                  <c:v>4</c:v>
                </c:pt>
                <c:pt idx="3">
                  <c:v>8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7B-344C-B6C8-ACE3AA9D0E60}"/>
            </c:ext>
          </c:extLst>
        </c:ser>
        <c:ser>
          <c:idx val="2"/>
          <c:order val="2"/>
          <c:tx>
            <c:strRef>
              <c:f>'Low temp. data at analysis'!$G$18</c:f>
              <c:strCache>
                <c:ptCount val="1"/>
                <c:pt idx="0">
                  <c:v>KDH homo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3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'Low temp. data at analysis'!$D$19:$D$27</c:f>
              <c:strCache>
                <c:ptCount val="9"/>
                <c:pt idx="0">
                  <c:v>≦10.0</c:v>
                </c:pt>
                <c:pt idx="1">
                  <c:v>10.1-15.0</c:v>
                </c:pt>
                <c:pt idx="2">
                  <c:v>15.1-20.0</c:v>
                </c:pt>
                <c:pt idx="3">
                  <c:v>20.1-25.0</c:v>
                </c:pt>
                <c:pt idx="4">
                  <c:v>25.1-30.0</c:v>
                </c:pt>
                <c:pt idx="5">
                  <c:v>30.1-35.0</c:v>
                </c:pt>
                <c:pt idx="6">
                  <c:v>35.1-40.0</c:v>
                </c:pt>
                <c:pt idx="7">
                  <c:v>40.1-45.0</c:v>
                </c:pt>
                <c:pt idx="8">
                  <c:v>50.0≦</c:v>
                </c:pt>
              </c:strCache>
            </c:strRef>
          </c:cat>
          <c:val>
            <c:numRef>
              <c:f>'Low temp. data at analysis'!$G$19:$G$27</c:f>
              <c:numCache>
                <c:formatCode>General</c:formatCode>
                <c:ptCount val="9"/>
                <c:pt idx="2">
                  <c:v>1</c:v>
                </c:pt>
                <c:pt idx="3">
                  <c:v>4</c:v>
                </c:pt>
                <c:pt idx="4">
                  <c:v>2</c:v>
                </c:pt>
                <c:pt idx="5">
                  <c:v>8</c:v>
                </c:pt>
                <c:pt idx="6">
                  <c:v>2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7B-344C-B6C8-ACE3AA9D0E6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100"/>
        <c:axId val="152834976"/>
        <c:axId val="152841248"/>
      </c:barChart>
      <c:catAx>
        <c:axId val="152834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841248"/>
        <c:crosses val="autoZero"/>
        <c:auto val="1"/>
        <c:lblAlgn val="ctr"/>
        <c:lblOffset val="100"/>
        <c:noMultiLvlLbl val="0"/>
      </c:catAx>
      <c:valAx>
        <c:axId val="152841248"/>
        <c:scaling>
          <c:orientation val="minMax"/>
          <c:max val="18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834976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580927384076991E-2"/>
          <c:y val="4.7322493224932247E-2"/>
          <c:w val="0.6839473104726036"/>
          <c:h val="0.796164634146341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'Low temp. data at analysis'!$E$9</c:f>
              <c:strCache>
                <c:ptCount val="1"/>
                <c:pt idx="0">
                  <c:v>GC homo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3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1"/>
              <a:lstStyle/>
              <a:p>
                <a:pPr>
                  <a:defRPr lang="ja-JP"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'Low temp. data at analysis'!$E$10:$E$13</c:f>
              <c:numCache>
                <c:formatCode>General</c:formatCode>
                <c:ptCount val="4"/>
                <c:pt idx="0">
                  <c:v>12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29-384A-AC41-42257B8A0A83}"/>
            </c:ext>
          </c:extLst>
        </c:ser>
        <c:ser>
          <c:idx val="1"/>
          <c:order val="1"/>
          <c:tx>
            <c:strRef>
              <c:f>'Low temp. data at analysis'!$F$9</c:f>
              <c:strCache>
                <c:ptCount val="1"/>
                <c:pt idx="0">
                  <c:v>Hetero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3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1"/>
              <a:lstStyle/>
              <a:p>
                <a:pPr>
                  <a:defRPr lang="ja-JP"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'Low temp. data at analysis'!$F$10:$F$13</c:f>
              <c:numCache>
                <c:formatCode>General</c:formatCode>
                <c:ptCount val="4"/>
                <c:pt idx="0">
                  <c:v>3</c:v>
                </c:pt>
                <c:pt idx="1">
                  <c:v>11</c:v>
                </c:pt>
                <c:pt idx="2">
                  <c:v>10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29-384A-AC41-42257B8A0A83}"/>
            </c:ext>
          </c:extLst>
        </c:ser>
        <c:ser>
          <c:idx val="2"/>
          <c:order val="2"/>
          <c:tx>
            <c:strRef>
              <c:f>'Low temp. data at analysis'!$G$9</c:f>
              <c:strCache>
                <c:ptCount val="1"/>
                <c:pt idx="0">
                  <c:v>KDH homo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3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1"/>
              <a:lstStyle/>
              <a:p>
                <a:pPr>
                  <a:defRPr lang="ja-JP"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'Low temp. data at analysis'!$G$10:$G$13</c:f>
              <c:numCache>
                <c:formatCode>General</c:formatCode>
                <c:ptCount val="4"/>
                <c:pt idx="2">
                  <c:v>7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29-384A-AC41-42257B8A0A8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100"/>
        <c:axId val="152842032"/>
        <c:axId val="152840464"/>
      </c:barChart>
      <c:catAx>
        <c:axId val="15284203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840464"/>
        <c:crosses val="autoZero"/>
        <c:auto val="1"/>
        <c:lblAlgn val="ctr"/>
        <c:lblOffset val="100"/>
        <c:noMultiLvlLbl val="0"/>
      </c:catAx>
      <c:valAx>
        <c:axId val="15284046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842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12ADA1-BD12-F74F-B263-7CAF465E1A9C}" type="datetimeFigureOut">
              <a:rPr lang="en-US" smtClean="0"/>
              <a:t>5/29/24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E7B83-D6DB-5345-A17A-080E16BCD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726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3ACFA-A5C9-8147-9909-FA433914ED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113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FFC33-A599-354F-96C3-638D4EB7198A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3AE43-D454-A942-AAE7-3D1F3DF8E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021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FFC33-A599-354F-96C3-638D4EB7198A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3AE43-D454-A942-AAE7-3D1F3DF8E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107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FFC33-A599-354F-96C3-638D4EB7198A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3AE43-D454-A942-AAE7-3D1F3DF8E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899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FFC33-A599-354F-96C3-638D4EB7198A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3AE43-D454-A942-AAE7-3D1F3DF8E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702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FFC33-A599-354F-96C3-638D4EB7198A}" type="datetimeFigureOut">
              <a:rPr lang="en-US" smtClean="0"/>
              <a:t>5/29/24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3AE43-D454-A942-AAE7-3D1F3DF8E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60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FFC33-A599-354F-96C3-638D4EB7198A}" type="datetimeFigureOut">
              <a:rPr lang="en-US" smtClean="0"/>
              <a:t>5/29/24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3AE43-D454-A942-AAE7-3D1F3DF8E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70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FFC33-A599-354F-96C3-638D4EB7198A}" type="datetimeFigureOut">
              <a:rPr lang="en-US" smtClean="0"/>
              <a:t>5/29/24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3AE43-D454-A942-AAE7-3D1F3DF8E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337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FFC33-A599-354F-96C3-638D4EB7198A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3AE43-D454-A942-AAE7-3D1F3DF8E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50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FFC33-A599-354F-96C3-638D4EB7198A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3AE43-D454-A942-AAE7-3D1F3DF8E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85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FFC33-A599-354F-96C3-638D4EB7198A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3AE43-D454-A942-AAE7-3D1F3DF8E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30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FFC33-A599-354F-96C3-638D4EB7198A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3AE43-D454-A942-AAE7-3D1F3DF8E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162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FFC33-A599-354F-96C3-638D4EB7198A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3AE43-D454-A942-AAE7-3D1F3DF8E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123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2">
            <a:extLst>
              <a:ext uri="{FF2B5EF4-FFF2-40B4-BE49-F238E27FC236}">
                <a16:creationId xmlns:a16="http://schemas.microsoft.com/office/drawing/2014/main" id="{F47D8EB8-DB2C-1F4E-B973-FD70FB29B1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9243546"/>
              </p:ext>
            </p:extLst>
          </p:nvPr>
        </p:nvGraphicFramePr>
        <p:xfrm>
          <a:off x="1062697" y="1073007"/>
          <a:ext cx="2265749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グラフ 1">
            <a:extLst>
              <a:ext uri="{FF2B5EF4-FFF2-40B4-BE49-F238E27FC236}">
                <a16:creationId xmlns:a16="http://schemas.microsoft.com/office/drawing/2014/main" id="{10951FEC-CBF9-DF48-9719-AB5C089D6D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125037"/>
              </p:ext>
            </p:extLst>
          </p:nvPr>
        </p:nvGraphicFramePr>
        <p:xfrm>
          <a:off x="4037719" y="1051047"/>
          <a:ext cx="1260000" cy="241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10BF26B-ABDB-4D40-9DAD-9916F5B6846C}"/>
              </a:ext>
            </a:extLst>
          </p:cNvPr>
          <p:cNvSpPr txBox="1"/>
          <p:nvPr/>
        </p:nvSpPr>
        <p:spPr>
          <a:xfrm rot="16200000">
            <a:off x="-32281" y="1882708"/>
            <a:ext cx="18741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No. of recombinant plants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A428FA-7CC7-6B48-818D-0A58E3501C52}"/>
              </a:ext>
            </a:extLst>
          </p:cNvPr>
          <p:cNvSpPr txBox="1"/>
          <p:nvPr/>
        </p:nvSpPr>
        <p:spPr>
          <a:xfrm rot="16200000">
            <a:off x="2939513" y="1894692"/>
            <a:ext cx="18501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No. of recombinant plants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348032-434B-1742-AB00-02662C88979A}"/>
              </a:ext>
            </a:extLst>
          </p:cNvPr>
          <p:cNvSpPr txBox="1"/>
          <p:nvPr/>
        </p:nvSpPr>
        <p:spPr>
          <a:xfrm>
            <a:off x="1588636" y="3736450"/>
            <a:ext cx="154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Stem diameter (mm)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77420E-B652-7F49-AA6A-2E94B3FA5AB5}"/>
              </a:ext>
            </a:extLst>
          </p:cNvPr>
          <p:cNvSpPr txBox="1"/>
          <p:nvPr/>
        </p:nvSpPr>
        <p:spPr>
          <a:xfrm>
            <a:off x="4255127" y="3286908"/>
            <a:ext cx="12165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Scale of Grade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75D7B7-71A2-514F-B037-0320F427D57F}"/>
              </a:ext>
            </a:extLst>
          </p:cNvPr>
          <p:cNvSpPr txBox="1"/>
          <p:nvPr/>
        </p:nvSpPr>
        <p:spPr>
          <a:xfrm>
            <a:off x="3660212" y="595751"/>
            <a:ext cx="297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56D253-73BF-2F44-A5FB-5B2694907595}"/>
              </a:ext>
            </a:extLst>
          </p:cNvPr>
          <p:cNvSpPr txBox="1"/>
          <p:nvPr/>
        </p:nvSpPr>
        <p:spPr>
          <a:xfrm>
            <a:off x="641942" y="595751"/>
            <a:ext cx="297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C93B0B2-AD09-1848-B0D4-8F5E0FE3807F}"/>
              </a:ext>
            </a:extLst>
          </p:cNvPr>
          <p:cNvGrpSpPr/>
          <p:nvPr/>
        </p:nvGrpSpPr>
        <p:grpSpPr>
          <a:xfrm>
            <a:off x="2038394" y="1081247"/>
            <a:ext cx="1476877" cy="597930"/>
            <a:chOff x="4630993" y="5508209"/>
            <a:chExt cx="1191607" cy="597930"/>
          </a:xfrm>
        </p:grpSpPr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8B710D47-3689-8F44-B70E-33A08D879366}"/>
                </a:ext>
              </a:extLst>
            </p:cNvPr>
            <p:cNvSpPr/>
            <p:nvPr/>
          </p:nvSpPr>
          <p:spPr>
            <a:xfrm>
              <a:off x="4630994" y="5928852"/>
              <a:ext cx="87139" cy="10800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Rounded Rectangle 81">
              <a:extLst>
                <a:ext uri="{FF2B5EF4-FFF2-40B4-BE49-F238E27FC236}">
                  <a16:creationId xmlns:a16="http://schemas.microsoft.com/office/drawing/2014/main" id="{CBC939BB-2E34-6C44-A819-4D99E5ED7643}"/>
                </a:ext>
              </a:extLst>
            </p:cNvPr>
            <p:cNvSpPr/>
            <p:nvPr/>
          </p:nvSpPr>
          <p:spPr>
            <a:xfrm>
              <a:off x="4630994" y="5577576"/>
              <a:ext cx="87139" cy="108000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CC7A3F79-FB9A-534F-BDEF-C1175230BE83}"/>
                </a:ext>
              </a:extLst>
            </p:cNvPr>
            <p:cNvSpPr/>
            <p:nvPr/>
          </p:nvSpPr>
          <p:spPr>
            <a:xfrm>
              <a:off x="4630993" y="5756380"/>
              <a:ext cx="87139" cy="108000"/>
            </a:xfrm>
            <a:prstGeom prst="round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46FDC66-26CD-1C4B-A2E8-F57D577918E8}"/>
                </a:ext>
              </a:extLst>
            </p:cNvPr>
            <p:cNvSpPr txBox="1"/>
            <p:nvPr/>
          </p:nvSpPr>
          <p:spPr>
            <a:xfrm>
              <a:off x="4691888" y="5508209"/>
              <a:ext cx="103932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KDH homozygote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6383ADE-1798-A843-BF10-357C3E1E6DBE}"/>
                </a:ext>
              </a:extLst>
            </p:cNvPr>
            <p:cNvSpPr txBox="1"/>
            <p:nvPr/>
          </p:nvSpPr>
          <p:spPr>
            <a:xfrm>
              <a:off x="4691744" y="5852223"/>
              <a:ext cx="84669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Heterozygote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7F18981-2DCB-A742-90A9-FB630F627545}"/>
                </a:ext>
              </a:extLst>
            </p:cNvPr>
            <p:cNvSpPr txBox="1"/>
            <p:nvPr/>
          </p:nvSpPr>
          <p:spPr>
            <a:xfrm>
              <a:off x="4695557" y="5680720"/>
              <a:ext cx="112704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GCP04 homozygote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1BF8C65-7B91-1846-A78D-A727718D872F}"/>
              </a:ext>
            </a:extLst>
          </p:cNvPr>
          <p:cNvGrpSpPr/>
          <p:nvPr/>
        </p:nvGrpSpPr>
        <p:grpSpPr>
          <a:xfrm>
            <a:off x="4817923" y="1073752"/>
            <a:ext cx="1476877" cy="597930"/>
            <a:chOff x="4630993" y="5508209"/>
            <a:chExt cx="1191607" cy="597930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E36047A9-1EF3-1443-BF72-6933E728FBAB}"/>
                </a:ext>
              </a:extLst>
            </p:cNvPr>
            <p:cNvSpPr/>
            <p:nvPr/>
          </p:nvSpPr>
          <p:spPr>
            <a:xfrm>
              <a:off x="4630994" y="5928852"/>
              <a:ext cx="87139" cy="10800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85C5E517-81E6-E446-B122-BD50B95BDE6D}"/>
                </a:ext>
              </a:extLst>
            </p:cNvPr>
            <p:cNvSpPr/>
            <p:nvPr/>
          </p:nvSpPr>
          <p:spPr>
            <a:xfrm>
              <a:off x="4630994" y="5577576"/>
              <a:ext cx="87139" cy="108000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05C74A33-2CBE-7B4D-BBBE-CF16B168858C}"/>
                </a:ext>
              </a:extLst>
            </p:cNvPr>
            <p:cNvSpPr/>
            <p:nvPr/>
          </p:nvSpPr>
          <p:spPr>
            <a:xfrm>
              <a:off x="4630993" y="5756380"/>
              <a:ext cx="87139" cy="108000"/>
            </a:xfrm>
            <a:prstGeom prst="round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7FEB29B-F043-0744-8776-5404CC4EBBAC}"/>
                </a:ext>
              </a:extLst>
            </p:cNvPr>
            <p:cNvSpPr txBox="1"/>
            <p:nvPr/>
          </p:nvSpPr>
          <p:spPr>
            <a:xfrm>
              <a:off x="4691888" y="5508209"/>
              <a:ext cx="103932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KDH homozygote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1BE61DF-C68B-F640-A172-71D7FB93F888}"/>
                </a:ext>
              </a:extLst>
            </p:cNvPr>
            <p:cNvSpPr txBox="1"/>
            <p:nvPr/>
          </p:nvSpPr>
          <p:spPr>
            <a:xfrm>
              <a:off x="4691744" y="5852223"/>
              <a:ext cx="84669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Heterozygote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1556DFA-0C09-7146-B45B-3DC2A0237C4E}"/>
                </a:ext>
              </a:extLst>
            </p:cNvPr>
            <p:cNvSpPr txBox="1"/>
            <p:nvPr/>
          </p:nvSpPr>
          <p:spPr>
            <a:xfrm>
              <a:off x="4695557" y="5680720"/>
              <a:ext cx="112704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GCP04 homozygote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9755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31</Words>
  <Application>Microsoft Macintosh PowerPoint</Application>
  <PresentationFormat>A4 Paper (210x297 mm)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9</cp:revision>
  <cp:lastPrinted>2023-07-14T02:46:59Z</cp:lastPrinted>
  <dcterms:created xsi:type="dcterms:W3CDTF">2023-07-06T12:41:43Z</dcterms:created>
  <dcterms:modified xsi:type="dcterms:W3CDTF">2024-05-29T10:16:13Z</dcterms:modified>
</cp:coreProperties>
</file>