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57" r:id="rId2"/>
  </p:sldIdLst>
  <p:sldSz cx="6858000" cy="9906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14" userDrawn="1">
          <p15:clr>
            <a:srgbClr val="A4A3A4"/>
          </p15:clr>
        </p15:guide>
        <p15:guide id="2" pos="386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881"/>
    <p:restoredTop sz="94729"/>
  </p:normalViewPr>
  <p:slideViewPr>
    <p:cSldViewPr snapToGrid="0" snapToObjects="1" showGuides="1">
      <p:cViewPr>
        <p:scale>
          <a:sx n="115" d="100"/>
          <a:sy n="115" d="100"/>
        </p:scale>
        <p:origin x="2096" y="-2408"/>
      </p:cViewPr>
      <p:guideLst>
        <p:guide orient="horz" pos="3914"/>
        <p:guide pos="386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mozammelhoque/Desktop/Supplementary-3.2.%20data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mozammelhoque/Desktop/Supplementary-3.2.%20data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mozammelhoque/Desktop/Supplementary-3.2.%20data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mozammelhoque/Desktop/Supplementary-3.2.%20data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mozammelhoque/Desktop/Supplementary-3.2.%20data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mozammelhoque/Desktop/Supplementary-3.2.%20data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mozammelhoque/Desktop/Supplementary-3.2.%20data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mozammelhoque/Desktop/Supplementary-3.2.%20data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mozammelhoque/Desktop/Supplementary-3.2.%20data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mozammelhoque/Desktop/Supplementary-3.2.%20data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mozammelhoque/Desktop/Supplementary-3.2.%20data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mozammelhoque/Desktop/Supplementary-3.2.%20data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Sheet1!$H$29</c:f>
              <c:strCache>
                <c:ptCount val="1"/>
                <c:pt idx="0">
                  <c:v>GC homo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Sheet1!$G$30:$G$33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cat>
          <c:val>
            <c:numRef>
              <c:f>Sheet1!$H$30:$H$33</c:f>
              <c:numCache>
                <c:formatCode>General</c:formatCode>
                <c:ptCount val="4"/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607-5144-9D23-E286CA750157}"/>
            </c:ext>
          </c:extLst>
        </c:ser>
        <c:ser>
          <c:idx val="1"/>
          <c:order val="1"/>
          <c:tx>
            <c:strRef>
              <c:f>Sheet1!$I$29</c:f>
              <c:strCache>
                <c:ptCount val="1"/>
                <c:pt idx="0">
                  <c:v>Hetero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D57-6946-A4F0-5D76679B7343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5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D57-6946-A4F0-5D76679B734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Sheet1!$G$30:$G$33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cat>
          <c:val>
            <c:numRef>
              <c:f>Sheet1!$I$30:$I$33</c:f>
              <c:numCache>
                <c:formatCode>General</c:formatCode>
                <c:ptCount val="4"/>
                <c:pt idx="2">
                  <c:v>1</c:v>
                </c:pt>
                <c:pt idx="3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607-5144-9D23-E286CA750157}"/>
            </c:ext>
          </c:extLst>
        </c:ser>
        <c:ser>
          <c:idx val="2"/>
          <c:order val="2"/>
          <c:tx>
            <c:strRef>
              <c:f>Sheet1!$J$29</c:f>
              <c:strCache>
                <c:ptCount val="1"/>
                <c:pt idx="0">
                  <c:v>KDH homo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Sheet1!$G$30:$G$33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cat>
          <c:val>
            <c:numRef>
              <c:f>Sheet1!$J$30:$J$33</c:f>
              <c:numCache>
                <c:formatCode>General</c:formatCode>
                <c:ptCount val="4"/>
                <c:pt idx="2">
                  <c:v>1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607-5144-9D23-E286CA7501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66080400"/>
        <c:axId val="450548064"/>
      </c:barChart>
      <c:catAx>
        <c:axId val="4660804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5875" cap="flat" cmpd="sng" algn="ctr">
            <a:solidFill>
              <a:schemeClr val="dk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450548064"/>
        <c:crosses val="autoZero"/>
        <c:auto val="1"/>
        <c:lblAlgn val="ctr"/>
        <c:lblOffset val="100"/>
        <c:noMultiLvlLbl val="0"/>
      </c:catAx>
      <c:valAx>
        <c:axId val="450548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15875">
            <a:solidFill>
              <a:schemeClr val="dk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466080400"/>
        <c:crosses val="autoZero"/>
        <c:crossBetween val="between"/>
        <c:majorUnit val="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Sheet1!$O$29</c:f>
              <c:strCache>
                <c:ptCount val="1"/>
                <c:pt idx="0">
                  <c:v>GC homo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Sheet1!$N$30:$N$33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cat>
          <c:val>
            <c:numRef>
              <c:f>Sheet1!$O$30:$O$33</c:f>
              <c:numCache>
                <c:formatCode>General</c:formatCode>
                <c:ptCount val="4"/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C64-2747-BAA2-4E72A312BC64}"/>
            </c:ext>
          </c:extLst>
        </c:ser>
        <c:ser>
          <c:idx val="1"/>
          <c:order val="1"/>
          <c:tx>
            <c:strRef>
              <c:f>Sheet1!$P$29</c:f>
              <c:strCache>
                <c:ptCount val="1"/>
                <c:pt idx="0">
                  <c:v>Hetero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5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A00-614E-8B77-0437DAF50E0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Sheet1!$N$30:$N$33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cat>
          <c:val>
            <c:numRef>
              <c:f>Sheet1!$P$30:$P$33</c:f>
              <c:numCache>
                <c:formatCode>General</c:formatCode>
                <c:ptCount val="4"/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C64-2747-BAA2-4E72A312BC64}"/>
            </c:ext>
          </c:extLst>
        </c:ser>
        <c:ser>
          <c:idx val="2"/>
          <c:order val="2"/>
          <c:tx>
            <c:strRef>
              <c:f>Sheet1!$Q$29</c:f>
              <c:strCache>
                <c:ptCount val="1"/>
                <c:pt idx="0">
                  <c:v>KDH homo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Sheet1!$N$30:$N$33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cat>
          <c:val>
            <c:numRef>
              <c:f>Sheet1!$Q$30:$Q$33</c:f>
              <c:numCache>
                <c:formatCode>General</c:formatCode>
                <c:ptCount val="4"/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C64-2747-BAA2-4E72A312BC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65762976"/>
        <c:axId val="466482176"/>
      </c:barChart>
      <c:catAx>
        <c:axId val="4657629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5875" cap="flat" cmpd="sng" algn="ctr">
            <a:solidFill>
              <a:schemeClr val="dk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466482176"/>
        <c:crosses val="autoZero"/>
        <c:auto val="1"/>
        <c:lblAlgn val="ctr"/>
        <c:lblOffset val="100"/>
        <c:noMultiLvlLbl val="0"/>
      </c:catAx>
      <c:valAx>
        <c:axId val="466482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15875">
            <a:solidFill>
              <a:schemeClr val="dk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465762976"/>
        <c:crosses val="autoZero"/>
        <c:crossBetween val="between"/>
        <c:majorUnit val="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Sheet1!$O$54</c:f>
              <c:strCache>
                <c:ptCount val="1"/>
                <c:pt idx="0">
                  <c:v>GC homo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Sheet1!$N$55:$N$58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cat>
          <c:val>
            <c:numRef>
              <c:f>Sheet1!$O$55:$O$58</c:f>
              <c:numCache>
                <c:formatCode>General</c:formatCode>
                <c:ptCount val="4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D6D-A648-8ECB-F883B7E0EE54}"/>
            </c:ext>
          </c:extLst>
        </c:ser>
        <c:ser>
          <c:idx val="1"/>
          <c:order val="1"/>
          <c:tx>
            <c:strRef>
              <c:f>Sheet1!$P$54</c:f>
              <c:strCache>
                <c:ptCount val="1"/>
                <c:pt idx="0">
                  <c:v>Hetero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Sheet1!$N$55:$N$58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cat>
          <c:val>
            <c:numRef>
              <c:f>Sheet1!$P$55:$P$58</c:f>
              <c:numCache>
                <c:formatCode>General</c:formatCode>
                <c:ptCount val="4"/>
                <c:pt idx="2">
                  <c:v>3</c:v>
                </c:pt>
                <c:pt idx="3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D6D-A648-8ECB-F883B7E0EE54}"/>
            </c:ext>
          </c:extLst>
        </c:ser>
        <c:ser>
          <c:idx val="2"/>
          <c:order val="2"/>
          <c:tx>
            <c:strRef>
              <c:f>Sheet1!$Q$54</c:f>
              <c:strCache>
                <c:ptCount val="1"/>
                <c:pt idx="0">
                  <c:v>KDH homo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Sheet1!$N$55:$N$58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cat>
          <c:val>
            <c:numRef>
              <c:f>Sheet1!$Q$55:$Q$58</c:f>
              <c:numCache>
                <c:formatCode>General</c:formatCode>
                <c:ptCount val="4"/>
                <c:pt idx="3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D6D-A648-8ECB-F883B7E0EE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50513184"/>
        <c:axId val="446563392"/>
      </c:barChart>
      <c:catAx>
        <c:axId val="4505131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5875" cap="flat" cmpd="sng" algn="ctr">
            <a:solidFill>
              <a:schemeClr val="dk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446563392"/>
        <c:crosses val="autoZero"/>
        <c:auto val="1"/>
        <c:lblAlgn val="ctr"/>
        <c:lblOffset val="100"/>
        <c:noMultiLvlLbl val="0"/>
      </c:catAx>
      <c:valAx>
        <c:axId val="446563392"/>
        <c:scaling>
          <c:orientation val="minMax"/>
          <c:max val="9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15875">
            <a:solidFill>
              <a:schemeClr val="dk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450513184"/>
        <c:crosses val="autoZero"/>
        <c:crossBetween val="between"/>
        <c:majorUnit val="3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512865497076023"/>
          <c:y val="9.9501424501424504E-2"/>
          <c:w val="0.70060233918128645"/>
          <c:h val="0.70167663817663817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Sheet1!$C$79</c:f>
              <c:strCache>
                <c:ptCount val="1"/>
                <c:pt idx="0">
                  <c:v>GC homo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Sheet1!$B$80:$B$83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cat>
          <c:val>
            <c:numRef>
              <c:f>Sheet1!$C$80:$C$83</c:f>
              <c:numCache>
                <c:formatCode>General</c:formatCode>
                <c:ptCount val="4"/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5B9-C749-BABC-F898BB87EB31}"/>
            </c:ext>
          </c:extLst>
        </c:ser>
        <c:ser>
          <c:idx val="1"/>
          <c:order val="1"/>
          <c:tx>
            <c:strRef>
              <c:f>Sheet1!$D$79</c:f>
              <c:strCache>
                <c:ptCount val="1"/>
                <c:pt idx="0">
                  <c:v>Hetero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19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665-1445-A7E3-0F102ABBF71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Sheet1!$B$80:$B$83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cat>
          <c:val>
            <c:numRef>
              <c:f>Sheet1!$D$80:$D$83</c:f>
              <c:numCache>
                <c:formatCode>General</c:formatCode>
                <c:ptCount val="4"/>
                <c:pt idx="3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5B9-C749-BABC-F898BB87EB31}"/>
            </c:ext>
          </c:extLst>
        </c:ser>
        <c:ser>
          <c:idx val="2"/>
          <c:order val="2"/>
          <c:tx>
            <c:strRef>
              <c:f>Sheet1!$E$79</c:f>
              <c:strCache>
                <c:ptCount val="1"/>
                <c:pt idx="0">
                  <c:v>KDH homo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Sheet1!$B$80:$B$83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cat>
          <c:val>
            <c:numRef>
              <c:f>Sheet1!$E$80:$E$83</c:f>
              <c:numCache>
                <c:formatCode>General</c:formatCode>
                <c:ptCount val="4"/>
                <c:pt idx="3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5B9-C749-BABC-F898BB87EB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62684096"/>
        <c:axId val="480627248"/>
      </c:barChart>
      <c:catAx>
        <c:axId val="4626840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5875" cap="flat" cmpd="sng" algn="ctr">
            <a:solidFill>
              <a:schemeClr val="dk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480627248"/>
        <c:crosses val="autoZero"/>
        <c:auto val="1"/>
        <c:lblAlgn val="ctr"/>
        <c:lblOffset val="100"/>
        <c:noMultiLvlLbl val="0"/>
      </c:catAx>
      <c:valAx>
        <c:axId val="480627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15875">
            <a:solidFill>
              <a:schemeClr val="dk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462684096"/>
        <c:crosses val="autoZero"/>
        <c:crossBetween val="between"/>
        <c:majorUnit val="6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Sheet1!$C$29</c:f>
              <c:strCache>
                <c:ptCount val="1"/>
                <c:pt idx="0">
                  <c:v>GC homo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Sheet1!$B$30:$B$33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cat>
          <c:val>
            <c:numRef>
              <c:f>Sheet1!$C$30:$C$33</c:f>
              <c:numCache>
                <c:formatCode>General</c:formatCode>
                <c:ptCount val="4"/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7E9-7243-9119-8606A718E1DB}"/>
            </c:ext>
          </c:extLst>
        </c:ser>
        <c:ser>
          <c:idx val="1"/>
          <c:order val="1"/>
          <c:tx>
            <c:strRef>
              <c:f>Sheet1!$D$29</c:f>
              <c:strCache>
                <c:ptCount val="1"/>
                <c:pt idx="0">
                  <c:v>Hetero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Sheet1!$B$30:$B$33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cat>
          <c:val>
            <c:numRef>
              <c:f>Sheet1!$D$30:$D$33</c:f>
              <c:numCache>
                <c:formatCode>General</c:formatCode>
                <c:ptCount val="4"/>
                <c:pt idx="1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7E9-7243-9119-8606A718E1DB}"/>
            </c:ext>
          </c:extLst>
        </c:ser>
        <c:ser>
          <c:idx val="2"/>
          <c:order val="2"/>
          <c:tx>
            <c:strRef>
              <c:f>Sheet1!$E$29</c:f>
              <c:strCache>
                <c:ptCount val="1"/>
                <c:pt idx="0">
                  <c:v>KDH homo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Sheet1!$B$30:$B$33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cat>
          <c:val>
            <c:numRef>
              <c:f>Sheet1!$E$30:$E$33</c:f>
              <c:numCache>
                <c:formatCode>General</c:formatCode>
                <c:ptCount val="4"/>
                <c:pt idx="3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7E9-7243-9119-8606A718E1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66430816"/>
        <c:axId val="466282704"/>
      </c:barChart>
      <c:catAx>
        <c:axId val="4664308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5875" cap="flat" cmpd="sng" algn="ctr">
            <a:solidFill>
              <a:schemeClr val="tx1">
                <a:lumMod val="95000"/>
                <a:lumOff val="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466282704"/>
        <c:crosses val="autoZero"/>
        <c:auto val="1"/>
        <c:lblAlgn val="ctr"/>
        <c:lblOffset val="100"/>
        <c:noMultiLvlLbl val="0"/>
      </c:catAx>
      <c:valAx>
        <c:axId val="466282704"/>
        <c:scaling>
          <c:orientation val="minMax"/>
          <c:max val="6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15875">
            <a:solidFill>
              <a:schemeClr val="tx1">
                <a:lumMod val="95000"/>
                <a:lumOff val="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466430816"/>
        <c:crosses val="autoZero"/>
        <c:crossBetween val="between"/>
        <c:majorUnit val="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Sheet1!$P$81</c:f>
              <c:strCache>
                <c:ptCount val="1"/>
                <c:pt idx="0">
                  <c:v>GC homo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Sheet1!$O$82:$O$85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cat>
          <c:val>
            <c:numRef>
              <c:f>Sheet1!$P$82:$P$85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0-46E5-C549-A8E5-2A4C7809892F}"/>
            </c:ext>
          </c:extLst>
        </c:ser>
        <c:ser>
          <c:idx val="1"/>
          <c:order val="1"/>
          <c:tx>
            <c:strRef>
              <c:f>Sheet1!$Q$81</c:f>
              <c:strCache>
                <c:ptCount val="1"/>
                <c:pt idx="0">
                  <c:v>Hetero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Sheet1!$O$82:$O$85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cat>
          <c:val>
            <c:numRef>
              <c:f>Sheet1!$Q$82:$Q$85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1-46E5-C549-A8E5-2A4C7809892F}"/>
            </c:ext>
          </c:extLst>
        </c:ser>
        <c:ser>
          <c:idx val="2"/>
          <c:order val="2"/>
          <c:tx>
            <c:strRef>
              <c:f>Sheet1!$R$81</c:f>
              <c:strCache>
                <c:ptCount val="1"/>
                <c:pt idx="0">
                  <c:v>KDH homo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Sheet1!$O$82:$O$85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cat>
          <c:val>
            <c:numRef>
              <c:f>Sheet1!$R$82:$R$85</c:f>
              <c:numCache>
                <c:formatCode>General</c:formatCode>
                <c:ptCount val="4"/>
                <c:pt idx="3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6E5-C549-A8E5-2A4C780989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78"/>
        <c:overlap val="100"/>
        <c:axId val="481158240"/>
        <c:axId val="461889840"/>
      </c:barChart>
      <c:catAx>
        <c:axId val="4811582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5875" cap="flat" cmpd="sng" algn="ctr">
            <a:solidFill>
              <a:schemeClr val="dk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461889840"/>
        <c:crosses val="autoZero"/>
        <c:auto val="1"/>
        <c:lblAlgn val="ctr"/>
        <c:lblOffset val="100"/>
        <c:noMultiLvlLbl val="0"/>
      </c:catAx>
      <c:valAx>
        <c:axId val="461889840"/>
        <c:scaling>
          <c:orientation val="minMax"/>
          <c:max val="9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15875">
            <a:solidFill>
              <a:schemeClr val="dk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481158240"/>
        <c:crosses val="autoZero"/>
        <c:crossBetween val="between"/>
        <c:majorUnit val="3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512865497076023"/>
          <c:y val="9.9501424501424504E-2"/>
          <c:w val="0.69841830065359478"/>
          <c:h val="0.70167663817663817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Sheet1!$O$4</c:f>
              <c:strCache>
                <c:ptCount val="1"/>
                <c:pt idx="0">
                  <c:v>GC homo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Sheet1!$N$5:$N$8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cat>
          <c:val>
            <c:numRef>
              <c:f>Sheet1!$O$5:$O$8</c:f>
              <c:numCache>
                <c:formatCode>General</c:formatCode>
                <c:ptCount val="4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A90-2B40-92D4-02E79E7FAD50}"/>
            </c:ext>
          </c:extLst>
        </c:ser>
        <c:ser>
          <c:idx val="1"/>
          <c:order val="1"/>
          <c:tx>
            <c:strRef>
              <c:f>Sheet1!$P$4</c:f>
              <c:strCache>
                <c:ptCount val="1"/>
                <c:pt idx="0">
                  <c:v>Hetero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Sheet1!$N$5:$N$8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cat>
          <c:val>
            <c:numRef>
              <c:f>Sheet1!$P$5:$P$8</c:f>
              <c:numCache>
                <c:formatCode>General</c:formatCode>
                <c:ptCount val="4"/>
                <c:pt idx="0">
                  <c:v>5</c:v>
                </c:pt>
                <c:pt idx="1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A90-2B40-92D4-02E79E7FAD50}"/>
            </c:ext>
          </c:extLst>
        </c:ser>
        <c:ser>
          <c:idx val="2"/>
          <c:order val="2"/>
          <c:tx>
            <c:strRef>
              <c:f>Sheet1!$Q$4</c:f>
              <c:strCache>
                <c:ptCount val="1"/>
                <c:pt idx="0">
                  <c:v>KDH homo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Sheet1!$N$5:$N$8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cat>
          <c:val>
            <c:numRef>
              <c:f>Sheet1!$Q$5:$Q$8</c:f>
              <c:numCache>
                <c:formatCode>General</c:formatCode>
                <c:ptCount val="4"/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A90-2B40-92D4-02E79E7FAD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81256576"/>
        <c:axId val="445277840"/>
      </c:barChart>
      <c:catAx>
        <c:axId val="4812565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5875" cap="flat" cmpd="sng" algn="ctr">
            <a:solidFill>
              <a:schemeClr val="tx1">
                <a:lumMod val="95000"/>
                <a:lumOff val="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445277840"/>
        <c:crosses val="autoZero"/>
        <c:auto val="1"/>
        <c:lblAlgn val="ctr"/>
        <c:lblOffset val="100"/>
        <c:noMultiLvlLbl val="0"/>
      </c:catAx>
      <c:valAx>
        <c:axId val="445277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15875">
            <a:solidFill>
              <a:schemeClr val="tx1">
                <a:lumMod val="95000"/>
                <a:lumOff val="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481256576"/>
        <c:crosses val="autoZero"/>
        <c:crossBetween val="between"/>
        <c:majorUnit val="4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Sheet1!$I$4</c:f>
              <c:strCache>
                <c:ptCount val="1"/>
                <c:pt idx="0">
                  <c:v>GC homo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Sheet1!$H$5:$H$8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cat>
          <c:val>
            <c:numRef>
              <c:f>Sheet1!$I$5:$I$8</c:f>
              <c:numCache>
                <c:formatCode>General</c:formatCode>
                <c:ptCount val="4"/>
                <c:pt idx="1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778-024D-8884-838BA1499A6C}"/>
            </c:ext>
          </c:extLst>
        </c:ser>
        <c:ser>
          <c:idx val="1"/>
          <c:order val="1"/>
          <c:tx>
            <c:strRef>
              <c:f>Sheet1!$J$4</c:f>
              <c:strCache>
                <c:ptCount val="1"/>
                <c:pt idx="0">
                  <c:v>Hetero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Sheet1!$H$5:$H$8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cat>
          <c:val>
            <c:numRef>
              <c:f>Sheet1!$J$5:$J$8</c:f>
              <c:numCache>
                <c:formatCode>General</c:formatCode>
                <c:ptCount val="4"/>
                <c:pt idx="2">
                  <c:v>5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778-024D-8884-838BA1499A6C}"/>
            </c:ext>
          </c:extLst>
        </c:ser>
        <c:ser>
          <c:idx val="2"/>
          <c:order val="2"/>
          <c:tx>
            <c:strRef>
              <c:f>Sheet1!$K$4</c:f>
              <c:strCache>
                <c:ptCount val="1"/>
                <c:pt idx="0">
                  <c:v>KDH homo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Sheet1!$H$5:$H$8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cat>
          <c:val>
            <c:numRef>
              <c:f>Sheet1!$K$5:$K$8</c:f>
              <c:numCache>
                <c:formatCode>General</c:formatCode>
                <c:ptCount val="4"/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778-024D-8884-838BA1499A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66563456"/>
        <c:axId val="466565136"/>
      </c:barChart>
      <c:catAx>
        <c:axId val="4665634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5875" cap="flat" cmpd="sng" algn="ctr">
            <a:solidFill>
              <a:schemeClr val="tx1">
                <a:lumMod val="95000"/>
                <a:lumOff val="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466565136"/>
        <c:crosses val="autoZero"/>
        <c:auto val="1"/>
        <c:lblAlgn val="ctr"/>
        <c:lblOffset val="100"/>
        <c:noMultiLvlLbl val="0"/>
      </c:catAx>
      <c:valAx>
        <c:axId val="466565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15875">
            <a:solidFill>
              <a:schemeClr val="tx1">
                <a:lumMod val="95000"/>
                <a:lumOff val="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466563456"/>
        <c:crosses val="autoZero"/>
        <c:crossBetween val="between"/>
        <c:majorUnit val="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Sheet1!$I$54</c:f>
              <c:strCache>
                <c:ptCount val="1"/>
                <c:pt idx="0">
                  <c:v>GC homo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Sheet1!$H$55:$H$58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cat>
          <c:val>
            <c:numRef>
              <c:f>Sheet1!$I$55:$I$58</c:f>
              <c:numCache>
                <c:formatCode>General</c:formatCode>
                <c:ptCount val="4"/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EFC-2E46-AB46-A68E8A73E16E}"/>
            </c:ext>
          </c:extLst>
        </c:ser>
        <c:ser>
          <c:idx val="1"/>
          <c:order val="1"/>
          <c:tx>
            <c:strRef>
              <c:f>Sheet1!$J$54</c:f>
              <c:strCache>
                <c:ptCount val="1"/>
                <c:pt idx="0">
                  <c:v>Hetero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379-6448-9426-1CF4B4941F8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Sheet1!$H$55:$H$58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cat>
          <c:val>
            <c:numRef>
              <c:f>Sheet1!$J$55:$J$58</c:f>
              <c:numCache>
                <c:formatCode>General</c:formatCode>
                <c:ptCount val="4"/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EFC-2E46-AB46-A68E8A73E16E}"/>
            </c:ext>
          </c:extLst>
        </c:ser>
        <c:ser>
          <c:idx val="2"/>
          <c:order val="2"/>
          <c:tx>
            <c:strRef>
              <c:f>Sheet1!$K$54</c:f>
              <c:strCache>
                <c:ptCount val="1"/>
                <c:pt idx="0">
                  <c:v>KDH homo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Sheet1!$H$55:$H$58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cat>
          <c:val>
            <c:numRef>
              <c:f>Sheet1!$K$55:$K$58</c:f>
              <c:numCache>
                <c:formatCode>General</c:formatCode>
                <c:ptCount val="4"/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EFC-2E46-AB46-A68E8A73E1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50266608"/>
        <c:axId val="465991920"/>
      </c:barChart>
      <c:catAx>
        <c:axId val="4502666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5875" cap="flat" cmpd="sng" algn="ctr">
            <a:solidFill>
              <a:schemeClr val="dk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465991920"/>
        <c:crosses val="autoZero"/>
        <c:auto val="1"/>
        <c:lblAlgn val="ctr"/>
        <c:lblOffset val="100"/>
        <c:noMultiLvlLbl val="0"/>
      </c:catAx>
      <c:valAx>
        <c:axId val="465991920"/>
        <c:scaling>
          <c:orientation val="minMax"/>
          <c:max val="6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15875">
            <a:solidFill>
              <a:schemeClr val="dk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450266608"/>
        <c:crosses val="autoZero"/>
        <c:crossBetween val="between"/>
        <c:majorUnit val="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Sheet1!$C$4</c:f>
              <c:strCache>
                <c:ptCount val="1"/>
                <c:pt idx="0">
                  <c:v>GC homo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Sheet1!$B$5:$B$8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cat>
          <c:val>
            <c:numRef>
              <c:f>Sheet1!$C$5:$C$8</c:f>
              <c:numCache>
                <c:formatCode>General</c:formatCode>
                <c:ptCount val="4"/>
                <c:pt idx="0">
                  <c:v>8</c:v>
                </c:pt>
                <c:pt idx="1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085-1440-B8A8-03C45812D9DA}"/>
            </c:ext>
          </c:extLst>
        </c:ser>
        <c:ser>
          <c:idx val="1"/>
          <c:order val="1"/>
          <c:tx>
            <c:strRef>
              <c:f>Sheet1!$D$4</c:f>
              <c:strCache>
                <c:ptCount val="1"/>
                <c:pt idx="0">
                  <c:v>Hetero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Sheet1!$B$5:$B$8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cat>
          <c:val>
            <c:numRef>
              <c:f>Sheet1!$D$5:$D$8</c:f>
              <c:numCache>
                <c:formatCode>General</c:formatCode>
                <c:ptCount val="4"/>
                <c:pt idx="0">
                  <c:v>7</c:v>
                </c:pt>
                <c:pt idx="1">
                  <c:v>12</c:v>
                </c:pt>
                <c:pt idx="2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085-1440-B8A8-03C45812D9DA}"/>
            </c:ext>
          </c:extLst>
        </c:ser>
        <c:ser>
          <c:idx val="2"/>
          <c:order val="2"/>
          <c:tx>
            <c:strRef>
              <c:f>Sheet1!$E$4</c:f>
              <c:strCache>
                <c:ptCount val="1"/>
                <c:pt idx="0">
                  <c:v>KDH homo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Sheet1!$B$5:$B$8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cat>
          <c:val>
            <c:numRef>
              <c:f>Sheet1!$E$5:$E$8</c:f>
              <c:numCache>
                <c:formatCode>General</c:formatCode>
                <c:ptCount val="4"/>
                <c:pt idx="2">
                  <c:v>4</c:v>
                </c:pt>
                <c:pt idx="3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085-1440-B8A8-03C45812D9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04793872"/>
        <c:axId val="446504960"/>
      </c:barChart>
      <c:catAx>
        <c:axId val="4047938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5875" cap="flat" cmpd="sng" algn="ctr">
            <a:solidFill>
              <a:schemeClr val="tx1">
                <a:lumMod val="95000"/>
                <a:lumOff val="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446504960"/>
        <c:crosses val="autoZero"/>
        <c:auto val="1"/>
        <c:lblAlgn val="ctr"/>
        <c:lblOffset val="100"/>
        <c:noMultiLvlLbl val="0"/>
      </c:catAx>
      <c:valAx>
        <c:axId val="446504960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15875">
            <a:solidFill>
              <a:schemeClr val="tx1">
                <a:lumMod val="95000"/>
                <a:lumOff val="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404793872"/>
        <c:crosses val="autoZero"/>
        <c:crossBetween val="between"/>
        <c:majorUnit val="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161437908496731"/>
          <c:y val="0.11087301587301587"/>
          <c:w val="0.67575490196078436"/>
          <c:h val="0.66758253968253967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Sheet1!$C$103</c:f>
              <c:strCache>
                <c:ptCount val="1"/>
                <c:pt idx="0">
                  <c:v>GC homo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Sheet1!$B$104:$B$107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cat>
          <c:val>
            <c:numRef>
              <c:f>Sheet1!$C$104:$C$107</c:f>
              <c:numCache>
                <c:formatCode>General</c:formatCode>
                <c:ptCount val="4"/>
                <c:pt idx="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312-414A-AC2E-5B9F492CFEFB}"/>
            </c:ext>
          </c:extLst>
        </c:ser>
        <c:ser>
          <c:idx val="1"/>
          <c:order val="1"/>
          <c:tx>
            <c:strRef>
              <c:f>Sheet1!$D$103</c:f>
              <c:strCache>
                <c:ptCount val="1"/>
                <c:pt idx="0">
                  <c:v>Hetero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Sheet1!$B$104:$B$107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cat>
          <c:val>
            <c:numRef>
              <c:f>Sheet1!$D$104:$D$107</c:f>
              <c:numCache>
                <c:formatCode>General</c:formatCode>
                <c:ptCount val="4"/>
                <c:pt idx="0">
                  <c:v>7</c:v>
                </c:pt>
                <c:pt idx="1">
                  <c:v>15</c:v>
                </c:pt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312-414A-AC2E-5B9F492CFEFB}"/>
            </c:ext>
          </c:extLst>
        </c:ser>
        <c:ser>
          <c:idx val="2"/>
          <c:order val="2"/>
          <c:tx>
            <c:strRef>
              <c:f>Sheet1!$E$103</c:f>
              <c:strCache>
                <c:ptCount val="1"/>
                <c:pt idx="0">
                  <c:v>KDH homo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Sheet1!$B$104:$B$107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cat>
          <c:val>
            <c:numRef>
              <c:f>Sheet1!$E$104:$E$107</c:f>
              <c:numCache>
                <c:formatCode>General</c:formatCode>
                <c:ptCount val="4"/>
                <c:pt idx="2">
                  <c:v>3</c:v>
                </c:pt>
                <c:pt idx="3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312-414A-AC2E-5B9F492CFE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850399536"/>
        <c:axId val="1850376320"/>
      </c:barChart>
      <c:catAx>
        <c:axId val="18503995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5875" cap="flat" cmpd="sng" algn="ctr">
            <a:solidFill>
              <a:schemeClr val="tx1">
                <a:lumMod val="95000"/>
                <a:lumOff val="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50376320"/>
        <c:crosses val="autoZero"/>
        <c:auto val="1"/>
        <c:lblAlgn val="ctr"/>
        <c:lblOffset val="100"/>
        <c:noMultiLvlLbl val="0"/>
      </c:catAx>
      <c:valAx>
        <c:axId val="1850376320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15875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50399536"/>
        <c:crosses val="autoZero"/>
        <c:crossBetween val="between"/>
        <c:majorUnit val="5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Sheet1!$B$54</c:f>
              <c:strCache>
                <c:ptCount val="1"/>
                <c:pt idx="0">
                  <c:v>GC homo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Sheet1!$A$55:$A$58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cat>
          <c:val>
            <c:numRef>
              <c:f>Sheet1!$B$55:$B$58</c:f>
              <c:numCache>
                <c:formatCode>General</c:formatCode>
                <c:ptCount val="4"/>
                <c:pt idx="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9F1-2F40-96BA-DAC7F306D3AD}"/>
            </c:ext>
          </c:extLst>
        </c:ser>
        <c:ser>
          <c:idx val="1"/>
          <c:order val="1"/>
          <c:tx>
            <c:strRef>
              <c:f>Sheet1!$C$54</c:f>
              <c:strCache>
                <c:ptCount val="1"/>
                <c:pt idx="0">
                  <c:v>Hetero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Sheet1!$A$55:$A$58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cat>
          <c:val>
            <c:numRef>
              <c:f>Sheet1!$C$55:$C$58</c:f>
              <c:numCache>
                <c:formatCode>General</c:formatCode>
                <c:ptCount val="4"/>
                <c:pt idx="0">
                  <c:v>1</c:v>
                </c:pt>
                <c:pt idx="1">
                  <c:v>6</c:v>
                </c:pt>
                <c:pt idx="2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9F1-2F40-96BA-DAC7F306D3AD}"/>
            </c:ext>
          </c:extLst>
        </c:ser>
        <c:ser>
          <c:idx val="2"/>
          <c:order val="2"/>
          <c:tx>
            <c:strRef>
              <c:f>Sheet1!$D$54</c:f>
              <c:strCache>
                <c:ptCount val="1"/>
                <c:pt idx="0">
                  <c:v>KDH homo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Sheet1!$A$55:$A$58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cat>
          <c:val>
            <c:numRef>
              <c:f>Sheet1!$D$55:$D$58</c:f>
              <c:numCache>
                <c:formatCode>General</c:formatCode>
                <c:ptCount val="4"/>
                <c:pt idx="3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9F1-2F40-96BA-DAC7F306D3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66065328"/>
        <c:axId val="446109168"/>
      </c:barChart>
      <c:catAx>
        <c:axId val="4660653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5875" cap="flat" cmpd="sng" algn="ctr">
            <a:solidFill>
              <a:schemeClr val="dk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446109168"/>
        <c:crosses val="autoZero"/>
        <c:auto val="1"/>
        <c:lblAlgn val="ctr"/>
        <c:lblOffset val="100"/>
        <c:noMultiLvlLbl val="0"/>
      </c:catAx>
      <c:valAx>
        <c:axId val="446109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15875">
            <a:solidFill>
              <a:schemeClr val="dk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466065328"/>
        <c:crosses val="autoZero"/>
        <c:crossBetween val="between"/>
        <c:majorUnit val="3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C0BF89-BE73-954F-A2DB-DC9418E44CCB}" type="datetimeFigureOut">
              <a:rPr lang="en-US" smtClean="0"/>
              <a:t>5/29/24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5A3FEE-B725-9F46-8DD8-AE1A018A2B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7843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5A3FEE-B725-9F46-8DD8-AE1A018A2B8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5620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C693C-E0EC-524F-A1D4-261AC141FCD8}" type="datetimeFigureOut">
              <a:rPr lang="en-US" smtClean="0"/>
              <a:t>5/29/24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FE5FA-4734-ED48-BC6E-B20FDED29D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4757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C693C-E0EC-524F-A1D4-261AC141FCD8}" type="datetimeFigureOut">
              <a:rPr lang="en-US" smtClean="0"/>
              <a:t>5/29/24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FE5FA-4734-ED48-BC6E-B20FDED29D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5187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C693C-E0EC-524F-A1D4-261AC141FCD8}" type="datetimeFigureOut">
              <a:rPr lang="en-US" smtClean="0"/>
              <a:t>5/29/24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FE5FA-4734-ED48-BC6E-B20FDED29D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168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C693C-E0EC-524F-A1D4-261AC141FCD8}" type="datetimeFigureOut">
              <a:rPr lang="en-US" smtClean="0"/>
              <a:t>5/29/24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FE5FA-4734-ED48-BC6E-B20FDED29D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2650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C693C-E0EC-524F-A1D4-261AC141FCD8}" type="datetimeFigureOut">
              <a:rPr lang="en-US" smtClean="0"/>
              <a:t>5/29/24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FE5FA-4734-ED48-BC6E-B20FDED29D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5972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C693C-E0EC-524F-A1D4-261AC141FCD8}" type="datetimeFigureOut">
              <a:rPr lang="en-US" smtClean="0"/>
              <a:t>5/29/24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FE5FA-4734-ED48-BC6E-B20FDED29D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6703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C693C-E0EC-524F-A1D4-261AC141FCD8}" type="datetimeFigureOut">
              <a:rPr lang="en-US" smtClean="0"/>
              <a:t>5/29/24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FE5FA-4734-ED48-BC6E-B20FDED29D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0030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C693C-E0EC-524F-A1D4-261AC141FCD8}" type="datetimeFigureOut">
              <a:rPr lang="en-US" smtClean="0"/>
              <a:t>5/29/24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FE5FA-4734-ED48-BC6E-B20FDED29D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2366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C693C-E0EC-524F-A1D4-261AC141FCD8}" type="datetimeFigureOut">
              <a:rPr lang="en-US" smtClean="0"/>
              <a:t>5/29/24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FE5FA-4734-ED48-BC6E-B20FDED29D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062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C693C-E0EC-524F-A1D4-261AC141FCD8}" type="datetimeFigureOut">
              <a:rPr lang="en-US" smtClean="0"/>
              <a:t>5/29/24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FE5FA-4734-ED48-BC6E-B20FDED29D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1324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C693C-E0EC-524F-A1D4-261AC141FCD8}" type="datetimeFigureOut">
              <a:rPr lang="en-US" smtClean="0"/>
              <a:t>5/29/24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FE5FA-4734-ED48-BC6E-B20FDED29D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9402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BC693C-E0EC-524F-A1D4-261AC141FCD8}" type="datetimeFigureOut">
              <a:rPr lang="en-US" smtClean="0"/>
              <a:t>5/29/24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4FE5FA-4734-ED48-BC6E-B20FDED29D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9675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hart" Target="../charts/chart6.xml"/><Relationship Id="rId13" Type="http://schemas.openxmlformats.org/officeDocument/2006/relationships/chart" Target="../charts/chart11.xml"/><Relationship Id="rId3" Type="http://schemas.openxmlformats.org/officeDocument/2006/relationships/chart" Target="../charts/chart1.xml"/><Relationship Id="rId7" Type="http://schemas.openxmlformats.org/officeDocument/2006/relationships/chart" Target="../charts/chart5.xml"/><Relationship Id="rId12" Type="http://schemas.openxmlformats.org/officeDocument/2006/relationships/chart" Target="../charts/chart10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4.xml"/><Relationship Id="rId11" Type="http://schemas.openxmlformats.org/officeDocument/2006/relationships/chart" Target="../charts/chart9.xml"/><Relationship Id="rId5" Type="http://schemas.openxmlformats.org/officeDocument/2006/relationships/chart" Target="../charts/chart3.xml"/><Relationship Id="rId10" Type="http://schemas.openxmlformats.org/officeDocument/2006/relationships/chart" Target="../charts/chart8.xml"/><Relationship Id="rId4" Type="http://schemas.openxmlformats.org/officeDocument/2006/relationships/chart" Target="../charts/chart2.xml"/><Relationship Id="rId9" Type="http://schemas.openxmlformats.org/officeDocument/2006/relationships/chart" Target="../charts/chart7.xml"/><Relationship Id="rId14" Type="http://schemas.openxmlformats.org/officeDocument/2006/relationships/chart" Target="../charts/char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9" name="Group 198">
            <a:extLst>
              <a:ext uri="{FF2B5EF4-FFF2-40B4-BE49-F238E27FC236}">
                <a16:creationId xmlns:a16="http://schemas.microsoft.com/office/drawing/2014/main" id="{41ABDBBC-F737-C74B-9BD6-AED3BA48795D}"/>
              </a:ext>
            </a:extLst>
          </p:cNvPr>
          <p:cNvGrpSpPr/>
          <p:nvPr/>
        </p:nvGrpSpPr>
        <p:grpSpPr>
          <a:xfrm>
            <a:off x="3814273" y="1284076"/>
            <a:ext cx="900000" cy="72000"/>
            <a:chOff x="731995" y="3377331"/>
            <a:chExt cx="4146770" cy="89138"/>
          </a:xfrm>
        </p:grpSpPr>
        <p:sp>
          <p:nvSpPr>
            <p:cNvPr id="200" name="Rectangle 199">
              <a:extLst>
                <a:ext uri="{FF2B5EF4-FFF2-40B4-BE49-F238E27FC236}">
                  <a16:creationId xmlns:a16="http://schemas.microsoft.com/office/drawing/2014/main" id="{8327AA4E-6523-254C-823A-0C1C6469517E}"/>
                </a:ext>
              </a:extLst>
            </p:cNvPr>
            <p:cNvSpPr/>
            <p:nvPr/>
          </p:nvSpPr>
          <p:spPr>
            <a:xfrm flipH="1">
              <a:off x="2682765" y="3377331"/>
              <a:ext cx="2196000" cy="89138"/>
            </a:xfrm>
            <a:prstGeom prst="rect">
              <a:avLst/>
            </a:prstGeom>
            <a:solidFill>
              <a:schemeClr val="accent2"/>
            </a:solidFill>
            <a:ln w="635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1" name="Rectangle 200">
              <a:extLst>
                <a:ext uri="{FF2B5EF4-FFF2-40B4-BE49-F238E27FC236}">
                  <a16:creationId xmlns:a16="http://schemas.microsoft.com/office/drawing/2014/main" id="{F2D241D5-F2C4-6140-81C0-483AB0D040E1}"/>
                </a:ext>
              </a:extLst>
            </p:cNvPr>
            <p:cNvSpPr/>
            <p:nvPr/>
          </p:nvSpPr>
          <p:spPr>
            <a:xfrm flipH="1">
              <a:off x="731995" y="3377331"/>
              <a:ext cx="1944000" cy="89138"/>
            </a:xfrm>
            <a:prstGeom prst="rect">
              <a:avLst/>
            </a:prstGeom>
            <a:solidFill>
              <a:schemeClr val="accent5"/>
            </a:solidFill>
            <a:ln w="635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02" name="TextBox 201">
            <a:extLst>
              <a:ext uri="{FF2B5EF4-FFF2-40B4-BE49-F238E27FC236}">
                <a16:creationId xmlns:a16="http://schemas.microsoft.com/office/drawing/2014/main" id="{3171EF45-D114-5344-8898-A886F4BDDCFB}"/>
              </a:ext>
            </a:extLst>
          </p:cNvPr>
          <p:cNvSpPr txBox="1"/>
          <p:nvPr/>
        </p:nvSpPr>
        <p:spPr>
          <a:xfrm>
            <a:off x="3793106" y="1077364"/>
            <a:ext cx="44915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R95</a:t>
            </a:r>
          </a:p>
        </p:txBody>
      </p:sp>
      <p:sp>
        <p:nvSpPr>
          <p:cNvPr id="232" name="TextBox 231">
            <a:extLst>
              <a:ext uri="{FF2B5EF4-FFF2-40B4-BE49-F238E27FC236}">
                <a16:creationId xmlns:a16="http://schemas.microsoft.com/office/drawing/2014/main" id="{E97FBBF0-1679-5B44-ABCF-6E307A2AEF3F}"/>
              </a:ext>
            </a:extLst>
          </p:cNvPr>
          <p:cNvSpPr txBox="1"/>
          <p:nvPr/>
        </p:nvSpPr>
        <p:spPr>
          <a:xfrm>
            <a:off x="948407" y="2970781"/>
            <a:ext cx="51841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R406</a:t>
            </a:r>
          </a:p>
        </p:txBody>
      </p:sp>
      <p:grpSp>
        <p:nvGrpSpPr>
          <p:cNvPr id="233" name="Group 232">
            <a:extLst>
              <a:ext uri="{FF2B5EF4-FFF2-40B4-BE49-F238E27FC236}">
                <a16:creationId xmlns:a16="http://schemas.microsoft.com/office/drawing/2014/main" id="{EC296AB2-B523-F240-9879-339162D234A3}"/>
              </a:ext>
            </a:extLst>
          </p:cNvPr>
          <p:cNvGrpSpPr/>
          <p:nvPr/>
        </p:nvGrpSpPr>
        <p:grpSpPr>
          <a:xfrm flipH="1">
            <a:off x="1023124" y="3173882"/>
            <a:ext cx="900000" cy="72000"/>
            <a:chOff x="2297684" y="1354630"/>
            <a:chExt cx="2391289" cy="58157"/>
          </a:xfrm>
        </p:grpSpPr>
        <p:sp>
          <p:nvSpPr>
            <p:cNvPr id="234" name="Rectangle 233">
              <a:extLst>
                <a:ext uri="{FF2B5EF4-FFF2-40B4-BE49-F238E27FC236}">
                  <a16:creationId xmlns:a16="http://schemas.microsoft.com/office/drawing/2014/main" id="{F84E4098-F33C-E741-B3A6-347C12F1EF93}"/>
                </a:ext>
              </a:extLst>
            </p:cNvPr>
            <p:cNvSpPr/>
            <p:nvPr/>
          </p:nvSpPr>
          <p:spPr>
            <a:xfrm>
              <a:off x="3904240" y="1354630"/>
              <a:ext cx="784733" cy="58157"/>
            </a:xfrm>
            <a:prstGeom prst="rect">
              <a:avLst/>
            </a:prstGeom>
            <a:solidFill>
              <a:schemeClr val="accent6"/>
            </a:solidFill>
            <a:ln w="635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5" name="Rectangle 234">
              <a:extLst>
                <a:ext uri="{FF2B5EF4-FFF2-40B4-BE49-F238E27FC236}">
                  <a16:creationId xmlns:a16="http://schemas.microsoft.com/office/drawing/2014/main" id="{504FE245-E277-7D44-B1F6-7EE172ED0627}"/>
                </a:ext>
              </a:extLst>
            </p:cNvPr>
            <p:cNvSpPr/>
            <p:nvPr/>
          </p:nvSpPr>
          <p:spPr>
            <a:xfrm>
              <a:off x="2297684" y="1354630"/>
              <a:ext cx="1613066" cy="58157"/>
            </a:xfrm>
            <a:prstGeom prst="rect">
              <a:avLst/>
            </a:prstGeom>
            <a:solidFill>
              <a:schemeClr val="accent5"/>
            </a:solidFill>
            <a:ln w="635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37" name="TextBox 336">
            <a:extLst>
              <a:ext uri="{FF2B5EF4-FFF2-40B4-BE49-F238E27FC236}">
                <a16:creationId xmlns:a16="http://schemas.microsoft.com/office/drawing/2014/main" id="{8E54CABF-CBF4-3C4C-AFF1-BC7CBB04714E}"/>
              </a:ext>
            </a:extLst>
          </p:cNvPr>
          <p:cNvSpPr txBox="1"/>
          <p:nvPr/>
        </p:nvSpPr>
        <p:spPr>
          <a:xfrm>
            <a:off x="3793106" y="2970781"/>
            <a:ext cx="70064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R459</a:t>
            </a:r>
          </a:p>
        </p:txBody>
      </p:sp>
      <p:grpSp>
        <p:nvGrpSpPr>
          <p:cNvPr id="338" name="Group 337">
            <a:extLst>
              <a:ext uri="{FF2B5EF4-FFF2-40B4-BE49-F238E27FC236}">
                <a16:creationId xmlns:a16="http://schemas.microsoft.com/office/drawing/2014/main" id="{BE6AE1E8-49E1-EA4E-B48D-64F59334E3BE}"/>
              </a:ext>
            </a:extLst>
          </p:cNvPr>
          <p:cNvGrpSpPr/>
          <p:nvPr/>
        </p:nvGrpSpPr>
        <p:grpSpPr>
          <a:xfrm>
            <a:off x="3814273" y="3173882"/>
            <a:ext cx="900000" cy="72000"/>
            <a:chOff x="731995" y="3377331"/>
            <a:chExt cx="4146770" cy="89138"/>
          </a:xfrm>
        </p:grpSpPr>
        <p:sp>
          <p:nvSpPr>
            <p:cNvPr id="339" name="Rectangle 338">
              <a:extLst>
                <a:ext uri="{FF2B5EF4-FFF2-40B4-BE49-F238E27FC236}">
                  <a16:creationId xmlns:a16="http://schemas.microsoft.com/office/drawing/2014/main" id="{82AA0085-F90C-B94C-AEFB-426B8575E713}"/>
                </a:ext>
              </a:extLst>
            </p:cNvPr>
            <p:cNvSpPr/>
            <p:nvPr/>
          </p:nvSpPr>
          <p:spPr>
            <a:xfrm flipH="1">
              <a:off x="2682765" y="3377331"/>
              <a:ext cx="2196000" cy="89138"/>
            </a:xfrm>
            <a:prstGeom prst="rect">
              <a:avLst/>
            </a:prstGeom>
            <a:solidFill>
              <a:schemeClr val="accent2"/>
            </a:solidFill>
            <a:ln w="635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0" name="Rectangle 339">
              <a:extLst>
                <a:ext uri="{FF2B5EF4-FFF2-40B4-BE49-F238E27FC236}">
                  <a16:creationId xmlns:a16="http://schemas.microsoft.com/office/drawing/2014/main" id="{E44CD8C1-B364-3540-BF7E-522E37F18D77}"/>
                </a:ext>
              </a:extLst>
            </p:cNvPr>
            <p:cNvSpPr/>
            <p:nvPr/>
          </p:nvSpPr>
          <p:spPr>
            <a:xfrm flipH="1">
              <a:off x="731995" y="3377331"/>
              <a:ext cx="1944000" cy="89138"/>
            </a:xfrm>
            <a:prstGeom prst="rect">
              <a:avLst/>
            </a:prstGeom>
            <a:solidFill>
              <a:schemeClr val="accent5"/>
            </a:solidFill>
            <a:ln w="635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96" name="TextBox 395">
            <a:extLst>
              <a:ext uri="{FF2B5EF4-FFF2-40B4-BE49-F238E27FC236}">
                <a16:creationId xmlns:a16="http://schemas.microsoft.com/office/drawing/2014/main" id="{D426D96E-D880-4746-AD44-84FF8E6866D8}"/>
              </a:ext>
            </a:extLst>
          </p:cNvPr>
          <p:cNvSpPr txBox="1"/>
          <p:nvPr/>
        </p:nvSpPr>
        <p:spPr>
          <a:xfrm rot="16200000">
            <a:off x="3051828" y="5716940"/>
            <a:ext cx="96928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No. of plants</a:t>
            </a:r>
          </a:p>
        </p:txBody>
      </p:sp>
      <p:sp>
        <p:nvSpPr>
          <p:cNvPr id="408" name="TextBox 407">
            <a:extLst>
              <a:ext uri="{FF2B5EF4-FFF2-40B4-BE49-F238E27FC236}">
                <a16:creationId xmlns:a16="http://schemas.microsoft.com/office/drawing/2014/main" id="{90BD18A9-50E4-E046-B463-A438BB8D215E}"/>
              </a:ext>
            </a:extLst>
          </p:cNvPr>
          <p:cNvSpPr txBox="1"/>
          <p:nvPr/>
        </p:nvSpPr>
        <p:spPr>
          <a:xfrm rot="16200000">
            <a:off x="274063" y="3777466"/>
            <a:ext cx="9512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No. of plants</a:t>
            </a:r>
          </a:p>
        </p:txBody>
      </p:sp>
      <p:sp>
        <p:nvSpPr>
          <p:cNvPr id="412" name="TextBox 411">
            <a:extLst>
              <a:ext uri="{FF2B5EF4-FFF2-40B4-BE49-F238E27FC236}">
                <a16:creationId xmlns:a16="http://schemas.microsoft.com/office/drawing/2014/main" id="{F44D9C80-31AF-F34C-8454-D3D68B7E2ADA}"/>
              </a:ext>
            </a:extLst>
          </p:cNvPr>
          <p:cNvSpPr txBox="1"/>
          <p:nvPr/>
        </p:nvSpPr>
        <p:spPr>
          <a:xfrm rot="16200000">
            <a:off x="3051829" y="3768460"/>
            <a:ext cx="96928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No. of plants</a:t>
            </a:r>
          </a:p>
        </p:txBody>
      </p:sp>
      <p:sp>
        <p:nvSpPr>
          <p:cNvPr id="416" name="TextBox 415">
            <a:extLst>
              <a:ext uri="{FF2B5EF4-FFF2-40B4-BE49-F238E27FC236}">
                <a16:creationId xmlns:a16="http://schemas.microsoft.com/office/drawing/2014/main" id="{99252D3E-EE74-0B4C-8D81-E9C42DA8B92C}"/>
              </a:ext>
            </a:extLst>
          </p:cNvPr>
          <p:cNvSpPr txBox="1"/>
          <p:nvPr/>
        </p:nvSpPr>
        <p:spPr>
          <a:xfrm rot="16200000">
            <a:off x="265056" y="5716940"/>
            <a:ext cx="96928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No. of plants</a:t>
            </a:r>
          </a:p>
        </p:txBody>
      </p:sp>
      <p:cxnSp>
        <p:nvCxnSpPr>
          <p:cNvPr id="423" name="Straight Arrow Connector 422">
            <a:extLst>
              <a:ext uri="{FF2B5EF4-FFF2-40B4-BE49-F238E27FC236}">
                <a16:creationId xmlns:a16="http://schemas.microsoft.com/office/drawing/2014/main" id="{B51D5BE9-D03A-5F47-B9EB-A829BD9EDC38}"/>
              </a:ext>
            </a:extLst>
          </p:cNvPr>
          <p:cNvCxnSpPr/>
          <p:nvPr/>
        </p:nvCxnSpPr>
        <p:spPr>
          <a:xfrm>
            <a:off x="1329601" y="3110954"/>
            <a:ext cx="216000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29" name="Straight Arrow Connector 428">
            <a:extLst>
              <a:ext uri="{FF2B5EF4-FFF2-40B4-BE49-F238E27FC236}">
                <a16:creationId xmlns:a16="http://schemas.microsoft.com/office/drawing/2014/main" id="{BF4AEB3E-F093-A741-8B8B-95A6C843C0C0}"/>
              </a:ext>
            </a:extLst>
          </p:cNvPr>
          <p:cNvCxnSpPr/>
          <p:nvPr/>
        </p:nvCxnSpPr>
        <p:spPr>
          <a:xfrm>
            <a:off x="4225985" y="3110954"/>
            <a:ext cx="216000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aphicFrame>
        <p:nvGraphicFramePr>
          <p:cNvPr id="444" name="Chart 443">
            <a:extLst>
              <a:ext uri="{FF2B5EF4-FFF2-40B4-BE49-F238E27FC236}">
                <a16:creationId xmlns:a16="http://schemas.microsoft.com/office/drawing/2014/main" id="{54ACB3D2-834E-1C42-BF9C-E0CED23BAD6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7748656"/>
              </p:ext>
            </p:extLst>
          </p:nvPr>
        </p:nvGraphicFramePr>
        <p:xfrm>
          <a:off x="3608754" y="5375936"/>
          <a:ext cx="1224000" cy="126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45" name="Chart 444">
            <a:extLst>
              <a:ext uri="{FF2B5EF4-FFF2-40B4-BE49-F238E27FC236}">
                <a16:creationId xmlns:a16="http://schemas.microsoft.com/office/drawing/2014/main" id="{45D297AF-03E9-754C-BC87-0F32C458757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05536439"/>
              </p:ext>
            </p:extLst>
          </p:nvPr>
        </p:nvGraphicFramePr>
        <p:xfrm>
          <a:off x="3608754" y="1436338"/>
          <a:ext cx="1224000" cy="126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448" name="Chart 447">
            <a:extLst>
              <a:ext uri="{FF2B5EF4-FFF2-40B4-BE49-F238E27FC236}">
                <a16:creationId xmlns:a16="http://schemas.microsoft.com/office/drawing/2014/main" id="{58146DD0-CFA2-794B-8019-D0F601F02E7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05449500"/>
              </p:ext>
            </p:extLst>
          </p:nvPr>
        </p:nvGraphicFramePr>
        <p:xfrm>
          <a:off x="820170" y="5375936"/>
          <a:ext cx="1224000" cy="126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449" name="Chart 448">
            <a:extLst>
              <a:ext uri="{FF2B5EF4-FFF2-40B4-BE49-F238E27FC236}">
                <a16:creationId xmlns:a16="http://schemas.microsoft.com/office/drawing/2014/main" id="{9EA8DCCE-6495-5A49-84FC-A1B23701719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016009"/>
              </p:ext>
            </p:extLst>
          </p:nvPr>
        </p:nvGraphicFramePr>
        <p:xfrm>
          <a:off x="3574671" y="3382195"/>
          <a:ext cx="1224000" cy="126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462" name="TextBox 461">
            <a:extLst>
              <a:ext uri="{FF2B5EF4-FFF2-40B4-BE49-F238E27FC236}">
                <a16:creationId xmlns:a16="http://schemas.microsoft.com/office/drawing/2014/main" id="{085B6A5A-7740-4145-95E1-F54241BA778C}"/>
              </a:ext>
            </a:extLst>
          </p:cNvPr>
          <p:cNvSpPr txBox="1"/>
          <p:nvPr/>
        </p:nvSpPr>
        <p:spPr>
          <a:xfrm>
            <a:off x="3842461" y="6564802"/>
            <a:ext cx="109045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Stem grade</a:t>
            </a:r>
          </a:p>
        </p:txBody>
      </p:sp>
      <p:sp>
        <p:nvSpPr>
          <p:cNvPr id="464" name="TextBox 463">
            <a:extLst>
              <a:ext uri="{FF2B5EF4-FFF2-40B4-BE49-F238E27FC236}">
                <a16:creationId xmlns:a16="http://schemas.microsoft.com/office/drawing/2014/main" id="{65B365A4-538F-104F-8A25-B03BE22DB127}"/>
              </a:ext>
            </a:extLst>
          </p:cNvPr>
          <p:cNvSpPr txBox="1"/>
          <p:nvPr/>
        </p:nvSpPr>
        <p:spPr>
          <a:xfrm>
            <a:off x="1048264" y="4585648"/>
            <a:ext cx="109045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Stem grade</a:t>
            </a:r>
          </a:p>
        </p:txBody>
      </p:sp>
      <p:sp>
        <p:nvSpPr>
          <p:cNvPr id="466" name="TextBox 465">
            <a:extLst>
              <a:ext uri="{FF2B5EF4-FFF2-40B4-BE49-F238E27FC236}">
                <a16:creationId xmlns:a16="http://schemas.microsoft.com/office/drawing/2014/main" id="{0714FCE0-4F15-E54B-B758-17C0C6283EA8}"/>
              </a:ext>
            </a:extLst>
          </p:cNvPr>
          <p:cNvSpPr txBox="1"/>
          <p:nvPr/>
        </p:nvSpPr>
        <p:spPr>
          <a:xfrm>
            <a:off x="1048264" y="6564802"/>
            <a:ext cx="109045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Stem grade</a:t>
            </a:r>
          </a:p>
        </p:txBody>
      </p:sp>
      <p:sp>
        <p:nvSpPr>
          <p:cNvPr id="470" name="Down Arrow 469">
            <a:extLst>
              <a:ext uri="{FF2B5EF4-FFF2-40B4-BE49-F238E27FC236}">
                <a16:creationId xmlns:a16="http://schemas.microsoft.com/office/drawing/2014/main" id="{AE59C793-32C1-E045-826E-D60DC2F6DFF9}"/>
              </a:ext>
            </a:extLst>
          </p:cNvPr>
          <p:cNvSpPr/>
          <p:nvPr/>
        </p:nvSpPr>
        <p:spPr>
          <a:xfrm>
            <a:off x="4284201" y="5282822"/>
            <a:ext cx="72000" cy="108000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1" name="Down Arrow 470">
            <a:extLst>
              <a:ext uri="{FF2B5EF4-FFF2-40B4-BE49-F238E27FC236}">
                <a16:creationId xmlns:a16="http://schemas.microsoft.com/office/drawing/2014/main" id="{75456AD6-D8FC-9244-97DA-A0F5E1287982}"/>
              </a:ext>
            </a:extLst>
          </p:cNvPr>
          <p:cNvSpPr/>
          <p:nvPr/>
        </p:nvSpPr>
        <p:spPr>
          <a:xfrm>
            <a:off x="4284201" y="1376666"/>
            <a:ext cx="72000" cy="108000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8" name="TextBox 387">
            <a:extLst>
              <a:ext uri="{FF2B5EF4-FFF2-40B4-BE49-F238E27FC236}">
                <a16:creationId xmlns:a16="http://schemas.microsoft.com/office/drawing/2014/main" id="{C72BABF8-F993-0443-ABA0-44EBD0FC53CB}"/>
              </a:ext>
            </a:extLst>
          </p:cNvPr>
          <p:cNvSpPr txBox="1"/>
          <p:nvPr/>
        </p:nvSpPr>
        <p:spPr>
          <a:xfrm rot="16200000">
            <a:off x="1663882" y="5716940"/>
            <a:ext cx="96928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No. of plants</a:t>
            </a:r>
          </a:p>
        </p:txBody>
      </p:sp>
      <p:graphicFrame>
        <p:nvGraphicFramePr>
          <p:cNvPr id="443" name="Chart 442">
            <a:extLst>
              <a:ext uri="{FF2B5EF4-FFF2-40B4-BE49-F238E27FC236}">
                <a16:creationId xmlns:a16="http://schemas.microsoft.com/office/drawing/2014/main" id="{77217106-DDAB-5D4E-924C-136E29E32C9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26161353"/>
              </p:ext>
            </p:extLst>
          </p:nvPr>
        </p:nvGraphicFramePr>
        <p:xfrm>
          <a:off x="2225028" y="5375936"/>
          <a:ext cx="1224000" cy="126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461" name="TextBox 460">
            <a:extLst>
              <a:ext uri="{FF2B5EF4-FFF2-40B4-BE49-F238E27FC236}">
                <a16:creationId xmlns:a16="http://schemas.microsoft.com/office/drawing/2014/main" id="{6EABF790-EDE7-5B4A-AD6E-00405D2CA890}"/>
              </a:ext>
            </a:extLst>
          </p:cNvPr>
          <p:cNvSpPr txBox="1"/>
          <p:nvPr/>
        </p:nvSpPr>
        <p:spPr>
          <a:xfrm>
            <a:off x="2462827" y="6564802"/>
            <a:ext cx="109045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Stem grade</a:t>
            </a:r>
          </a:p>
        </p:txBody>
      </p:sp>
      <p:sp>
        <p:nvSpPr>
          <p:cNvPr id="472" name="Down Arrow 471">
            <a:extLst>
              <a:ext uri="{FF2B5EF4-FFF2-40B4-BE49-F238E27FC236}">
                <a16:creationId xmlns:a16="http://schemas.microsoft.com/office/drawing/2014/main" id="{8DEA9947-4EEC-4F45-8DF1-523784F840A3}"/>
              </a:ext>
            </a:extLst>
          </p:cNvPr>
          <p:cNvSpPr/>
          <p:nvPr/>
        </p:nvSpPr>
        <p:spPr>
          <a:xfrm>
            <a:off x="2841630" y="5282822"/>
            <a:ext cx="72000" cy="108000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3" name="TextBox 472">
            <a:extLst>
              <a:ext uri="{FF2B5EF4-FFF2-40B4-BE49-F238E27FC236}">
                <a16:creationId xmlns:a16="http://schemas.microsoft.com/office/drawing/2014/main" id="{D33EBCDF-AF98-624E-8C19-FAF38DF96DF1}"/>
              </a:ext>
            </a:extLst>
          </p:cNvPr>
          <p:cNvSpPr txBox="1"/>
          <p:nvPr/>
        </p:nvSpPr>
        <p:spPr>
          <a:xfrm>
            <a:off x="5217970" y="1077364"/>
            <a:ext cx="4856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R373</a:t>
            </a:r>
          </a:p>
        </p:txBody>
      </p:sp>
      <p:grpSp>
        <p:nvGrpSpPr>
          <p:cNvPr id="474" name="Group 473">
            <a:extLst>
              <a:ext uri="{FF2B5EF4-FFF2-40B4-BE49-F238E27FC236}">
                <a16:creationId xmlns:a16="http://schemas.microsoft.com/office/drawing/2014/main" id="{D4CB4D03-226C-9245-86B3-BA6B99955451}"/>
              </a:ext>
            </a:extLst>
          </p:cNvPr>
          <p:cNvGrpSpPr/>
          <p:nvPr/>
        </p:nvGrpSpPr>
        <p:grpSpPr>
          <a:xfrm>
            <a:off x="5221389" y="1284076"/>
            <a:ext cx="900000" cy="72000"/>
            <a:chOff x="731995" y="3377331"/>
            <a:chExt cx="4146770" cy="89138"/>
          </a:xfrm>
        </p:grpSpPr>
        <p:sp>
          <p:nvSpPr>
            <p:cNvPr id="475" name="Rectangle 474">
              <a:extLst>
                <a:ext uri="{FF2B5EF4-FFF2-40B4-BE49-F238E27FC236}">
                  <a16:creationId xmlns:a16="http://schemas.microsoft.com/office/drawing/2014/main" id="{07488A6D-EF10-0A4F-9A70-8F321D859061}"/>
                </a:ext>
              </a:extLst>
            </p:cNvPr>
            <p:cNvSpPr/>
            <p:nvPr/>
          </p:nvSpPr>
          <p:spPr>
            <a:xfrm flipH="1">
              <a:off x="2682765" y="3377331"/>
              <a:ext cx="2196000" cy="89138"/>
            </a:xfrm>
            <a:prstGeom prst="rect">
              <a:avLst/>
            </a:prstGeom>
            <a:solidFill>
              <a:schemeClr val="accent2"/>
            </a:solidFill>
            <a:ln w="635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6" name="Rectangle 475">
              <a:extLst>
                <a:ext uri="{FF2B5EF4-FFF2-40B4-BE49-F238E27FC236}">
                  <a16:creationId xmlns:a16="http://schemas.microsoft.com/office/drawing/2014/main" id="{66D2473B-9590-E049-B1C7-330687962E13}"/>
                </a:ext>
              </a:extLst>
            </p:cNvPr>
            <p:cNvSpPr/>
            <p:nvPr/>
          </p:nvSpPr>
          <p:spPr>
            <a:xfrm flipH="1">
              <a:off x="731995" y="3377331"/>
              <a:ext cx="1944000" cy="89138"/>
            </a:xfrm>
            <a:prstGeom prst="rect">
              <a:avLst/>
            </a:prstGeom>
            <a:solidFill>
              <a:schemeClr val="accent6"/>
            </a:solidFill>
            <a:ln w="635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aphicFrame>
        <p:nvGraphicFramePr>
          <p:cNvPr id="481" name="Chart 480">
            <a:extLst>
              <a:ext uri="{FF2B5EF4-FFF2-40B4-BE49-F238E27FC236}">
                <a16:creationId xmlns:a16="http://schemas.microsoft.com/office/drawing/2014/main" id="{6D72F3D6-F8B9-DC46-95C0-D2490161F40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75883138"/>
              </p:ext>
            </p:extLst>
          </p:nvPr>
        </p:nvGraphicFramePr>
        <p:xfrm>
          <a:off x="5032953" y="1436338"/>
          <a:ext cx="1224000" cy="126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90" name="TextBox 89">
            <a:extLst>
              <a:ext uri="{FF2B5EF4-FFF2-40B4-BE49-F238E27FC236}">
                <a16:creationId xmlns:a16="http://schemas.microsoft.com/office/drawing/2014/main" id="{1A86FF32-E067-214B-AB27-15E919B1463F}"/>
              </a:ext>
            </a:extLst>
          </p:cNvPr>
          <p:cNvSpPr txBox="1"/>
          <p:nvPr/>
        </p:nvSpPr>
        <p:spPr>
          <a:xfrm>
            <a:off x="5217970" y="2970781"/>
            <a:ext cx="70064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R495</a:t>
            </a:r>
          </a:p>
        </p:txBody>
      </p:sp>
      <p:grpSp>
        <p:nvGrpSpPr>
          <p:cNvPr id="91" name="Group 90">
            <a:extLst>
              <a:ext uri="{FF2B5EF4-FFF2-40B4-BE49-F238E27FC236}">
                <a16:creationId xmlns:a16="http://schemas.microsoft.com/office/drawing/2014/main" id="{0A876711-0E1B-5F40-8BE8-48E6712D1775}"/>
              </a:ext>
            </a:extLst>
          </p:cNvPr>
          <p:cNvGrpSpPr/>
          <p:nvPr/>
        </p:nvGrpSpPr>
        <p:grpSpPr>
          <a:xfrm flipH="1">
            <a:off x="5221389" y="3173882"/>
            <a:ext cx="900000" cy="72000"/>
            <a:chOff x="2291177" y="1354630"/>
            <a:chExt cx="2397796" cy="58157"/>
          </a:xfrm>
        </p:grpSpPr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269BC20A-182E-4541-A5B6-0557F77CA464}"/>
                </a:ext>
              </a:extLst>
            </p:cNvPr>
            <p:cNvSpPr/>
            <p:nvPr/>
          </p:nvSpPr>
          <p:spPr>
            <a:xfrm>
              <a:off x="3564812" y="1354630"/>
              <a:ext cx="1124161" cy="58157"/>
            </a:xfrm>
            <a:prstGeom prst="rect">
              <a:avLst/>
            </a:prstGeom>
            <a:solidFill>
              <a:schemeClr val="accent6"/>
            </a:solidFill>
            <a:ln w="635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C7A159B2-07A0-C54F-AFA8-35B823693BA6}"/>
                </a:ext>
              </a:extLst>
            </p:cNvPr>
            <p:cNvSpPr/>
            <p:nvPr/>
          </p:nvSpPr>
          <p:spPr>
            <a:xfrm>
              <a:off x="2291177" y="1354630"/>
              <a:ext cx="1269885" cy="58157"/>
            </a:xfrm>
            <a:prstGeom prst="rect">
              <a:avLst/>
            </a:prstGeom>
            <a:solidFill>
              <a:schemeClr val="accent5"/>
            </a:solidFill>
            <a:ln w="635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92" name="TextBox 391">
            <a:extLst>
              <a:ext uri="{FF2B5EF4-FFF2-40B4-BE49-F238E27FC236}">
                <a16:creationId xmlns:a16="http://schemas.microsoft.com/office/drawing/2014/main" id="{6C129201-95FF-D64D-8400-A153EB623F04}"/>
              </a:ext>
            </a:extLst>
          </p:cNvPr>
          <p:cNvSpPr txBox="1"/>
          <p:nvPr/>
        </p:nvSpPr>
        <p:spPr>
          <a:xfrm rot="16200000">
            <a:off x="4480224" y="3768460"/>
            <a:ext cx="96928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No. of plants</a:t>
            </a:r>
          </a:p>
        </p:txBody>
      </p:sp>
      <p:cxnSp>
        <p:nvCxnSpPr>
          <p:cNvPr id="421" name="Straight Arrow Connector 420">
            <a:extLst>
              <a:ext uri="{FF2B5EF4-FFF2-40B4-BE49-F238E27FC236}">
                <a16:creationId xmlns:a16="http://schemas.microsoft.com/office/drawing/2014/main" id="{E2CF090F-6C2B-BF47-8E3C-FA5466DAD428}"/>
              </a:ext>
            </a:extLst>
          </p:cNvPr>
          <p:cNvCxnSpPr/>
          <p:nvPr/>
        </p:nvCxnSpPr>
        <p:spPr>
          <a:xfrm>
            <a:off x="5630124" y="3110954"/>
            <a:ext cx="216000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aphicFrame>
        <p:nvGraphicFramePr>
          <p:cNvPr id="442" name="Chart 441">
            <a:extLst>
              <a:ext uri="{FF2B5EF4-FFF2-40B4-BE49-F238E27FC236}">
                <a16:creationId xmlns:a16="http://schemas.microsoft.com/office/drawing/2014/main" id="{1237258D-CCB4-924E-A4E4-0206432476D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89690330"/>
              </p:ext>
            </p:extLst>
          </p:nvPr>
        </p:nvGraphicFramePr>
        <p:xfrm>
          <a:off x="5001321" y="3382195"/>
          <a:ext cx="1224000" cy="126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460" name="TextBox 459">
            <a:extLst>
              <a:ext uri="{FF2B5EF4-FFF2-40B4-BE49-F238E27FC236}">
                <a16:creationId xmlns:a16="http://schemas.microsoft.com/office/drawing/2014/main" id="{A79EAF6B-B3A8-1746-BFDD-94F4A858F62C}"/>
              </a:ext>
            </a:extLst>
          </p:cNvPr>
          <p:cNvSpPr txBox="1"/>
          <p:nvPr/>
        </p:nvSpPr>
        <p:spPr>
          <a:xfrm>
            <a:off x="5288794" y="4585648"/>
            <a:ext cx="109045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Stem grade</a:t>
            </a:r>
          </a:p>
        </p:txBody>
      </p:sp>
      <p:sp>
        <p:nvSpPr>
          <p:cNvPr id="469" name="Down Arrow 468">
            <a:extLst>
              <a:ext uri="{FF2B5EF4-FFF2-40B4-BE49-F238E27FC236}">
                <a16:creationId xmlns:a16="http://schemas.microsoft.com/office/drawing/2014/main" id="{99B60A57-7E21-AA42-9564-01C642749582}"/>
              </a:ext>
            </a:extLst>
          </p:cNvPr>
          <p:cNvSpPr/>
          <p:nvPr/>
        </p:nvSpPr>
        <p:spPr>
          <a:xfrm>
            <a:off x="5710866" y="3266472"/>
            <a:ext cx="72000" cy="108000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E2D50A95-A953-DB45-90E5-119564D08672}"/>
              </a:ext>
            </a:extLst>
          </p:cNvPr>
          <p:cNvSpPr txBox="1"/>
          <p:nvPr/>
        </p:nvSpPr>
        <p:spPr>
          <a:xfrm>
            <a:off x="2337822" y="2970781"/>
            <a:ext cx="70064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R424</a:t>
            </a: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5A7A67D1-4F57-304F-8185-5CC7089EFBC4}"/>
              </a:ext>
            </a:extLst>
          </p:cNvPr>
          <p:cNvGrpSpPr/>
          <p:nvPr/>
        </p:nvGrpSpPr>
        <p:grpSpPr>
          <a:xfrm flipH="1">
            <a:off x="2362239" y="3173882"/>
            <a:ext cx="900000" cy="72000"/>
            <a:chOff x="2515494" y="1354630"/>
            <a:chExt cx="2173483" cy="58157"/>
          </a:xfrm>
        </p:grpSpPr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F3E2D91E-35C7-CD47-AB7C-C9AC4554F82B}"/>
                </a:ext>
              </a:extLst>
            </p:cNvPr>
            <p:cNvSpPr/>
            <p:nvPr/>
          </p:nvSpPr>
          <p:spPr>
            <a:xfrm>
              <a:off x="3236935" y="1354630"/>
              <a:ext cx="1452042" cy="58157"/>
            </a:xfrm>
            <a:prstGeom prst="rect">
              <a:avLst/>
            </a:prstGeom>
            <a:solidFill>
              <a:schemeClr val="accent5"/>
            </a:solidFill>
            <a:ln w="635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867D0859-6B50-ED43-B581-EBA918760445}"/>
                </a:ext>
              </a:extLst>
            </p:cNvPr>
            <p:cNvSpPr/>
            <p:nvPr/>
          </p:nvSpPr>
          <p:spPr>
            <a:xfrm>
              <a:off x="2515494" y="1354630"/>
              <a:ext cx="766355" cy="58157"/>
            </a:xfrm>
            <a:prstGeom prst="rect">
              <a:avLst/>
            </a:prstGeom>
            <a:solidFill>
              <a:schemeClr val="accent2"/>
            </a:solidFill>
            <a:ln w="635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84" name="TextBox 383">
            <a:extLst>
              <a:ext uri="{FF2B5EF4-FFF2-40B4-BE49-F238E27FC236}">
                <a16:creationId xmlns:a16="http://schemas.microsoft.com/office/drawing/2014/main" id="{6F9E239A-C408-3942-B586-4F6E85E775AE}"/>
              </a:ext>
            </a:extLst>
          </p:cNvPr>
          <p:cNvSpPr txBox="1"/>
          <p:nvPr/>
        </p:nvSpPr>
        <p:spPr>
          <a:xfrm rot="16200000">
            <a:off x="1663881" y="3768460"/>
            <a:ext cx="96928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No. of plants</a:t>
            </a:r>
          </a:p>
        </p:txBody>
      </p:sp>
      <p:cxnSp>
        <p:nvCxnSpPr>
          <p:cNvPr id="425" name="Straight Arrow Connector 424">
            <a:extLst>
              <a:ext uri="{FF2B5EF4-FFF2-40B4-BE49-F238E27FC236}">
                <a16:creationId xmlns:a16="http://schemas.microsoft.com/office/drawing/2014/main" id="{23AC19DB-1F62-7046-A7D1-C3FC3253FF18}"/>
              </a:ext>
            </a:extLst>
          </p:cNvPr>
          <p:cNvCxnSpPr/>
          <p:nvPr/>
        </p:nvCxnSpPr>
        <p:spPr>
          <a:xfrm>
            <a:off x="2753234" y="3110954"/>
            <a:ext cx="216000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aphicFrame>
        <p:nvGraphicFramePr>
          <p:cNvPr id="441" name="Chart 440">
            <a:extLst>
              <a:ext uri="{FF2B5EF4-FFF2-40B4-BE49-F238E27FC236}">
                <a16:creationId xmlns:a16="http://schemas.microsoft.com/office/drawing/2014/main" id="{81218D43-D68B-F446-A78C-A3C7C1A8496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19493907"/>
              </p:ext>
            </p:extLst>
          </p:nvPr>
        </p:nvGraphicFramePr>
        <p:xfrm>
          <a:off x="2222335" y="3382195"/>
          <a:ext cx="1224000" cy="126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sp>
        <p:nvSpPr>
          <p:cNvPr id="459" name="TextBox 458">
            <a:extLst>
              <a:ext uri="{FF2B5EF4-FFF2-40B4-BE49-F238E27FC236}">
                <a16:creationId xmlns:a16="http://schemas.microsoft.com/office/drawing/2014/main" id="{0D649957-6D8F-8941-A6DC-D03AADBD8163}"/>
              </a:ext>
            </a:extLst>
          </p:cNvPr>
          <p:cNvSpPr txBox="1"/>
          <p:nvPr/>
        </p:nvSpPr>
        <p:spPr>
          <a:xfrm>
            <a:off x="2462827" y="4585648"/>
            <a:ext cx="109045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Stem grade</a:t>
            </a:r>
          </a:p>
        </p:txBody>
      </p:sp>
      <p:sp>
        <p:nvSpPr>
          <p:cNvPr id="468" name="Down Arrow 467">
            <a:extLst>
              <a:ext uri="{FF2B5EF4-FFF2-40B4-BE49-F238E27FC236}">
                <a16:creationId xmlns:a16="http://schemas.microsoft.com/office/drawing/2014/main" id="{A8EE093A-F567-A048-8684-8836770D6814}"/>
              </a:ext>
            </a:extLst>
          </p:cNvPr>
          <p:cNvSpPr/>
          <p:nvPr/>
        </p:nvSpPr>
        <p:spPr>
          <a:xfrm>
            <a:off x="2841630" y="3266472"/>
            <a:ext cx="72000" cy="108000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3" name="Down Arrow 502">
            <a:extLst>
              <a:ext uri="{FF2B5EF4-FFF2-40B4-BE49-F238E27FC236}">
                <a16:creationId xmlns:a16="http://schemas.microsoft.com/office/drawing/2014/main" id="{E63D9AE7-EBA5-3B4E-8D71-BA0AD4B9D4EA}"/>
              </a:ext>
            </a:extLst>
          </p:cNvPr>
          <p:cNvSpPr/>
          <p:nvPr/>
        </p:nvSpPr>
        <p:spPr>
          <a:xfrm>
            <a:off x="1419901" y="3266472"/>
            <a:ext cx="72000" cy="108000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6" name="TextBox 165">
            <a:extLst>
              <a:ext uri="{FF2B5EF4-FFF2-40B4-BE49-F238E27FC236}">
                <a16:creationId xmlns:a16="http://schemas.microsoft.com/office/drawing/2014/main" id="{C4700B2C-9C1B-0A40-84B5-123BC7451A31}"/>
              </a:ext>
            </a:extLst>
          </p:cNvPr>
          <p:cNvSpPr txBox="1"/>
          <p:nvPr/>
        </p:nvSpPr>
        <p:spPr>
          <a:xfrm>
            <a:off x="3793106" y="4969700"/>
            <a:ext cx="70064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R515</a:t>
            </a:r>
          </a:p>
        </p:txBody>
      </p:sp>
      <p:sp>
        <p:nvSpPr>
          <p:cNvPr id="301" name="TextBox 300">
            <a:extLst>
              <a:ext uri="{FF2B5EF4-FFF2-40B4-BE49-F238E27FC236}">
                <a16:creationId xmlns:a16="http://schemas.microsoft.com/office/drawing/2014/main" id="{7F264621-B404-D24B-B9B9-B87EB19860C2}"/>
              </a:ext>
            </a:extLst>
          </p:cNvPr>
          <p:cNvSpPr txBox="1"/>
          <p:nvPr/>
        </p:nvSpPr>
        <p:spPr>
          <a:xfrm>
            <a:off x="948407" y="4969700"/>
            <a:ext cx="70064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R508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CC93B082-A541-C042-A8C6-81F1FEDDC5A9}"/>
              </a:ext>
            </a:extLst>
          </p:cNvPr>
          <p:cNvSpPr txBox="1"/>
          <p:nvPr/>
        </p:nvSpPr>
        <p:spPr>
          <a:xfrm>
            <a:off x="2337822" y="4969700"/>
            <a:ext cx="70064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R511</a:t>
            </a:r>
          </a:p>
        </p:txBody>
      </p:sp>
      <p:sp>
        <p:nvSpPr>
          <p:cNvPr id="268" name="TextBox 267">
            <a:extLst>
              <a:ext uri="{FF2B5EF4-FFF2-40B4-BE49-F238E27FC236}">
                <a16:creationId xmlns:a16="http://schemas.microsoft.com/office/drawing/2014/main" id="{813008CD-0FB3-514A-8D3C-957C878BF6D9}"/>
              </a:ext>
            </a:extLst>
          </p:cNvPr>
          <p:cNvSpPr txBox="1"/>
          <p:nvPr/>
        </p:nvSpPr>
        <p:spPr>
          <a:xfrm>
            <a:off x="5217970" y="4969700"/>
            <a:ext cx="70064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R535</a:t>
            </a:r>
          </a:p>
        </p:txBody>
      </p:sp>
      <p:grpSp>
        <p:nvGrpSpPr>
          <p:cNvPr id="163" name="Group 162">
            <a:extLst>
              <a:ext uri="{FF2B5EF4-FFF2-40B4-BE49-F238E27FC236}">
                <a16:creationId xmlns:a16="http://schemas.microsoft.com/office/drawing/2014/main" id="{87836745-915D-7245-8E06-AA4D7B86D0CB}"/>
              </a:ext>
            </a:extLst>
          </p:cNvPr>
          <p:cNvGrpSpPr/>
          <p:nvPr/>
        </p:nvGrpSpPr>
        <p:grpSpPr>
          <a:xfrm flipH="1">
            <a:off x="3814273" y="5181012"/>
            <a:ext cx="900000" cy="72000"/>
            <a:chOff x="2276170" y="1561948"/>
            <a:chExt cx="2405547" cy="72000"/>
          </a:xfrm>
        </p:grpSpPr>
        <p:sp>
          <p:nvSpPr>
            <p:cNvPr id="164" name="Rectangle 163">
              <a:extLst>
                <a:ext uri="{FF2B5EF4-FFF2-40B4-BE49-F238E27FC236}">
                  <a16:creationId xmlns:a16="http://schemas.microsoft.com/office/drawing/2014/main" id="{7B2869EB-7AA3-4C42-8615-2965B9EB2F69}"/>
                </a:ext>
              </a:extLst>
            </p:cNvPr>
            <p:cNvSpPr/>
            <p:nvPr/>
          </p:nvSpPr>
          <p:spPr>
            <a:xfrm>
              <a:off x="3115939" y="1561948"/>
              <a:ext cx="1565778" cy="72000"/>
            </a:xfrm>
            <a:prstGeom prst="rect">
              <a:avLst/>
            </a:prstGeom>
            <a:solidFill>
              <a:schemeClr val="accent2"/>
            </a:solidFill>
            <a:ln w="635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5" name="Rectangle 164">
              <a:extLst>
                <a:ext uri="{FF2B5EF4-FFF2-40B4-BE49-F238E27FC236}">
                  <a16:creationId xmlns:a16="http://schemas.microsoft.com/office/drawing/2014/main" id="{8F2EA07C-BA4C-994C-B942-926AFC981C63}"/>
                </a:ext>
              </a:extLst>
            </p:cNvPr>
            <p:cNvSpPr/>
            <p:nvPr/>
          </p:nvSpPr>
          <p:spPr>
            <a:xfrm>
              <a:off x="2276170" y="1561948"/>
              <a:ext cx="862222" cy="72000"/>
            </a:xfrm>
            <a:prstGeom prst="rect">
              <a:avLst/>
            </a:prstGeom>
            <a:solidFill>
              <a:schemeClr val="accent5"/>
            </a:solidFill>
            <a:ln w="635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02" name="Group 301">
            <a:extLst>
              <a:ext uri="{FF2B5EF4-FFF2-40B4-BE49-F238E27FC236}">
                <a16:creationId xmlns:a16="http://schemas.microsoft.com/office/drawing/2014/main" id="{B82AFC76-4A09-DA4A-A4F9-3A57CC7858CF}"/>
              </a:ext>
            </a:extLst>
          </p:cNvPr>
          <p:cNvGrpSpPr/>
          <p:nvPr/>
        </p:nvGrpSpPr>
        <p:grpSpPr>
          <a:xfrm flipH="1">
            <a:off x="1023124" y="5181012"/>
            <a:ext cx="900000" cy="72000"/>
            <a:chOff x="2276170" y="1561948"/>
            <a:chExt cx="2405547" cy="72000"/>
          </a:xfrm>
        </p:grpSpPr>
        <p:sp>
          <p:nvSpPr>
            <p:cNvPr id="303" name="Rectangle 302">
              <a:extLst>
                <a:ext uri="{FF2B5EF4-FFF2-40B4-BE49-F238E27FC236}">
                  <a16:creationId xmlns:a16="http://schemas.microsoft.com/office/drawing/2014/main" id="{9DB17C14-B3DF-3F4D-ACA6-3CC39CCE1B3E}"/>
                </a:ext>
              </a:extLst>
            </p:cNvPr>
            <p:cNvSpPr/>
            <p:nvPr/>
          </p:nvSpPr>
          <p:spPr>
            <a:xfrm>
              <a:off x="3115939" y="1561948"/>
              <a:ext cx="1565778" cy="72000"/>
            </a:xfrm>
            <a:prstGeom prst="rect">
              <a:avLst/>
            </a:prstGeom>
            <a:solidFill>
              <a:schemeClr val="accent5"/>
            </a:solidFill>
            <a:ln w="635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4" name="Rectangle 303">
              <a:extLst>
                <a:ext uri="{FF2B5EF4-FFF2-40B4-BE49-F238E27FC236}">
                  <a16:creationId xmlns:a16="http://schemas.microsoft.com/office/drawing/2014/main" id="{4697D5E3-5DCA-EA41-8F90-50967DF106AE}"/>
                </a:ext>
              </a:extLst>
            </p:cNvPr>
            <p:cNvSpPr/>
            <p:nvPr/>
          </p:nvSpPr>
          <p:spPr>
            <a:xfrm>
              <a:off x="2276170" y="1561948"/>
              <a:ext cx="862222" cy="72000"/>
            </a:xfrm>
            <a:prstGeom prst="rect">
              <a:avLst/>
            </a:prstGeom>
            <a:solidFill>
              <a:schemeClr val="accent6"/>
            </a:solidFill>
            <a:ln w="635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C8E861EB-68CA-A040-B594-98A42EEEE814}"/>
              </a:ext>
            </a:extLst>
          </p:cNvPr>
          <p:cNvGrpSpPr/>
          <p:nvPr/>
        </p:nvGrpSpPr>
        <p:grpSpPr>
          <a:xfrm flipH="1">
            <a:off x="2362239" y="5181012"/>
            <a:ext cx="900000" cy="72000"/>
            <a:chOff x="2291177" y="1354630"/>
            <a:chExt cx="2397796" cy="58157"/>
          </a:xfrm>
        </p:grpSpPr>
        <p:sp>
          <p:nvSpPr>
            <p:cNvPr id="129" name="Rectangle 128">
              <a:extLst>
                <a:ext uri="{FF2B5EF4-FFF2-40B4-BE49-F238E27FC236}">
                  <a16:creationId xmlns:a16="http://schemas.microsoft.com/office/drawing/2014/main" id="{83C1103F-C72C-4D40-AAE3-A44209DD6837}"/>
                </a:ext>
              </a:extLst>
            </p:cNvPr>
            <p:cNvSpPr/>
            <p:nvPr/>
          </p:nvSpPr>
          <p:spPr>
            <a:xfrm>
              <a:off x="3564812" y="1354630"/>
              <a:ext cx="1124161" cy="58157"/>
            </a:xfrm>
            <a:prstGeom prst="rect">
              <a:avLst/>
            </a:prstGeom>
            <a:solidFill>
              <a:schemeClr val="accent6"/>
            </a:solidFill>
            <a:ln w="635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0" name="Rectangle 129">
              <a:extLst>
                <a:ext uri="{FF2B5EF4-FFF2-40B4-BE49-F238E27FC236}">
                  <a16:creationId xmlns:a16="http://schemas.microsoft.com/office/drawing/2014/main" id="{E28A9CAF-93F8-AB46-8D33-91F927463CC1}"/>
                </a:ext>
              </a:extLst>
            </p:cNvPr>
            <p:cNvSpPr/>
            <p:nvPr/>
          </p:nvSpPr>
          <p:spPr>
            <a:xfrm>
              <a:off x="2291177" y="1354630"/>
              <a:ext cx="1269885" cy="58157"/>
            </a:xfrm>
            <a:prstGeom prst="rect">
              <a:avLst/>
            </a:prstGeom>
            <a:solidFill>
              <a:schemeClr val="accent5"/>
            </a:solidFill>
            <a:ln w="635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69" name="Group 268">
            <a:extLst>
              <a:ext uri="{FF2B5EF4-FFF2-40B4-BE49-F238E27FC236}">
                <a16:creationId xmlns:a16="http://schemas.microsoft.com/office/drawing/2014/main" id="{EEBD505D-FB13-934E-9ACF-F18BA692CBF1}"/>
              </a:ext>
            </a:extLst>
          </p:cNvPr>
          <p:cNvGrpSpPr/>
          <p:nvPr/>
        </p:nvGrpSpPr>
        <p:grpSpPr>
          <a:xfrm>
            <a:off x="5221389" y="5181012"/>
            <a:ext cx="900000" cy="72000"/>
            <a:chOff x="731995" y="3377331"/>
            <a:chExt cx="4146770" cy="89138"/>
          </a:xfrm>
        </p:grpSpPr>
        <p:sp>
          <p:nvSpPr>
            <p:cNvPr id="270" name="Rectangle 269">
              <a:extLst>
                <a:ext uri="{FF2B5EF4-FFF2-40B4-BE49-F238E27FC236}">
                  <a16:creationId xmlns:a16="http://schemas.microsoft.com/office/drawing/2014/main" id="{FFB8C0C8-D5BF-7D49-9EEF-3DF0342E881D}"/>
                </a:ext>
              </a:extLst>
            </p:cNvPr>
            <p:cNvSpPr/>
            <p:nvPr/>
          </p:nvSpPr>
          <p:spPr>
            <a:xfrm flipH="1">
              <a:off x="2682765" y="3377331"/>
              <a:ext cx="2196000" cy="89138"/>
            </a:xfrm>
            <a:prstGeom prst="rect">
              <a:avLst/>
            </a:prstGeom>
            <a:solidFill>
              <a:schemeClr val="accent2"/>
            </a:solidFill>
            <a:ln w="635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1" name="Rectangle 270">
              <a:extLst>
                <a:ext uri="{FF2B5EF4-FFF2-40B4-BE49-F238E27FC236}">
                  <a16:creationId xmlns:a16="http://schemas.microsoft.com/office/drawing/2014/main" id="{C4747B2A-7F02-994F-9162-9DE98928F081}"/>
                </a:ext>
              </a:extLst>
            </p:cNvPr>
            <p:cNvSpPr/>
            <p:nvPr/>
          </p:nvSpPr>
          <p:spPr>
            <a:xfrm flipH="1">
              <a:off x="731995" y="3377331"/>
              <a:ext cx="1944000" cy="89138"/>
            </a:xfrm>
            <a:prstGeom prst="rect">
              <a:avLst/>
            </a:prstGeom>
            <a:solidFill>
              <a:schemeClr val="accent5"/>
            </a:solidFill>
            <a:ln w="635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04" name="TextBox 403">
            <a:extLst>
              <a:ext uri="{FF2B5EF4-FFF2-40B4-BE49-F238E27FC236}">
                <a16:creationId xmlns:a16="http://schemas.microsoft.com/office/drawing/2014/main" id="{530D6BB2-8EBE-DB4A-9892-AFC811306587}"/>
              </a:ext>
            </a:extLst>
          </p:cNvPr>
          <p:cNvSpPr txBox="1"/>
          <p:nvPr/>
        </p:nvSpPr>
        <p:spPr>
          <a:xfrm rot="16200000">
            <a:off x="4480224" y="5716940"/>
            <a:ext cx="96928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No. of plants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BEEC105-F7B5-D54E-B0C3-849C2CAD2CEA}"/>
              </a:ext>
            </a:extLst>
          </p:cNvPr>
          <p:cNvGrpSpPr/>
          <p:nvPr/>
        </p:nvGrpSpPr>
        <p:grpSpPr>
          <a:xfrm>
            <a:off x="1406149" y="5123940"/>
            <a:ext cx="4446624" cy="0"/>
            <a:chOff x="1406149" y="5054472"/>
            <a:chExt cx="4446624" cy="0"/>
          </a:xfrm>
        </p:grpSpPr>
        <p:cxnSp>
          <p:nvCxnSpPr>
            <p:cNvPr id="422" name="Straight Arrow Connector 421">
              <a:extLst>
                <a:ext uri="{FF2B5EF4-FFF2-40B4-BE49-F238E27FC236}">
                  <a16:creationId xmlns:a16="http://schemas.microsoft.com/office/drawing/2014/main" id="{D83E35BA-DAD3-3745-B7AC-F75D6C8115B7}"/>
                </a:ext>
              </a:extLst>
            </p:cNvPr>
            <p:cNvCxnSpPr/>
            <p:nvPr/>
          </p:nvCxnSpPr>
          <p:spPr>
            <a:xfrm>
              <a:off x="4192802" y="5054472"/>
              <a:ext cx="216000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24" name="Straight Arrow Connector 423">
              <a:extLst>
                <a:ext uri="{FF2B5EF4-FFF2-40B4-BE49-F238E27FC236}">
                  <a16:creationId xmlns:a16="http://schemas.microsoft.com/office/drawing/2014/main" id="{5D343237-AE9F-674E-B1C6-DFF9530CBEE2}"/>
                </a:ext>
              </a:extLst>
            </p:cNvPr>
            <p:cNvCxnSpPr/>
            <p:nvPr/>
          </p:nvCxnSpPr>
          <p:spPr>
            <a:xfrm>
              <a:off x="1406149" y="5054472"/>
              <a:ext cx="216000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26" name="Straight Arrow Connector 425">
              <a:extLst>
                <a:ext uri="{FF2B5EF4-FFF2-40B4-BE49-F238E27FC236}">
                  <a16:creationId xmlns:a16="http://schemas.microsoft.com/office/drawing/2014/main" id="{A3301E91-399E-C144-8AE4-31223B6A0E1C}"/>
                </a:ext>
              </a:extLst>
            </p:cNvPr>
            <p:cNvCxnSpPr/>
            <p:nvPr/>
          </p:nvCxnSpPr>
          <p:spPr>
            <a:xfrm>
              <a:off x="2778185" y="5054472"/>
              <a:ext cx="216000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28" name="Straight Arrow Connector 427">
              <a:extLst>
                <a:ext uri="{FF2B5EF4-FFF2-40B4-BE49-F238E27FC236}">
                  <a16:creationId xmlns:a16="http://schemas.microsoft.com/office/drawing/2014/main" id="{6905ED73-8ECA-BF4B-A478-E1010044F413}"/>
                </a:ext>
              </a:extLst>
            </p:cNvPr>
            <p:cNvCxnSpPr/>
            <p:nvPr/>
          </p:nvCxnSpPr>
          <p:spPr>
            <a:xfrm>
              <a:off x="5636773" y="5054472"/>
              <a:ext cx="216000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aphicFrame>
        <p:nvGraphicFramePr>
          <p:cNvPr id="447" name="Chart 446">
            <a:extLst>
              <a:ext uri="{FF2B5EF4-FFF2-40B4-BE49-F238E27FC236}">
                <a16:creationId xmlns:a16="http://schemas.microsoft.com/office/drawing/2014/main" id="{2BE24914-2F13-7847-A8EF-BE070794D03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20844470"/>
              </p:ext>
            </p:extLst>
          </p:nvPr>
        </p:nvGraphicFramePr>
        <p:xfrm>
          <a:off x="5032408" y="5375936"/>
          <a:ext cx="1224000" cy="126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sp>
        <p:nvSpPr>
          <p:cNvPr id="465" name="TextBox 464">
            <a:extLst>
              <a:ext uri="{FF2B5EF4-FFF2-40B4-BE49-F238E27FC236}">
                <a16:creationId xmlns:a16="http://schemas.microsoft.com/office/drawing/2014/main" id="{77A9CC8D-097E-9A44-A698-B15F4DA1B211}"/>
              </a:ext>
            </a:extLst>
          </p:cNvPr>
          <p:cNvSpPr txBox="1"/>
          <p:nvPr/>
        </p:nvSpPr>
        <p:spPr>
          <a:xfrm>
            <a:off x="5288794" y="6564802"/>
            <a:ext cx="109045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Stem grade</a:t>
            </a:r>
          </a:p>
        </p:txBody>
      </p:sp>
      <p:sp>
        <p:nvSpPr>
          <p:cNvPr id="504" name="Down Arrow 503">
            <a:extLst>
              <a:ext uri="{FF2B5EF4-FFF2-40B4-BE49-F238E27FC236}">
                <a16:creationId xmlns:a16="http://schemas.microsoft.com/office/drawing/2014/main" id="{FA87C9CA-DFAD-A84E-B251-AD6D0CCE7E9A}"/>
              </a:ext>
            </a:extLst>
          </p:cNvPr>
          <p:cNvSpPr/>
          <p:nvPr/>
        </p:nvSpPr>
        <p:spPr>
          <a:xfrm>
            <a:off x="5710866" y="5282822"/>
            <a:ext cx="72000" cy="108000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5" name="Down Arrow 504">
            <a:extLst>
              <a:ext uri="{FF2B5EF4-FFF2-40B4-BE49-F238E27FC236}">
                <a16:creationId xmlns:a16="http://schemas.microsoft.com/office/drawing/2014/main" id="{37BAD062-F8EB-264D-B80D-A4857D237B1E}"/>
              </a:ext>
            </a:extLst>
          </p:cNvPr>
          <p:cNvSpPr/>
          <p:nvPr/>
        </p:nvSpPr>
        <p:spPr>
          <a:xfrm>
            <a:off x="1467955" y="5282822"/>
            <a:ext cx="72000" cy="108000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6" name="Down Arrow 505">
            <a:extLst>
              <a:ext uri="{FF2B5EF4-FFF2-40B4-BE49-F238E27FC236}">
                <a16:creationId xmlns:a16="http://schemas.microsoft.com/office/drawing/2014/main" id="{33A178E4-AB47-374B-B03A-B14A352B3436}"/>
              </a:ext>
            </a:extLst>
          </p:cNvPr>
          <p:cNvSpPr/>
          <p:nvPr/>
        </p:nvSpPr>
        <p:spPr>
          <a:xfrm>
            <a:off x="5710866" y="1376666"/>
            <a:ext cx="72000" cy="108000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7" name="Down Arrow 506">
            <a:extLst>
              <a:ext uri="{FF2B5EF4-FFF2-40B4-BE49-F238E27FC236}">
                <a16:creationId xmlns:a16="http://schemas.microsoft.com/office/drawing/2014/main" id="{D9573058-2641-A140-B707-EC3F42A7DF03}"/>
              </a:ext>
            </a:extLst>
          </p:cNvPr>
          <p:cNvSpPr/>
          <p:nvPr/>
        </p:nvSpPr>
        <p:spPr>
          <a:xfrm>
            <a:off x="4284201" y="3266472"/>
            <a:ext cx="72000" cy="108000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8" name="TextBox 507">
            <a:extLst>
              <a:ext uri="{FF2B5EF4-FFF2-40B4-BE49-F238E27FC236}">
                <a16:creationId xmlns:a16="http://schemas.microsoft.com/office/drawing/2014/main" id="{6C3E54D4-595D-624F-AC1D-0E74A0CB8C56}"/>
              </a:ext>
            </a:extLst>
          </p:cNvPr>
          <p:cNvSpPr txBox="1"/>
          <p:nvPr/>
        </p:nvSpPr>
        <p:spPr>
          <a:xfrm>
            <a:off x="3842461" y="4585648"/>
            <a:ext cx="109045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Stem grade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E26F072-8D20-5E49-8F68-D087D33157D9}"/>
              </a:ext>
            </a:extLst>
          </p:cNvPr>
          <p:cNvGrpSpPr/>
          <p:nvPr/>
        </p:nvGrpSpPr>
        <p:grpSpPr>
          <a:xfrm>
            <a:off x="762122" y="6944856"/>
            <a:ext cx="2725573" cy="467297"/>
            <a:chOff x="5306885" y="8923326"/>
            <a:chExt cx="2725573" cy="467297"/>
          </a:xfrm>
        </p:grpSpPr>
        <p:sp>
          <p:nvSpPr>
            <p:cNvPr id="431" name="TextBox 430">
              <a:extLst>
                <a:ext uri="{FF2B5EF4-FFF2-40B4-BE49-F238E27FC236}">
                  <a16:creationId xmlns:a16="http://schemas.microsoft.com/office/drawing/2014/main" id="{04BADCBD-5312-3945-B3CC-7B968A434F77}"/>
                </a:ext>
              </a:extLst>
            </p:cNvPr>
            <p:cNvSpPr txBox="1"/>
            <p:nvPr/>
          </p:nvSpPr>
          <p:spPr>
            <a:xfrm>
              <a:off x="5518878" y="8923326"/>
              <a:ext cx="109045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Target region</a:t>
              </a:r>
            </a:p>
          </p:txBody>
        </p:sp>
        <p:grpSp>
          <p:nvGrpSpPr>
            <p:cNvPr id="451" name="Group 450">
              <a:extLst>
                <a:ext uri="{FF2B5EF4-FFF2-40B4-BE49-F238E27FC236}">
                  <a16:creationId xmlns:a16="http://schemas.microsoft.com/office/drawing/2014/main" id="{E0473B3D-519F-584D-B7B6-8F500769EE1D}"/>
                </a:ext>
              </a:extLst>
            </p:cNvPr>
            <p:cNvGrpSpPr/>
            <p:nvPr/>
          </p:nvGrpSpPr>
          <p:grpSpPr>
            <a:xfrm>
              <a:off x="5306885" y="8937635"/>
              <a:ext cx="2725573" cy="452988"/>
              <a:chOff x="4630994" y="5295885"/>
              <a:chExt cx="2199110" cy="452988"/>
            </a:xfrm>
          </p:grpSpPr>
          <p:sp>
            <p:nvSpPr>
              <p:cNvPr id="452" name="Rounded Rectangle 451">
                <a:extLst>
                  <a:ext uri="{FF2B5EF4-FFF2-40B4-BE49-F238E27FC236}">
                    <a16:creationId xmlns:a16="http://schemas.microsoft.com/office/drawing/2014/main" id="{5D0BFBFC-349A-A141-9318-2856B5617324}"/>
                  </a:ext>
                </a:extLst>
              </p:cNvPr>
              <p:cNvSpPr/>
              <p:nvPr/>
            </p:nvSpPr>
            <p:spPr>
              <a:xfrm>
                <a:off x="5638490" y="5542641"/>
                <a:ext cx="87139" cy="108000"/>
              </a:xfrm>
              <a:prstGeom prst="roundRect">
                <a:avLst/>
              </a:prstGeom>
              <a:solidFill>
                <a:schemeClr val="accent5"/>
              </a:solidFill>
              <a:ln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53" name="Rounded Rectangle 452">
                <a:extLst>
                  <a:ext uri="{FF2B5EF4-FFF2-40B4-BE49-F238E27FC236}">
                    <a16:creationId xmlns:a16="http://schemas.microsoft.com/office/drawing/2014/main" id="{DA90705D-8E89-9C48-ACA0-A29F8135AEE9}"/>
                  </a:ext>
                </a:extLst>
              </p:cNvPr>
              <p:cNvSpPr/>
              <p:nvPr/>
            </p:nvSpPr>
            <p:spPr>
              <a:xfrm>
                <a:off x="4630994" y="5577576"/>
                <a:ext cx="87139" cy="108000"/>
              </a:xfrm>
              <a:prstGeom prst="roundRect">
                <a:avLst/>
              </a:prstGeom>
              <a:solidFill>
                <a:schemeClr val="accent2"/>
              </a:solidFill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54" name="Rounded Rectangle 453">
                <a:extLst>
                  <a:ext uri="{FF2B5EF4-FFF2-40B4-BE49-F238E27FC236}">
                    <a16:creationId xmlns:a16="http://schemas.microsoft.com/office/drawing/2014/main" id="{7779FA34-6A59-B04C-87C8-813E5BF66985}"/>
                  </a:ext>
                </a:extLst>
              </p:cNvPr>
              <p:cNvSpPr/>
              <p:nvPr/>
            </p:nvSpPr>
            <p:spPr>
              <a:xfrm>
                <a:off x="5638490" y="5351881"/>
                <a:ext cx="87139" cy="108000"/>
              </a:xfrm>
              <a:prstGeom prst="roundRect">
                <a:avLst/>
              </a:prstGeom>
              <a:solidFill>
                <a:schemeClr val="accent6"/>
              </a:solidFill>
              <a:ln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55" name="TextBox 454">
                <a:extLst>
                  <a:ext uri="{FF2B5EF4-FFF2-40B4-BE49-F238E27FC236}">
                    <a16:creationId xmlns:a16="http://schemas.microsoft.com/office/drawing/2014/main" id="{F0273172-EF0C-DA4F-ADC8-3078C6B4C333}"/>
                  </a:ext>
                </a:extLst>
              </p:cNvPr>
              <p:cNvSpPr txBox="1"/>
              <p:nvPr/>
            </p:nvSpPr>
            <p:spPr>
              <a:xfrm>
                <a:off x="4691888" y="5518041"/>
                <a:ext cx="1039329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900" dirty="0">
                    <a:latin typeface="Arial" panose="020B0604020202020204" pitchFamily="34" charset="0"/>
                    <a:cs typeface="Arial" panose="020B0604020202020204" pitchFamily="34" charset="0"/>
                  </a:rPr>
                  <a:t>KDH homozygote</a:t>
                </a:r>
              </a:p>
            </p:txBody>
          </p:sp>
          <p:sp>
            <p:nvSpPr>
              <p:cNvPr id="456" name="TextBox 455">
                <a:extLst>
                  <a:ext uri="{FF2B5EF4-FFF2-40B4-BE49-F238E27FC236}">
                    <a16:creationId xmlns:a16="http://schemas.microsoft.com/office/drawing/2014/main" id="{8B310DE2-6FB4-9A45-8C56-0EACB2B54EEC}"/>
                  </a:ext>
                </a:extLst>
              </p:cNvPr>
              <p:cNvSpPr txBox="1"/>
              <p:nvPr/>
            </p:nvSpPr>
            <p:spPr>
              <a:xfrm>
                <a:off x="5699248" y="5485676"/>
                <a:ext cx="846692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900" dirty="0">
                    <a:latin typeface="Arial" panose="020B0604020202020204" pitchFamily="34" charset="0"/>
                    <a:cs typeface="Arial" panose="020B0604020202020204" pitchFamily="34" charset="0"/>
                  </a:rPr>
                  <a:t>Heterozygote</a:t>
                </a:r>
              </a:p>
            </p:txBody>
          </p:sp>
          <p:sp>
            <p:nvSpPr>
              <p:cNvPr id="457" name="TextBox 456">
                <a:extLst>
                  <a:ext uri="{FF2B5EF4-FFF2-40B4-BE49-F238E27FC236}">
                    <a16:creationId xmlns:a16="http://schemas.microsoft.com/office/drawing/2014/main" id="{2E00464A-5B94-014C-86FD-2AACFEA839C6}"/>
                  </a:ext>
                </a:extLst>
              </p:cNvPr>
              <p:cNvSpPr txBox="1"/>
              <p:nvPr/>
            </p:nvSpPr>
            <p:spPr>
              <a:xfrm>
                <a:off x="5703061" y="5295885"/>
                <a:ext cx="1127043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900" dirty="0">
                    <a:latin typeface="Arial" panose="020B0604020202020204" pitchFamily="34" charset="0"/>
                    <a:cs typeface="Arial" panose="020B0604020202020204" pitchFamily="34" charset="0"/>
                  </a:rPr>
                  <a:t>GCP04 homozygote</a:t>
                </a:r>
              </a:p>
            </p:txBody>
          </p:sp>
        </p:grpSp>
        <p:cxnSp>
          <p:nvCxnSpPr>
            <p:cNvPr id="509" name="Straight Arrow Connector 508">
              <a:extLst>
                <a:ext uri="{FF2B5EF4-FFF2-40B4-BE49-F238E27FC236}">
                  <a16:creationId xmlns:a16="http://schemas.microsoft.com/office/drawing/2014/main" id="{1501F3AE-4DA4-D14B-A9D7-A575E43CA7DA}"/>
                </a:ext>
              </a:extLst>
            </p:cNvPr>
            <p:cNvCxnSpPr/>
            <p:nvPr/>
          </p:nvCxnSpPr>
          <p:spPr>
            <a:xfrm>
              <a:off x="5318088" y="9035964"/>
              <a:ext cx="216000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EA7DDB7-5400-094A-8878-13B84E266122}"/>
              </a:ext>
            </a:extLst>
          </p:cNvPr>
          <p:cNvGrpSpPr/>
          <p:nvPr/>
        </p:nvGrpSpPr>
        <p:grpSpPr>
          <a:xfrm flipH="1">
            <a:off x="2362239" y="1284076"/>
            <a:ext cx="900000" cy="72000"/>
            <a:chOff x="2291177" y="1354630"/>
            <a:chExt cx="2397796" cy="58157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98AC2620-C57B-A046-85CB-5C93245E3ED3}"/>
                </a:ext>
              </a:extLst>
            </p:cNvPr>
            <p:cNvSpPr/>
            <p:nvPr/>
          </p:nvSpPr>
          <p:spPr>
            <a:xfrm>
              <a:off x="3564812" y="1354630"/>
              <a:ext cx="1124161" cy="58157"/>
            </a:xfrm>
            <a:prstGeom prst="rect">
              <a:avLst/>
            </a:prstGeom>
            <a:solidFill>
              <a:schemeClr val="accent6"/>
            </a:solidFill>
            <a:ln w="635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6E34096-7CC5-C940-BD85-DDD5F711EDBD}"/>
                </a:ext>
              </a:extLst>
            </p:cNvPr>
            <p:cNvSpPr/>
            <p:nvPr/>
          </p:nvSpPr>
          <p:spPr>
            <a:xfrm>
              <a:off x="2291177" y="1354630"/>
              <a:ext cx="1269885" cy="58157"/>
            </a:xfrm>
            <a:prstGeom prst="rect">
              <a:avLst/>
            </a:prstGeom>
            <a:solidFill>
              <a:schemeClr val="accent5"/>
            </a:solidFill>
            <a:ln w="635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68D5D2CC-4D70-154C-BC3C-5924A6BBACD1}"/>
              </a:ext>
            </a:extLst>
          </p:cNvPr>
          <p:cNvSpPr txBox="1"/>
          <p:nvPr/>
        </p:nvSpPr>
        <p:spPr>
          <a:xfrm>
            <a:off x="2337822" y="1077364"/>
            <a:ext cx="44119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R70</a:t>
            </a:r>
          </a:p>
        </p:txBody>
      </p:sp>
      <p:sp>
        <p:nvSpPr>
          <p:cNvPr id="435" name="Down Arrow 434">
            <a:extLst>
              <a:ext uri="{FF2B5EF4-FFF2-40B4-BE49-F238E27FC236}">
                <a16:creationId xmlns:a16="http://schemas.microsoft.com/office/drawing/2014/main" id="{FBF8D830-79DE-0145-8E02-C00F2479F80F}"/>
              </a:ext>
            </a:extLst>
          </p:cNvPr>
          <p:cNvSpPr/>
          <p:nvPr/>
        </p:nvSpPr>
        <p:spPr>
          <a:xfrm>
            <a:off x="2841630" y="1376666"/>
            <a:ext cx="72000" cy="108000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34" name="Chart 133">
            <a:extLst>
              <a:ext uri="{FF2B5EF4-FFF2-40B4-BE49-F238E27FC236}">
                <a16:creationId xmlns:a16="http://schemas.microsoft.com/office/drawing/2014/main" id="{E5C96101-B11A-C445-9BDA-F59256BF2E3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24503681"/>
              </p:ext>
            </p:extLst>
          </p:nvPr>
        </p:nvGraphicFramePr>
        <p:xfrm>
          <a:off x="2164804" y="1436338"/>
          <a:ext cx="1224000" cy="126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sp>
        <p:nvSpPr>
          <p:cNvPr id="137" name="TextBox 136">
            <a:extLst>
              <a:ext uri="{FF2B5EF4-FFF2-40B4-BE49-F238E27FC236}">
                <a16:creationId xmlns:a16="http://schemas.microsoft.com/office/drawing/2014/main" id="{455E7613-3844-E849-925B-045010C0FB26}"/>
              </a:ext>
            </a:extLst>
          </p:cNvPr>
          <p:cNvSpPr txBox="1"/>
          <p:nvPr/>
        </p:nvSpPr>
        <p:spPr>
          <a:xfrm>
            <a:off x="981659" y="1077364"/>
            <a:ext cx="43518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R20</a:t>
            </a:r>
          </a:p>
        </p:txBody>
      </p: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95179D61-864C-364D-A24C-2A3ADDD9366E}"/>
              </a:ext>
            </a:extLst>
          </p:cNvPr>
          <p:cNvGrpSpPr/>
          <p:nvPr/>
        </p:nvGrpSpPr>
        <p:grpSpPr>
          <a:xfrm flipH="1">
            <a:off x="1023124" y="1284076"/>
            <a:ext cx="900000" cy="72000"/>
            <a:chOff x="2515494" y="1354630"/>
            <a:chExt cx="2173483" cy="58157"/>
          </a:xfrm>
        </p:grpSpPr>
        <p:sp>
          <p:nvSpPr>
            <p:cNvPr id="151" name="Rectangle 150">
              <a:extLst>
                <a:ext uri="{FF2B5EF4-FFF2-40B4-BE49-F238E27FC236}">
                  <a16:creationId xmlns:a16="http://schemas.microsoft.com/office/drawing/2014/main" id="{67DEFFB9-6C3A-824B-9DD8-2C720CDDA374}"/>
                </a:ext>
              </a:extLst>
            </p:cNvPr>
            <p:cNvSpPr/>
            <p:nvPr/>
          </p:nvSpPr>
          <p:spPr>
            <a:xfrm>
              <a:off x="3236935" y="1354630"/>
              <a:ext cx="1452042" cy="58157"/>
            </a:xfrm>
            <a:prstGeom prst="rect">
              <a:avLst/>
            </a:prstGeom>
            <a:solidFill>
              <a:schemeClr val="accent5"/>
            </a:solidFill>
            <a:ln w="635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2" name="Rectangle 151">
              <a:extLst>
                <a:ext uri="{FF2B5EF4-FFF2-40B4-BE49-F238E27FC236}">
                  <a16:creationId xmlns:a16="http://schemas.microsoft.com/office/drawing/2014/main" id="{C166F112-0B16-344D-8711-860C4590E786}"/>
                </a:ext>
              </a:extLst>
            </p:cNvPr>
            <p:cNvSpPr/>
            <p:nvPr/>
          </p:nvSpPr>
          <p:spPr>
            <a:xfrm>
              <a:off x="2515494" y="1354630"/>
              <a:ext cx="766355" cy="58157"/>
            </a:xfrm>
            <a:prstGeom prst="rect">
              <a:avLst/>
            </a:prstGeom>
            <a:solidFill>
              <a:schemeClr val="accent2"/>
            </a:solidFill>
            <a:ln w="635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9" name="TextBox 138">
            <a:extLst>
              <a:ext uri="{FF2B5EF4-FFF2-40B4-BE49-F238E27FC236}">
                <a16:creationId xmlns:a16="http://schemas.microsoft.com/office/drawing/2014/main" id="{FEAC3B72-A870-2846-821B-0043184B2C38}"/>
              </a:ext>
            </a:extLst>
          </p:cNvPr>
          <p:cNvSpPr txBox="1"/>
          <p:nvPr/>
        </p:nvSpPr>
        <p:spPr>
          <a:xfrm rot="16200000">
            <a:off x="265056" y="1758726"/>
            <a:ext cx="96928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No. of plants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FF3EA09-4A8B-7445-86FD-89A0F65B145D}"/>
              </a:ext>
            </a:extLst>
          </p:cNvPr>
          <p:cNvGrpSpPr/>
          <p:nvPr/>
        </p:nvGrpSpPr>
        <p:grpSpPr>
          <a:xfrm>
            <a:off x="1388881" y="1220589"/>
            <a:ext cx="4466115" cy="0"/>
            <a:chOff x="1388881" y="1220589"/>
            <a:chExt cx="4466115" cy="0"/>
          </a:xfrm>
        </p:grpSpPr>
        <p:cxnSp>
          <p:nvCxnSpPr>
            <p:cNvPr id="427" name="Straight Arrow Connector 426">
              <a:extLst>
                <a:ext uri="{FF2B5EF4-FFF2-40B4-BE49-F238E27FC236}">
                  <a16:creationId xmlns:a16="http://schemas.microsoft.com/office/drawing/2014/main" id="{5874242D-DE91-1047-82D4-B21E3C76EFA4}"/>
                </a:ext>
              </a:extLst>
            </p:cNvPr>
            <p:cNvCxnSpPr/>
            <p:nvPr/>
          </p:nvCxnSpPr>
          <p:spPr>
            <a:xfrm>
              <a:off x="4232985" y="1220589"/>
              <a:ext cx="216000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78" name="Straight Arrow Connector 477">
              <a:extLst>
                <a:ext uri="{FF2B5EF4-FFF2-40B4-BE49-F238E27FC236}">
                  <a16:creationId xmlns:a16="http://schemas.microsoft.com/office/drawing/2014/main" id="{B79A0AAE-F21B-B442-9153-C4D1731FC2D2}"/>
                </a:ext>
              </a:extLst>
            </p:cNvPr>
            <p:cNvCxnSpPr/>
            <p:nvPr/>
          </p:nvCxnSpPr>
          <p:spPr>
            <a:xfrm>
              <a:off x="5638996" y="1220589"/>
              <a:ext cx="216000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20" name="Straight Arrow Connector 419">
              <a:extLst>
                <a:ext uri="{FF2B5EF4-FFF2-40B4-BE49-F238E27FC236}">
                  <a16:creationId xmlns:a16="http://schemas.microsoft.com/office/drawing/2014/main" id="{2E4F6B2A-08F9-E14F-AB7F-7997D3E4EDD1}"/>
                </a:ext>
              </a:extLst>
            </p:cNvPr>
            <p:cNvCxnSpPr/>
            <p:nvPr/>
          </p:nvCxnSpPr>
          <p:spPr>
            <a:xfrm>
              <a:off x="2792396" y="1220589"/>
              <a:ext cx="216000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40" name="Straight Arrow Connector 139">
              <a:extLst>
                <a:ext uri="{FF2B5EF4-FFF2-40B4-BE49-F238E27FC236}">
                  <a16:creationId xmlns:a16="http://schemas.microsoft.com/office/drawing/2014/main" id="{53B8AE1E-F675-B948-972E-61600A424E74}"/>
                </a:ext>
              </a:extLst>
            </p:cNvPr>
            <p:cNvCxnSpPr/>
            <p:nvPr/>
          </p:nvCxnSpPr>
          <p:spPr>
            <a:xfrm>
              <a:off x="1388881" y="1220589"/>
              <a:ext cx="216000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42" name="TextBox 141">
            <a:extLst>
              <a:ext uri="{FF2B5EF4-FFF2-40B4-BE49-F238E27FC236}">
                <a16:creationId xmlns:a16="http://schemas.microsoft.com/office/drawing/2014/main" id="{D073C6FB-E87E-7041-84E7-2A9D3BDCE125}"/>
              </a:ext>
            </a:extLst>
          </p:cNvPr>
          <p:cNvSpPr txBox="1"/>
          <p:nvPr/>
        </p:nvSpPr>
        <p:spPr>
          <a:xfrm>
            <a:off x="1048264" y="2609790"/>
            <a:ext cx="109045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Stem grade</a:t>
            </a:r>
          </a:p>
        </p:txBody>
      </p:sp>
      <p:sp>
        <p:nvSpPr>
          <p:cNvPr id="143" name="Down Arrow 142">
            <a:extLst>
              <a:ext uri="{FF2B5EF4-FFF2-40B4-BE49-F238E27FC236}">
                <a16:creationId xmlns:a16="http://schemas.microsoft.com/office/drawing/2014/main" id="{799F85C9-B042-8348-A32F-55768CD5F33C}"/>
              </a:ext>
            </a:extLst>
          </p:cNvPr>
          <p:cNvSpPr/>
          <p:nvPr/>
        </p:nvSpPr>
        <p:spPr>
          <a:xfrm>
            <a:off x="1439592" y="1376666"/>
            <a:ext cx="72000" cy="108000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53" name="Chart 152">
            <a:extLst>
              <a:ext uri="{FF2B5EF4-FFF2-40B4-BE49-F238E27FC236}">
                <a16:creationId xmlns:a16="http://schemas.microsoft.com/office/drawing/2014/main" id="{3F325C9D-75F6-784E-98F1-5FAD7CDC3F4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70589715"/>
              </p:ext>
            </p:extLst>
          </p:nvPr>
        </p:nvGraphicFramePr>
        <p:xfrm>
          <a:off x="753684" y="1436338"/>
          <a:ext cx="1224000" cy="126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3"/>
          </a:graphicData>
        </a:graphic>
      </p:graphicFrame>
      <p:graphicFrame>
        <p:nvGraphicFramePr>
          <p:cNvPr id="161" name="Chart 160">
            <a:extLst>
              <a:ext uri="{FF2B5EF4-FFF2-40B4-BE49-F238E27FC236}">
                <a16:creationId xmlns:a16="http://schemas.microsoft.com/office/drawing/2014/main" id="{3505BA56-42C5-C041-ABDC-F289EBBEF7C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92311148"/>
              </p:ext>
            </p:extLst>
          </p:nvPr>
        </p:nvGraphicFramePr>
        <p:xfrm>
          <a:off x="818167" y="3382195"/>
          <a:ext cx="1224000" cy="126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4"/>
          </a:graphicData>
        </a:graphic>
      </p:graphicFrame>
      <p:grpSp>
        <p:nvGrpSpPr>
          <p:cNvPr id="9" name="Group 8">
            <a:extLst>
              <a:ext uri="{FF2B5EF4-FFF2-40B4-BE49-F238E27FC236}">
                <a16:creationId xmlns:a16="http://schemas.microsoft.com/office/drawing/2014/main" id="{98C38A21-CDD5-0A40-9DDC-B76B36342F3F}"/>
              </a:ext>
            </a:extLst>
          </p:cNvPr>
          <p:cNvGrpSpPr/>
          <p:nvPr/>
        </p:nvGrpSpPr>
        <p:grpSpPr>
          <a:xfrm>
            <a:off x="1028378" y="1172971"/>
            <a:ext cx="5099651" cy="108000"/>
            <a:chOff x="1028378" y="1163139"/>
            <a:chExt cx="5099651" cy="108000"/>
          </a:xfrm>
        </p:grpSpPr>
        <p:cxnSp>
          <p:nvCxnSpPr>
            <p:cNvPr id="491" name="Straight Connector 490">
              <a:extLst>
                <a:ext uri="{FF2B5EF4-FFF2-40B4-BE49-F238E27FC236}">
                  <a16:creationId xmlns:a16="http://schemas.microsoft.com/office/drawing/2014/main" id="{AB340639-E926-B44F-AA28-9ED57869A41F}"/>
                </a:ext>
              </a:extLst>
            </p:cNvPr>
            <p:cNvCxnSpPr/>
            <p:nvPr/>
          </p:nvCxnSpPr>
          <p:spPr>
            <a:xfrm>
              <a:off x="2372250" y="1163139"/>
              <a:ext cx="0" cy="108000"/>
            </a:xfrm>
            <a:prstGeom prst="line">
              <a:avLst/>
            </a:prstGeom>
            <a:ln>
              <a:prstDash val="sysDot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92" name="Straight Connector 491">
              <a:extLst>
                <a:ext uri="{FF2B5EF4-FFF2-40B4-BE49-F238E27FC236}">
                  <a16:creationId xmlns:a16="http://schemas.microsoft.com/office/drawing/2014/main" id="{3892FD5C-5A9E-F243-9E92-0C42487F522C}"/>
                </a:ext>
              </a:extLst>
            </p:cNvPr>
            <p:cNvCxnSpPr/>
            <p:nvPr/>
          </p:nvCxnSpPr>
          <p:spPr>
            <a:xfrm>
              <a:off x="3261637" y="1163139"/>
              <a:ext cx="0" cy="108000"/>
            </a:xfrm>
            <a:prstGeom prst="line">
              <a:avLst/>
            </a:prstGeom>
            <a:ln>
              <a:prstDash val="sysDot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ACC50602-E820-0648-A4B6-5E22CF3D7039}"/>
                </a:ext>
              </a:extLst>
            </p:cNvPr>
            <p:cNvCxnSpPr/>
            <p:nvPr/>
          </p:nvCxnSpPr>
          <p:spPr>
            <a:xfrm>
              <a:off x="1028378" y="1163139"/>
              <a:ext cx="0" cy="108000"/>
            </a:xfrm>
            <a:prstGeom prst="line">
              <a:avLst/>
            </a:prstGeom>
            <a:ln>
              <a:prstDash val="sysDot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BC7C6223-8FF4-A449-8D6E-F9341E665367}"/>
                </a:ext>
              </a:extLst>
            </p:cNvPr>
            <p:cNvCxnSpPr/>
            <p:nvPr/>
          </p:nvCxnSpPr>
          <p:spPr>
            <a:xfrm>
              <a:off x="1932008" y="1163139"/>
              <a:ext cx="0" cy="108000"/>
            </a:xfrm>
            <a:prstGeom prst="line">
              <a:avLst/>
            </a:prstGeom>
            <a:ln>
              <a:prstDash val="sysDot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55" name="Straight Connector 154">
              <a:extLst>
                <a:ext uri="{FF2B5EF4-FFF2-40B4-BE49-F238E27FC236}">
                  <a16:creationId xmlns:a16="http://schemas.microsoft.com/office/drawing/2014/main" id="{D99847B6-86F0-494E-B7A3-A7AB0D87ECF6}"/>
                </a:ext>
              </a:extLst>
            </p:cNvPr>
            <p:cNvCxnSpPr/>
            <p:nvPr/>
          </p:nvCxnSpPr>
          <p:spPr>
            <a:xfrm>
              <a:off x="3825869" y="1163139"/>
              <a:ext cx="0" cy="108000"/>
            </a:xfrm>
            <a:prstGeom prst="line">
              <a:avLst/>
            </a:prstGeom>
            <a:ln>
              <a:prstDash val="sysDot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56" name="Straight Connector 155">
              <a:extLst>
                <a:ext uri="{FF2B5EF4-FFF2-40B4-BE49-F238E27FC236}">
                  <a16:creationId xmlns:a16="http://schemas.microsoft.com/office/drawing/2014/main" id="{6C1F698A-A37D-AF43-B62E-4454A70978B0}"/>
                </a:ext>
              </a:extLst>
            </p:cNvPr>
            <p:cNvCxnSpPr/>
            <p:nvPr/>
          </p:nvCxnSpPr>
          <p:spPr>
            <a:xfrm>
              <a:off x="4706767" y="1163139"/>
              <a:ext cx="0" cy="108000"/>
            </a:xfrm>
            <a:prstGeom prst="line">
              <a:avLst/>
            </a:prstGeom>
            <a:ln>
              <a:prstDash val="sysDot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54" name="Straight Connector 153">
              <a:extLst>
                <a:ext uri="{FF2B5EF4-FFF2-40B4-BE49-F238E27FC236}">
                  <a16:creationId xmlns:a16="http://schemas.microsoft.com/office/drawing/2014/main" id="{4D8E57DC-C160-2646-BBC7-79D5F05599E5}"/>
                </a:ext>
              </a:extLst>
            </p:cNvPr>
            <p:cNvCxnSpPr/>
            <p:nvPr/>
          </p:nvCxnSpPr>
          <p:spPr>
            <a:xfrm>
              <a:off x="5227392" y="1163139"/>
              <a:ext cx="0" cy="108000"/>
            </a:xfrm>
            <a:prstGeom prst="line">
              <a:avLst/>
            </a:prstGeom>
            <a:ln>
              <a:prstDash val="sysDot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62" name="Straight Connector 161">
              <a:extLst>
                <a:ext uri="{FF2B5EF4-FFF2-40B4-BE49-F238E27FC236}">
                  <a16:creationId xmlns:a16="http://schemas.microsoft.com/office/drawing/2014/main" id="{9ED5E248-344E-5F4E-BF85-32172F172915}"/>
                </a:ext>
              </a:extLst>
            </p:cNvPr>
            <p:cNvCxnSpPr/>
            <p:nvPr/>
          </p:nvCxnSpPr>
          <p:spPr>
            <a:xfrm>
              <a:off x="6128029" y="1163139"/>
              <a:ext cx="0" cy="108000"/>
            </a:xfrm>
            <a:prstGeom prst="line">
              <a:avLst/>
            </a:prstGeom>
            <a:ln>
              <a:prstDash val="sysDot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64CC9357-82C6-0948-8EA8-59F24480A762}"/>
              </a:ext>
            </a:extLst>
          </p:cNvPr>
          <p:cNvGrpSpPr/>
          <p:nvPr/>
        </p:nvGrpSpPr>
        <p:grpSpPr>
          <a:xfrm>
            <a:off x="931143" y="407823"/>
            <a:ext cx="5277537" cy="806951"/>
            <a:chOff x="925482" y="416669"/>
            <a:chExt cx="5277537" cy="806951"/>
          </a:xfrm>
        </p:grpSpPr>
        <p:sp>
          <p:nvSpPr>
            <p:cNvPr id="499" name="TextBox 498">
              <a:extLst>
                <a:ext uri="{FF2B5EF4-FFF2-40B4-BE49-F238E27FC236}">
                  <a16:creationId xmlns:a16="http://schemas.microsoft.com/office/drawing/2014/main" id="{812069A6-AB61-E440-A26E-DC8EAD67BA5D}"/>
                </a:ext>
              </a:extLst>
            </p:cNvPr>
            <p:cNvSpPr txBox="1"/>
            <p:nvPr/>
          </p:nvSpPr>
          <p:spPr>
            <a:xfrm rot="16200000">
              <a:off x="2836903" y="712423"/>
              <a:ext cx="80695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Bol035216</a:t>
              </a:r>
            </a:p>
          </p:txBody>
        </p:sp>
        <p:sp>
          <p:nvSpPr>
            <p:cNvPr id="500" name="TextBox 499">
              <a:extLst>
                <a:ext uri="{FF2B5EF4-FFF2-40B4-BE49-F238E27FC236}">
                  <a16:creationId xmlns:a16="http://schemas.microsoft.com/office/drawing/2014/main" id="{96FF154A-A66D-8741-A0E7-88DA6048D28A}"/>
                </a:ext>
              </a:extLst>
            </p:cNvPr>
            <p:cNvSpPr txBox="1"/>
            <p:nvPr/>
          </p:nvSpPr>
          <p:spPr>
            <a:xfrm rot="16200000">
              <a:off x="1966308" y="712423"/>
              <a:ext cx="80695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Bol017491</a:t>
              </a:r>
            </a:p>
          </p:txBody>
        </p:sp>
        <p:sp>
          <p:nvSpPr>
            <p:cNvPr id="501" name="TextBox 500">
              <a:extLst>
                <a:ext uri="{FF2B5EF4-FFF2-40B4-BE49-F238E27FC236}">
                  <a16:creationId xmlns:a16="http://schemas.microsoft.com/office/drawing/2014/main" id="{52027CFF-8F84-ED4C-A90A-389358C40451}"/>
                </a:ext>
              </a:extLst>
            </p:cNvPr>
            <p:cNvSpPr txBox="1"/>
            <p:nvPr/>
          </p:nvSpPr>
          <p:spPr>
            <a:xfrm rot="16200000">
              <a:off x="2395360" y="712423"/>
              <a:ext cx="80695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Bol012971</a:t>
              </a:r>
            </a:p>
          </p:txBody>
        </p:sp>
        <p:sp>
          <p:nvSpPr>
            <p:cNvPr id="502" name="TextBox 501">
              <a:extLst>
                <a:ext uri="{FF2B5EF4-FFF2-40B4-BE49-F238E27FC236}">
                  <a16:creationId xmlns:a16="http://schemas.microsoft.com/office/drawing/2014/main" id="{3A05CAAB-AEEB-6140-91FF-6C35A6ED9E06}"/>
                </a:ext>
              </a:extLst>
            </p:cNvPr>
            <p:cNvSpPr txBox="1"/>
            <p:nvPr/>
          </p:nvSpPr>
          <p:spPr>
            <a:xfrm rot="16200000">
              <a:off x="2573839" y="712423"/>
              <a:ext cx="80695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Bol012974</a:t>
              </a:r>
            </a:p>
          </p:txBody>
        </p:sp>
        <p:sp>
          <p:nvSpPr>
            <p:cNvPr id="147" name="TextBox 146">
              <a:extLst>
                <a:ext uri="{FF2B5EF4-FFF2-40B4-BE49-F238E27FC236}">
                  <a16:creationId xmlns:a16="http://schemas.microsoft.com/office/drawing/2014/main" id="{36E79C70-321A-9B49-948C-084075BA119F}"/>
                </a:ext>
              </a:extLst>
            </p:cNvPr>
            <p:cNvSpPr txBox="1"/>
            <p:nvPr/>
          </p:nvSpPr>
          <p:spPr>
            <a:xfrm rot="16200000">
              <a:off x="1507001" y="712423"/>
              <a:ext cx="80695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Bol035216</a:t>
              </a:r>
            </a:p>
          </p:txBody>
        </p:sp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id="{05F81FAF-4BBF-794F-BCF2-7955EFABC6DF}"/>
                </a:ext>
              </a:extLst>
            </p:cNvPr>
            <p:cNvSpPr txBox="1"/>
            <p:nvPr/>
          </p:nvSpPr>
          <p:spPr>
            <a:xfrm rot="16200000">
              <a:off x="629728" y="712423"/>
              <a:ext cx="80695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Bol017491</a:t>
              </a:r>
            </a:p>
          </p:txBody>
        </p:sp>
        <p:sp>
          <p:nvSpPr>
            <p:cNvPr id="149" name="TextBox 148">
              <a:extLst>
                <a:ext uri="{FF2B5EF4-FFF2-40B4-BE49-F238E27FC236}">
                  <a16:creationId xmlns:a16="http://schemas.microsoft.com/office/drawing/2014/main" id="{711C394A-D885-804F-A6E6-A076E2C7C51E}"/>
                </a:ext>
              </a:extLst>
            </p:cNvPr>
            <p:cNvSpPr txBox="1"/>
            <p:nvPr/>
          </p:nvSpPr>
          <p:spPr>
            <a:xfrm rot="16200000">
              <a:off x="1007339" y="712423"/>
              <a:ext cx="80695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Bol012971</a:t>
              </a:r>
            </a:p>
          </p:txBody>
        </p:sp>
        <p:sp>
          <p:nvSpPr>
            <p:cNvPr id="150" name="TextBox 149">
              <a:extLst>
                <a:ext uri="{FF2B5EF4-FFF2-40B4-BE49-F238E27FC236}">
                  <a16:creationId xmlns:a16="http://schemas.microsoft.com/office/drawing/2014/main" id="{B4A1CF46-BA2F-2748-8B62-652307AACC83}"/>
                </a:ext>
              </a:extLst>
            </p:cNvPr>
            <p:cNvSpPr txBox="1"/>
            <p:nvPr/>
          </p:nvSpPr>
          <p:spPr>
            <a:xfrm rot="16200000">
              <a:off x="1193883" y="712423"/>
              <a:ext cx="80695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Bol012974</a:t>
              </a:r>
            </a:p>
          </p:txBody>
        </p:sp>
        <p:sp>
          <p:nvSpPr>
            <p:cNvPr id="157" name="TextBox 156">
              <a:extLst>
                <a:ext uri="{FF2B5EF4-FFF2-40B4-BE49-F238E27FC236}">
                  <a16:creationId xmlns:a16="http://schemas.microsoft.com/office/drawing/2014/main" id="{FC56FD47-686F-6D46-9F53-1945613F80D3}"/>
                </a:ext>
              </a:extLst>
            </p:cNvPr>
            <p:cNvSpPr txBox="1"/>
            <p:nvPr/>
          </p:nvSpPr>
          <p:spPr>
            <a:xfrm rot="16200000">
              <a:off x="4300055" y="712423"/>
              <a:ext cx="80695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Bol035216</a:t>
              </a:r>
            </a:p>
          </p:txBody>
        </p:sp>
        <p:sp>
          <p:nvSpPr>
            <p:cNvPr id="158" name="TextBox 157">
              <a:extLst>
                <a:ext uri="{FF2B5EF4-FFF2-40B4-BE49-F238E27FC236}">
                  <a16:creationId xmlns:a16="http://schemas.microsoft.com/office/drawing/2014/main" id="{37B27B68-E112-C24B-953D-1812BE65D347}"/>
                </a:ext>
              </a:extLst>
            </p:cNvPr>
            <p:cNvSpPr txBox="1"/>
            <p:nvPr/>
          </p:nvSpPr>
          <p:spPr>
            <a:xfrm rot="16200000">
              <a:off x="3419804" y="712423"/>
              <a:ext cx="80695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Bol017491</a:t>
              </a:r>
            </a:p>
          </p:txBody>
        </p:sp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51D82827-75D6-424F-A2D6-DF42ED4C1B83}"/>
                </a:ext>
              </a:extLst>
            </p:cNvPr>
            <p:cNvSpPr txBox="1"/>
            <p:nvPr/>
          </p:nvSpPr>
          <p:spPr>
            <a:xfrm rot="16200000">
              <a:off x="3831082" y="712423"/>
              <a:ext cx="80695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Bol012971</a:t>
              </a:r>
            </a:p>
          </p:txBody>
        </p:sp>
        <p:sp>
          <p:nvSpPr>
            <p:cNvPr id="160" name="TextBox 159">
              <a:extLst>
                <a:ext uri="{FF2B5EF4-FFF2-40B4-BE49-F238E27FC236}">
                  <a16:creationId xmlns:a16="http://schemas.microsoft.com/office/drawing/2014/main" id="{C563A7DA-3827-EC40-AFA2-2A32B93AA4EE}"/>
                </a:ext>
              </a:extLst>
            </p:cNvPr>
            <p:cNvSpPr txBox="1"/>
            <p:nvPr/>
          </p:nvSpPr>
          <p:spPr>
            <a:xfrm rot="16200000">
              <a:off x="4004765" y="712423"/>
              <a:ext cx="80695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Bol012974</a:t>
              </a:r>
            </a:p>
          </p:txBody>
        </p:sp>
        <p:sp>
          <p:nvSpPr>
            <p:cNvPr id="167" name="TextBox 166">
              <a:extLst>
                <a:ext uri="{FF2B5EF4-FFF2-40B4-BE49-F238E27FC236}">
                  <a16:creationId xmlns:a16="http://schemas.microsoft.com/office/drawing/2014/main" id="{807F9E79-F28C-1F4A-8EFE-B4E0F8F3A78A}"/>
                </a:ext>
              </a:extLst>
            </p:cNvPr>
            <p:cNvSpPr txBox="1"/>
            <p:nvPr/>
          </p:nvSpPr>
          <p:spPr>
            <a:xfrm rot="16200000">
              <a:off x="5691821" y="712423"/>
              <a:ext cx="80695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Bol035216</a:t>
              </a:r>
            </a:p>
          </p:txBody>
        </p:sp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0612B35E-ABC8-324E-A642-A1B949623105}"/>
                </a:ext>
              </a:extLst>
            </p:cNvPr>
            <p:cNvSpPr txBox="1"/>
            <p:nvPr/>
          </p:nvSpPr>
          <p:spPr>
            <a:xfrm rot="16200000">
              <a:off x="4822206" y="712423"/>
              <a:ext cx="80695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Bol017491</a:t>
              </a:r>
            </a:p>
          </p:txBody>
        </p:sp>
        <p:sp>
          <p:nvSpPr>
            <p:cNvPr id="169" name="TextBox 168">
              <a:extLst>
                <a:ext uri="{FF2B5EF4-FFF2-40B4-BE49-F238E27FC236}">
                  <a16:creationId xmlns:a16="http://schemas.microsoft.com/office/drawing/2014/main" id="{AD465058-D686-2545-87C3-A1E60AE73E50}"/>
                </a:ext>
              </a:extLst>
            </p:cNvPr>
            <p:cNvSpPr txBox="1"/>
            <p:nvPr/>
          </p:nvSpPr>
          <p:spPr>
            <a:xfrm rot="16200000">
              <a:off x="5239680" y="712423"/>
              <a:ext cx="80695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Bol012971</a:t>
              </a:r>
            </a:p>
          </p:txBody>
        </p:sp>
        <p:sp>
          <p:nvSpPr>
            <p:cNvPr id="170" name="TextBox 169">
              <a:extLst>
                <a:ext uri="{FF2B5EF4-FFF2-40B4-BE49-F238E27FC236}">
                  <a16:creationId xmlns:a16="http://schemas.microsoft.com/office/drawing/2014/main" id="{C0FB2D13-07ED-1240-8F20-C4FCF1D2EFAC}"/>
                </a:ext>
              </a:extLst>
            </p:cNvPr>
            <p:cNvSpPr txBox="1"/>
            <p:nvPr/>
          </p:nvSpPr>
          <p:spPr>
            <a:xfrm rot="16200000">
              <a:off x="5419460" y="712423"/>
              <a:ext cx="80695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Bol012974</a:t>
              </a:r>
            </a:p>
          </p:txBody>
        </p:sp>
      </p:grpSp>
      <p:sp>
        <p:nvSpPr>
          <p:cNvPr id="171" name="TextBox 170">
            <a:extLst>
              <a:ext uri="{FF2B5EF4-FFF2-40B4-BE49-F238E27FC236}">
                <a16:creationId xmlns:a16="http://schemas.microsoft.com/office/drawing/2014/main" id="{AE03B0F3-D4E6-194B-BF9A-6F99BD6AEC41}"/>
              </a:ext>
            </a:extLst>
          </p:cNvPr>
          <p:cNvSpPr txBox="1"/>
          <p:nvPr/>
        </p:nvSpPr>
        <p:spPr>
          <a:xfrm rot="16200000">
            <a:off x="1663881" y="1758726"/>
            <a:ext cx="96928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No. of plants</a:t>
            </a:r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4FCC6B72-35BD-E945-ACB1-240B3A524033}"/>
              </a:ext>
            </a:extLst>
          </p:cNvPr>
          <p:cNvSpPr txBox="1"/>
          <p:nvPr/>
        </p:nvSpPr>
        <p:spPr>
          <a:xfrm>
            <a:off x="2462827" y="2609790"/>
            <a:ext cx="109045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Stem grade</a:t>
            </a:r>
          </a:p>
        </p:txBody>
      </p:sp>
      <p:sp>
        <p:nvSpPr>
          <p:cNvPr id="173" name="TextBox 172">
            <a:extLst>
              <a:ext uri="{FF2B5EF4-FFF2-40B4-BE49-F238E27FC236}">
                <a16:creationId xmlns:a16="http://schemas.microsoft.com/office/drawing/2014/main" id="{FDC45085-01E3-8748-A4CD-F0E4518C5E2D}"/>
              </a:ext>
            </a:extLst>
          </p:cNvPr>
          <p:cNvSpPr txBox="1"/>
          <p:nvPr/>
        </p:nvSpPr>
        <p:spPr>
          <a:xfrm rot="16200000">
            <a:off x="3051828" y="1758726"/>
            <a:ext cx="96928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No. of plants</a:t>
            </a:r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6EA0D492-1F67-EE45-B433-F50960A4F52B}"/>
              </a:ext>
            </a:extLst>
          </p:cNvPr>
          <p:cNvSpPr txBox="1"/>
          <p:nvPr/>
        </p:nvSpPr>
        <p:spPr>
          <a:xfrm>
            <a:off x="3842461" y="2609790"/>
            <a:ext cx="109045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Stem grade</a:t>
            </a:r>
          </a:p>
        </p:txBody>
      </p:sp>
      <p:sp>
        <p:nvSpPr>
          <p:cNvPr id="175" name="TextBox 174">
            <a:extLst>
              <a:ext uri="{FF2B5EF4-FFF2-40B4-BE49-F238E27FC236}">
                <a16:creationId xmlns:a16="http://schemas.microsoft.com/office/drawing/2014/main" id="{455D0275-9E02-954B-9FDA-CACE2FA2A426}"/>
              </a:ext>
            </a:extLst>
          </p:cNvPr>
          <p:cNvSpPr txBox="1"/>
          <p:nvPr/>
        </p:nvSpPr>
        <p:spPr>
          <a:xfrm rot="16200000">
            <a:off x="4480224" y="1758726"/>
            <a:ext cx="96928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No. of plants</a:t>
            </a:r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6EF62C5C-9903-3347-A534-D111462A110F}"/>
              </a:ext>
            </a:extLst>
          </p:cNvPr>
          <p:cNvSpPr txBox="1"/>
          <p:nvPr/>
        </p:nvSpPr>
        <p:spPr>
          <a:xfrm>
            <a:off x="5288794" y="2609790"/>
            <a:ext cx="109045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Stem grade</a:t>
            </a:r>
          </a:p>
        </p:txBody>
      </p:sp>
    </p:spTree>
    <p:extLst>
      <p:ext uri="{BB962C8B-B14F-4D97-AF65-F5344CB8AC3E}">
        <p14:creationId xmlns:p14="http://schemas.microsoft.com/office/powerpoint/2010/main" val="32251404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1529</TotalTime>
  <Words>113</Words>
  <Application>Microsoft Macintosh PowerPoint</Application>
  <PresentationFormat>A4 Paper (210x297 mm)</PresentationFormat>
  <Paragraphs>62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101</cp:revision>
  <cp:lastPrinted>2023-07-14T11:37:40Z</cp:lastPrinted>
  <dcterms:created xsi:type="dcterms:W3CDTF">2023-07-13T08:58:04Z</dcterms:created>
  <dcterms:modified xsi:type="dcterms:W3CDTF">2024-05-29T10:23:55Z</dcterms:modified>
</cp:coreProperties>
</file>