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80" userDrawn="1">
          <p15:clr>
            <a:srgbClr val="A4A3A4"/>
          </p15:clr>
        </p15:guide>
        <p15:guide id="2" pos="4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84"/>
    <p:restoredTop sz="94428"/>
  </p:normalViewPr>
  <p:slideViewPr>
    <p:cSldViewPr snapToGrid="0" snapToObjects="1" showGuides="1">
      <p:cViewPr>
        <p:scale>
          <a:sx n="136" d="100"/>
          <a:sy n="136" d="100"/>
        </p:scale>
        <p:origin x="1576" y="-1544"/>
      </p:cViewPr>
      <p:guideLst>
        <p:guide orient="horz" pos="580"/>
        <p:guide pos="4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Finemapping%20BC2S2%202019&#65374;2020/histogram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49845679012345"/>
          <c:y val="3.004613935969868E-2"/>
          <c:w val="0.80261764705882355"/>
          <c:h val="0.631871468926553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Sheet1!$G$2</c:f>
              <c:strCache>
                <c:ptCount val="1"/>
                <c:pt idx="0">
                  <c:v>個体数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Sheet1!$F$3:$F$11</c:f>
              <c:strCache>
                <c:ptCount val="9"/>
                <c:pt idx="0">
                  <c:v>≦40.0</c:v>
                </c:pt>
                <c:pt idx="1">
                  <c:v>40.1-45.0</c:v>
                </c:pt>
                <c:pt idx="2">
                  <c:v>45.1-50.0</c:v>
                </c:pt>
                <c:pt idx="3">
                  <c:v>50.1-55.0</c:v>
                </c:pt>
                <c:pt idx="4">
                  <c:v>55.1-60.0</c:v>
                </c:pt>
                <c:pt idx="5">
                  <c:v>60.1-65.0</c:v>
                </c:pt>
                <c:pt idx="6">
                  <c:v>65.1-70.0</c:v>
                </c:pt>
                <c:pt idx="7">
                  <c:v>70.1-75.0</c:v>
                </c:pt>
                <c:pt idx="8">
                  <c:v>75.0≦</c:v>
                </c:pt>
              </c:strCache>
            </c:strRef>
          </c:cat>
          <c:val>
            <c:numRef>
              <c:f>Sheet1!$G$3:$G$11</c:f>
              <c:numCache>
                <c:formatCode>0_);[Red]\(0\)</c:formatCode>
                <c:ptCount val="9"/>
                <c:pt idx="0" formatCode="General">
                  <c:v>3</c:v>
                </c:pt>
                <c:pt idx="1">
                  <c:v>19</c:v>
                </c:pt>
                <c:pt idx="2">
                  <c:v>37</c:v>
                </c:pt>
                <c:pt idx="3">
                  <c:v>39</c:v>
                </c:pt>
                <c:pt idx="4">
                  <c:v>30</c:v>
                </c:pt>
                <c:pt idx="5">
                  <c:v>21</c:v>
                </c:pt>
                <c:pt idx="6">
                  <c:v>4</c:v>
                </c:pt>
                <c:pt idx="7">
                  <c:v>2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25-6147-8751-F8F90A0FC7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27"/>
        <c:axId val="473793968"/>
        <c:axId val="473794360"/>
      </c:barChart>
      <c:catAx>
        <c:axId val="473793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3794360"/>
        <c:crosses val="autoZero"/>
        <c:auto val="1"/>
        <c:lblAlgn val="ctr"/>
        <c:lblOffset val="100"/>
        <c:noMultiLvlLbl val="0"/>
      </c:catAx>
      <c:valAx>
        <c:axId val="4737943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379396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80300750906685"/>
          <c:y val="8.2690631808278847E-2"/>
          <c:w val="0.80858511839478731"/>
          <c:h val="0.6178255919854280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DF7-B54D-9B8C-7048664EB3D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DF7-B54D-9B8C-7048664EB3D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DF7-B54D-9B8C-7048664EB3D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DF7-B54D-9B8C-7048664EB3D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DF7-B54D-9B8C-7048664EB3D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horzOverflow="clip" vert="horz" wrap="square" lIns="0" tIns="0" rIns="0" bIns="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Sheet1!$J$3:$J$11</c:f>
              <c:strCache>
                <c:ptCount val="9"/>
                <c:pt idx="0">
                  <c:v>≦25.0</c:v>
                </c:pt>
                <c:pt idx="1">
                  <c:v>25.1-30.0</c:v>
                </c:pt>
                <c:pt idx="2">
                  <c:v>30.1-35.0</c:v>
                </c:pt>
                <c:pt idx="3">
                  <c:v>35.1-40.0</c:v>
                </c:pt>
                <c:pt idx="4">
                  <c:v>40.1-45.0</c:v>
                </c:pt>
                <c:pt idx="5">
                  <c:v>45.1-50.0</c:v>
                </c:pt>
                <c:pt idx="6">
                  <c:v>50.1-55.0</c:v>
                </c:pt>
                <c:pt idx="7">
                  <c:v>55.1-60.0</c:v>
                </c:pt>
                <c:pt idx="8">
                  <c:v>65.0≦</c:v>
                </c:pt>
              </c:strCache>
            </c:strRef>
          </c:cat>
          <c:val>
            <c:numRef>
              <c:f>Sheet1!$K$3:$K$11</c:f>
              <c:numCache>
                <c:formatCode>General</c:formatCode>
                <c:ptCount val="9"/>
                <c:pt idx="0">
                  <c:v>11</c:v>
                </c:pt>
                <c:pt idx="1">
                  <c:v>18</c:v>
                </c:pt>
                <c:pt idx="2">
                  <c:v>33</c:v>
                </c:pt>
                <c:pt idx="3">
                  <c:v>28</c:v>
                </c:pt>
                <c:pt idx="4">
                  <c:v>31</c:v>
                </c:pt>
                <c:pt idx="5">
                  <c:v>23</c:v>
                </c:pt>
                <c:pt idx="6">
                  <c:v>10</c:v>
                </c:pt>
                <c:pt idx="7">
                  <c:v>3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DF7-B54D-9B8C-7048664EB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27"/>
        <c:axId val="326361600"/>
        <c:axId val="326359248"/>
      </c:barChart>
      <c:catAx>
        <c:axId val="326361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6359248"/>
        <c:crosses val="autoZero"/>
        <c:auto val="1"/>
        <c:lblAlgn val="ctr"/>
        <c:lblOffset val="100"/>
        <c:noMultiLvlLbl val="0"/>
      </c:catAx>
      <c:valAx>
        <c:axId val="3263592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63616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6587307899644"/>
          <c:y val="5.7423611111111113E-2"/>
          <c:w val="0.67074103942652341"/>
          <c:h val="0.8246999007936507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AD3-B048-852D-7A8FE3912C31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AD3-B048-852D-7A8FE3912C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0" tIns="0" rIns="0" bIns="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Sheet1!$N$3:$N$6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Sheet1!$O$3:$O$6</c:f>
              <c:numCache>
                <c:formatCode>General</c:formatCode>
                <c:ptCount val="4"/>
                <c:pt idx="0">
                  <c:v>33</c:v>
                </c:pt>
                <c:pt idx="1">
                  <c:v>45</c:v>
                </c:pt>
                <c:pt idx="2">
                  <c:v>48</c:v>
                </c:pt>
                <c:pt idx="3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D3-B048-852D-7A8FE3912C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94"/>
        <c:axId val="326986080"/>
        <c:axId val="326980200"/>
      </c:barChart>
      <c:catAx>
        <c:axId val="326986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6980200"/>
        <c:crosses val="autoZero"/>
        <c:auto val="1"/>
        <c:lblAlgn val="ctr"/>
        <c:lblOffset val="100"/>
        <c:noMultiLvlLbl val="0"/>
      </c:catAx>
      <c:valAx>
        <c:axId val="326980200"/>
        <c:scaling>
          <c:orientation val="minMax"/>
          <c:max val="6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6986080"/>
        <c:crosses val="autoZero"/>
        <c:crossBetween val="between"/>
        <c:majorUnit val="1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0.02221</cdr:x>
      <cdr:y>0.73921</cdr:y>
    </cdr:from>
    <cdr:to>
      <cdr:x>0.21944</cdr:x>
      <cdr:y>0.92345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102990" y="366876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ja-JP" alt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BA1B0-C487-2242-8CE2-4010828A00F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ACBA6-F630-6548-A0F3-103E7EC8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97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3ACFA-A5C9-8147-9909-FA433914ED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804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63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720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9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29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92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21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88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44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47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91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565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7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グラフ 1">
            <a:extLst>
              <a:ext uri="{FF2B5EF4-FFF2-40B4-BE49-F238E27FC236}">
                <a16:creationId xmlns:a16="http://schemas.microsoft.com/office/drawing/2014/main" id="{82CB872F-2325-B74B-8B1D-67D60F7149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2769560"/>
              </p:ext>
            </p:extLst>
          </p:nvPr>
        </p:nvGraphicFramePr>
        <p:xfrm>
          <a:off x="988769" y="1301591"/>
          <a:ext cx="1656000" cy="21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838762A8-8F4D-3F4B-8E99-B9464832201D}"/>
              </a:ext>
            </a:extLst>
          </p:cNvPr>
          <p:cNvSpPr txBox="1"/>
          <p:nvPr/>
        </p:nvSpPr>
        <p:spPr>
          <a:xfrm rot="16200000">
            <a:off x="-39702" y="1814832"/>
            <a:ext cx="17726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No. of recombinant plants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680DA2D-A582-D24E-B004-D253C0F4EFE7}"/>
              </a:ext>
            </a:extLst>
          </p:cNvPr>
          <p:cNvSpPr txBox="1"/>
          <p:nvPr/>
        </p:nvSpPr>
        <p:spPr>
          <a:xfrm>
            <a:off x="1285267" y="3390159"/>
            <a:ext cx="1479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Stem height (mm)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79951DB-8F4B-C849-9F84-0655A00A8CBB}"/>
              </a:ext>
            </a:extLst>
          </p:cNvPr>
          <p:cNvSpPr txBox="1"/>
          <p:nvPr/>
        </p:nvSpPr>
        <p:spPr>
          <a:xfrm>
            <a:off x="1421592" y="1020654"/>
            <a:ext cx="10815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Stem Height</a:t>
            </a:r>
          </a:p>
        </p:txBody>
      </p:sp>
      <p:graphicFrame>
        <p:nvGraphicFramePr>
          <p:cNvPr id="49" name="グラフ 4">
            <a:extLst>
              <a:ext uri="{FF2B5EF4-FFF2-40B4-BE49-F238E27FC236}">
                <a16:creationId xmlns:a16="http://schemas.microsoft.com/office/drawing/2014/main" id="{232F4568-5538-6C41-9276-E0D8E2D279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5296694"/>
              </p:ext>
            </p:extLst>
          </p:nvPr>
        </p:nvGraphicFramePr>
        <p:xfrm>
          <a:off x="3025749" y="1197521"/>
          <a:ext cx="1656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1" name="TextBox 50">
            <a:extLst>
              <a:ext uri="{FF2B5EF4-FFF2-40B4-BE49-F238E27FC236}">
                <a16:creationId xmlns:a16="http://schemas.microsoft.com/office/drawing/2014/main" id="{FFE0598B-124C-6146-B5C5-AF0DD2A49D49}"/>
              </a:ext>
            </a:extLst>
          </p:cNvPr>
          <p:cNvSpPr txBox="1"/>
          <p:nvPr/>
        </p:nvSpPr>
        <p:spPr>
          <a:xfrm>
            <a:off x="3472443" y="1020654"/>
            <a:ext cx="11202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Stem Diameter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9011FD9-C15F-ED4D-BFAA-AF58C0AD0100}"/>
              </a:ext>
            </a:extLst>
          </p:cNvPr>
          <p:cNvSpPr txBox="1"/>
          <p:nvPr/>
        </p:nvSpPr>
        <p:spPr>
          <a:xfrm>
            <a:off x="3235594" y="3390159"/>
            <a:ext cx="16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Diameter of stem (mm)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0ECFF83-56EF-7346-93AF-35CDE410918B}"/>
              </a:ext>
            </a:extLst>
          </p:cNvPr>
          <p:cNvSpPr txBox="1"/>
          <p:nvPr/>
        </p:nvSpPr>
        <p:spPr>
          <a:xfrm rot="16200000">
            <a:off x="2086567" y="1878132"/>
            <a:ext cx="1646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No. of recombinant plants</a:t>
            </a:r>
          </a:p>
        </p:txBody>
      </p:sp>
      <p:graphicFrame>
        <p:nvGraphicFramePr>
          <p:cNvPr id="54" name="グラフ 6">
            <a:extLst>
              <a:ext uri="{FF2B5EF4-FFF2-40B4-BE49-F238E27FC236}">
                <a16:creationId xmlns:a16="http://schemas.microsoft.com/office/drawing/2014/main" id="{195EF302-DF2B-0342-A14B-E088BE98C0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6665196"/>
              </p:ext>
            </p:extLst>
          </p:nvPr>
        </p:nvGraphicFramePr>
        <p:xfrm>
          <a:off x="5114435" y="1285311"/>
          <a:ext cx="1013506" cy="166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5" name="TextBox 54">
            <a:extLst>
              <a:ext uri="{FF2B5EF4-FFF2-40B4-BE49-F238E27FC236}">
                <a16:creationId xmlns:a16="http://schemas.microsoft.com/office/drawing/2014/main" id="{91D6F86E-513E-FA4B-A53B-A716FBDC2E63}"/>
              </a:ext>
            </a:extLst>
          </p:cNvPr>
          <p:cNvSpPr txBox="1"/>
          <p:nvPr/>
        </p:nvSpPr>
        <p:spPr>
          <a:xfrm>
            <a:off x="5467164" y="1020654"/>
            <a:ext cx="6607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Grade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56E3689-746D-E743-9BEB-375406F72A13}"/>
              </a:ext>
            </a:extLst>
          </p:cNvPr>
          <p:cNvSpPr txBox="1"/>
          <p:nvPr/>
        </p:nvSpPr>
        <p:spPr>
          <a:xfrm>
            <a:off x="5225557" y="2961117"/>
            <a:ext cx="11832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Scale of Grade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5C9742B-EAAD-8E4D-9260-991EB4D92B2C}"/>
              </a:ext>
            </a:extLst>
          </p:cNvPr>
          <p:cNvSpPr txBox="1"/>
          <p:nvPr/>
        </p:nvSpPr>
        <p:spPr>
          <a:xfrm rot="16200000">
            <a:off x="4143781" y="1859343"/>
            <a:ext cx="1683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No. of recombinant plants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6FF2F65-EDED-0E4C-9709-CCB42437E1A0}"/>
              </a:ext>
            </a:extLst>
          </p:cNvPr>
          <p:cNvSpPr txBox="1"/>
          <p:nvPr/>
        </p:nvSpPr>
        <p:spPr>
          <a:xfrm>
            <a:off x="630689" y="851504"/>
            <a:ext cx="2977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6868B47-AB1F-CD45-99FB-836203985F88}"/>
              </a:ext>
            </a:extLst>
          </p:cNvPr>
          <p:cNvSpPr txBox="1"/>
          <p:nvPr/>
        </p:nvSpPr>
        <p:spPr>
          <a:xfrm>
            <a:off x="2774421" y="851504"/>
            <a:ext cx="2977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306326B-B402-1849-82EC-95176D4A4A2A}"/>
              </a:ext>
            </a:extLst>
          </p:cNvPr>
          <p:cNvSpPr txBox="1"/>
          <p:nvPr/>
        </p:nvSpPr>
        <p:spPr>
          <a:xfrm>
            <a:off x="4869229" y="851504"/>
            <a:ext cx="2977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61" name="図 4">
            <a:extLst>
              <a:ext uri="{FF2B5EF4-FFF2-40B4-BE49-F238E27FC236}">
                <a16:creationId xmlns:a16="http://schemas.microsoft.com/office/drawing/2014/main" id="{968D4364-D93A-C249-8341-F78E47F8C0E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" t="18334" r="3165" b="65158"/>
          <a:stretch/>
        </p:blipFill>
        <p:spPr>
          <a:xfrm>
            <a:off x="1288551" y="4005318"/>
            <a:ext cx="4644000" cy="1171251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9A02CA73-4D0A-0D4C-98D3-85E3278CB833}"/>
              </a:ext>
            </a:extLst>
          </p:cNvPr>
          <p:cNvGrpSpPr/>
          <p:nvPr/>
        </p:nvGrpSpPr>
        <p:grpSpPr>
          <a:xfrm>
            <a:off x="1440494" y="5185090"/>
            <a:ext cx="4522441" cy="400110"/>
            <a:chOff x="1072724" y="4599755"/>
            <a:chExt cx="4522441" cy="400110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EFD4174-1F88-964C-AD47-18BD1B893D35}"/>
                </a:ext>
              </a:extLst>
            </p:cNvPr>
            <p:cNvSpPr txBox="1"/>
            <p:nvPr/>
          </p:nvSpPr>
          <p:spPr>
            <a:xfrm>
              <a:off x="1072724" y="4599755"/>
              <a:ext cx="85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Grade 1</a:t>
              </a:r>
            </a:p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SEI: &gt;1.80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6EA5723-DFC1-F349-81ED-BACF93B32295}"/>
                </a:ext>
              </a:extLst>
            </p:cNvPr>
            <p:cNvSpPr txBox="1"/>
            <p:nvPr/>
          </p:nvSpPr>
          <p:spPr>
            <a:xfrm>
              <a:off x="2104660" y="4599755"/>
              <a:ext cx="11632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Grade 2</a:t>
              </a:r>
            </a:p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SEI: 1.80 – 1.51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5209DDC-32AF-DF40-A6DA-B3CA835C9752}"/>
                </a:ext>
              </a:extLst>
            </p:cNvPr>
            <p:cNvSpPr txBox="1"/>
            <p:nvPr/>
          </p:nvSpPr>
          <p:spPr>
            <a:xfrm>
              <a:off x="3225669" y="4599755"/>
              <a:ext cx="11952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Grade 3</a:t>
              </a:r>
            </a:p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SEI: 1.50 – 1.21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FE28E4A-144B-D144-9B64-06F0B0CCCB9D}"/>
                </a:ext>
              </a:extLst>
            </p:cNvPr>
            <p:cNvSpPr txBox="1"/>
            <p:nvPr/>
          </p:nvSpPr>
          <p:spPr>
            <a:xfrm>
              <a:off x="4510469" y="4599755"/>
              <a:ext cx="10846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Grade 4</a:t>
              </a:r>
            </a:p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SEI: &lt;1.21</a:t>
              </a: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7F0B0DDC-A6E6-9947-91B2-FBA66A6EEF30}"/>
              </a:ext>
            </a:extLst>
          </p:cNvPr>
          <p:cNvSpPr txBox="1"/>
          <p:nvPr/>
        </p:nvSpPr>
        <p:spPr>
          <a:xfrm>
            <a:off x="630689" y="3690489"/>
            <a:ext cx="2977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406254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</TotalTime>
  <Words>65</Words>
  <Application>Microsoft Macintosh PowerPoint</Application>
  <PresentationFormat>A4 Paper (210x297 mm)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20</cp:revision>
  <dcterms:created xsi:type="dcterms:W3CDTF">2023-07-06T11:07:57Z</dcterms:created>
  <dcterms:modified xsi:type="dcterms:W3CDTF">2024-05-29T10:01:34Z</dcterms:modified>
</cp:coreProperties>
</file>