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61"/>
  </p:notesMasterIdLst>
  <p:sldIdLst>
    <p:sldId id="1089" r:id="rId5"/>
    <p:sldId id="1090" r:id="rId6"/>
    <p:sldId id="1091" r:id="rId7"/>
    <p:sldId id="1092" r:id="rId8"/>
    <p:sldId id="1093" r:id="rId9"/>
    <p:sldId id="1094" r:id="rId10"/>
    <p:sldId id="1096" r:id="rId11"/>
    <p:sldId id="1097" r:id="rId12"/>
    <p:sldId id="1098" r:id="rId13"/>
    <p:sldId id="1099" r:id="rId14"/>
    <p:sldId id="1102" r:id="rId15"/>
    <p:sldId id="1095" r:id="rId16"/>
    <p:sldId id="1100" r:id="rId17"/>
    <p:sldId id="1103" r:id="rId18"/>
    <p:sldId id="1101" r:id="rId19"/>
    <p:sldId id="1074" r:id="rId20"/>
    <p:sldId id="1075" r:id="rId21"/>
    <p:sldId id="1076" r:id="rId22"/>
    <p:sldId id="1077" r:id="rId23"/>
    <p:sldId id="1078" r:id="rId24"/>
    <p:sldId id="1079" r:id="rId25"/>
    <p:sldId id="1082" r:id="rId26"/>
    <p:sldId id="1080" r:id="rId27"/>
    <p:sldId id="1081" r:id="rId28"/>
    <p:sldId id="1083" r:id="rId29"/>
    <p:sldId id="1084" r:id="rId30"/>
    <p:sldId id="1085" r:id="rId31"/>
    <p:sldId id="1086" r:id="rId32"/>
    <p:sldId id="1087" r:id="rId33"/>
    <p:sldId id="1088" r:id="rId34"/>
    <p:sldId id="1046" r:id="rId35"/>
    <p:sldId id="1050" r:id="rId36"/>
    <p:sldId id="1051" r:id="rId37"/>
    <p:sldId id="1052" r:id="rId38"/>
    <p:sldId id="1053" r:id="rId39"/>
    <p:sldId id="1054" r:id="rId40"/>
    <p:sldId id="1049" r:id="rId41"/>
    <p:sldId id="1056" r:id="rId42"/>
    <p:sldId id="1057" r:id="rId43"/>
    <p:sldId id="1058" r:id="rId44"/>
    <p:sldId id="1059" r:id="rId45"/>
    <p:sldId id="1060" r:id="rId46"/>
    <p:sldId id="1055" r:id="rId47"/>
    <p:sldId id="1061" r:id="rId48"/>
    <p:sldId id="1062" r:id="rId49"/>
    <p:sldId id="1063" r:id="rId50"/>
    <p:sldId id="1064" r:id="rId51"/>
    <p:sldId id="1065" r:id="rId52"/>
    <p:sldId id="1066" r:id="rId53"/>
    <p:sldId id="1045" r:id="rId54"/>
    <p:sldId id="1067" r:id="rId55"/>
    <p:sldId id="1068" r:id="rId56"/>
    <p:sldId id="1069" r:id="rId57"/>
    <p:sldId id="1070" r:id="rId58"/>
    <p:sldId id="1071" r:id="rId59"/>
    <p:sldId id="1072" r:id="rId60"/>
  </p:sldIdLst>
  <p:sldSz cx="73152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BF"/>
    <a:srgbClr val="9D17A7"/>
    <a:srgbClr val="AB48FB"/>
    <a:srgbClr val="FF3800"/>
    <a:srgbClr val="FF4AA3"/>
    <a:srgbClr val="FF8500"/>
    <a:srgbClr val="1DFF73"/>
    <a:srgbClr val="FFEF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AAA3F5-B22F-7359-61AE-087CD4DF948D}" v="119" dt="2024-06-28T14:32:08.118"/>
    <p1510:client id="{671DC362-3F76-DD76-6ED7-7BB6CC215E74}" v="1" dt="2024-06-28T02:55:18.986"/>
    <p1510:client id="{C8CDE3EA-AD6D-90FC-3820-B454C59CF3EC}" v="874" dt="2024-06-28T02:53:01.9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807" autoAdjust="0"/>
    <p:restoredTop sz="96281"/>
  </p:normalViewPr>
  <p:slideViewPr>
    <p:cSldViewPr snapToGrid="0">
      <p:cViewPr>
        <p:scale>
          <a:sx n="50" d="100"/>
          <a:sy n="50" d="100"/>
        </p:scale>
        <p:origin x="4266" y="894"/>
      </p:cViewPr>
      <p:guideLst/>
    </p:cSldViewPr>
  </p:slideViewPr>
  <p:notesTextViewPr>
    <p:cViewPr>
      <p:scale>
        <a:sx n="260" d="100"/>
        <a:sy n="26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F66AD-97E9-2F44-A374-F847E286C512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06638" y="1143000"/>
            <a:ext cx="2244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50582-A93C-924A-9389-8F4BC91E0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7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1pPr>
    <a:lvl2pPr marL="416966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2pPr>
    <a:lvl3pPr marL="833933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3pPr>
    <a:lvl4pPr marL="1250899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4pPr>
    <a:lvl5pPr marL="1667866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5pPr>
    <a:lvl6pPr marL="2084832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6pPr>
    <a:lvl7pPr marL="2501798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7pPr>
    <a:lvl8pPr marL="2918765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8pPr>
    <a:lvl9pPr marL="3335731" algn="l" defTabSz="833933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799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84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22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115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77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4871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436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52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148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90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296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1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25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457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59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6141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13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9415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Supplementary Fig 7. A. Western blot images of CREB, p-CREB, PKACA, E-cadherin (E-cad) and 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r>
              <a:rPr lang="en-US" sz="1100" dirty="0"/>
              <a:t> in NST (blue: MCF7, T47D), NST E-cad KO (orange: MCF7 Ecad KO, T47D Ecad KO) and ILC (red: SUM44PE) cell lines after treatment with vehicle or Forskolin in low serum media</a:t>
            </a:r>
            <a:endParaRPr lang="en-US" sz="1100" dirty="0">
              <a:cs typeface="Calibri"/>
            </a:endParaRPr>
          </a:p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Dot plots depicting quantified western blot levels of CREB, p-CREB, and PKACA with forskolin treatment as a ratio to their baseline levels (vehicle treatment) in </a:t>
            </a:r>
            <a:r>
              <a:rPr lang="en-US" sz="1100" dirty="0"/>
              <a:t>NST (blue: MCF7, T47D), NST E-cad KO (orange: MCF7 Ecad KO, T47D Ecad KO) and ILC (red: SUM44PE)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7202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Supplementary Fig 7. A. Western blot images of CREB, p-CREB, PKACA, E-cadherin (E-cad) and 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r>
              <a:rPr lang="en-US" sz="1100" dirty="0"/>
              <a:t> in NST (blue: MCF7, T47D), NST E-cad KO (orange: MCF7 Ecad KO, T47D Ecad KO) and ILC (red: SUM44PE) cell lines after treatment with vehicle or Forskolin in low serum media</a:t>
            </a:r>
            <a:endParaRPr lang="en-US" sz="1100" dirty="0">
              <a:cs typeface="Calibri"/>
            </a:endParaRPr>
          </a:p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Dot plots depicting quantified western blot levels of CREB, p-CREB, and PKACA with forskolin treatment as a ratio to their baseline levels (vehicle treatment) in </a:t>
            </a:r>
            <a:r>
              <a:rPr lang="en-US" sz="1100" dirty="0"/>
              <a:t>NST (blue: MCF7, T47D), NST E-cad KO (orange: MCF7 Ecad KO, T47D Ecad KO) and ILC (red: SUM44PE)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123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Supplementary Fig 7. A. Western blot images of CREB, p-CREB, PKACA, E-cadherin (E-cad) and 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r>
              <a:rPr lang="en-US" sz="1100" dirty="0"/>
              <a:t> in NST (blue: MCF7, T47D), NST E-cad KO (orange: MCF7 Ecad KO, T47D Ecad KO) and ILC (red: SUM44PE) cell lines after treatment with vehicle or Forskolin in low serum media</a:t>
            </a:r>
            <a:endParaRPr lang="en-US" sz="1100" dirty="0">
              <a:cs typeface="Calibri"/>
            </a:endParaRPr>
          </a:p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Dot plots depicting quantified western blot levels of CREB, p-CREB, and PKACA with forskolin treatment as a ratio to their baseline levels (vehicle treatment) in </a:t>
            </a:r>
            <a:r>
              <a:rPr lang="en-US" sz="1100" dirty="0"/>
              <a:t>NST (blue: MCF7, T47D), NST E-cad KO (orange: MCF7 Ecad KO, T47D Ecad KO) and ILC (red: SUM44PE)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120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Supplementary Fig 7. A. Western blot images of CREB, p-CREB, PKACA, E-cadherin (E-cad) and 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r>
              <a:rPr lang="en-US" sz="1100" dirty="0"/>
              <a:t> in NST (blue: MCF7, T47D), NST E-cad KO (orange: MCF7 Ecad KO, T47D Ecad KO) and ILC (red: SUM44PE) cell lines after treatment with vehicle or Forskolin in low serum media</a:t>
            </a:r>
            <a:endParaRPr lang="en-US" sz="1100" dirty="0">
              <a:cs typeface="Calibri"/>
            </a:endParaRPr>
          </a:p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Dot plots depicting quantified western blot levels of CREB, p-CREB, and PKACA with forskolin treatment as a ratio to their baseline levels (vehicle treatment) in </a:t>
            </a:r>
            <a:r>
              <a:rPr lang="en-US" sz="1100" dirty="0"/>
              <a:t>NST (blue: MCF7, T47D), NST E-cad KO (orange: MCF7 Ecad KO, T47D Ecad KO) and ILC (red: SUM44PE)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3026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Supplementary Fig 7. A. Western blot images of CREB, p-CREB, PKACA, E-cadherin (E-cad) and 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r>
              <a:rPr lang="en-US" sz="1100" dirty="0"/>
              <a:t> in NST (blue: MCF7, T47D), NST E-cad KO (orange: MCF7 Ecad KO, T47D Ecad KO) and ILC (red: SUM44PE) cell lines after treatment with vehicle or Forskolin in low serum media</a:t>
            </a:r>
            <a:endParaRPr lang="en-US" sz="1100" dirty="0">
              <a:cs typeface="Calibri"/>
            </a:endParaRPr>
          </a:p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Dot plots depicting quantified western blot levels of CREB, p-CREB, and PKACA with forskolin treatment as a ratio to their baseline levels (vehicle treatment) in </a:t>
            </a:r>
            <a:r>
              <a:rPr lang="en-US" sz="1100" dirty="0"/>
              <a:t>NST (blue: MCF7, T47D), NST E-cad KO (orange: MCF7 Ecad KO, T47D Ecad KO) and ILC (red: SUM44PE)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0428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Supplementary Fig 7. A. Western blot images of CREB, p-CREB, PKACA, E-cadherin (E-cad) and 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r>
              <a:rPr lang="en-US" sz="1100" dirty="0"/>
              <a:t> in NST (blue: MCF7, T47D), NST E-cad KO (orange: MCF7 Ecad KO, T47D Ecad KO) and ILC (red: SUM44PE) cell lines after treatment with vehicle or Forskolin in low serum media</a:t>
            </a:r>
            <a:endParaRPr lang="en-US" sz="1100" dirty="0">
              <a:cs typeface="Calibri"/>
            </a:endParaRPr>
          </a:p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Dot plots depicting quantified western blot levels of CREB, p-CREB, and PKACA with forskolin treatment as a ratio to their baseline levels (vehicle treatment) in </a:t>
            </a:r>
            <a:r>
              <a:rPr lang="en-US" sz="1100" dirty="0"/>
              <a:t>NST (blue: MCF7, T47D), NST E-cad KO (orange: MCF7 Ecad KO, T47D Ecad KO) and ILC (red: SUM44PE)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2013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Supplementary Fig 7. A. Western blot images of CREB, p-CREB, PKACA, E-cadherin (E-cad) and 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r>
              <a:rPr lang="en-US" sz="1100" dirty="0"/>
              <a:t> in NST (blue: MCF7, T47D), NST E-cad KO (orange: MCF7 Ecad KO, T47D Ecad KO) and ILC (red: SUM44PE) cell lines after treatment with vehicle or Forskolin in low serum media</a:t>
            </a:r>
            <a:endParaRPr lang="en-US" sz="1100" dirty="0">
              <a:cs typeface="Calibri"/>
            </a:endParaRPr>
          </a:p>
          <a:p>
            <a:pPr marL="0" marR="0" lvl="0" indent="0" algn="l" defTabSz="833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Dot plots depicting quantified western blot levels of CREB, p-CREB, and PKACA with forskolin treatment as a ratio to their baseline levels (vehicle treatment) in </a:t>
            </a:r>
            <a:r>
              <a:rPr lang="en-US" sz="1100" dirty="0"/>
              <a:t>NST (blue: MCF7, T47D), NST E-cad KO (orange: MCF7 Ecad KO, T47D Ecad KO) and ILC (red: SUM44PE)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50582-A93C-924A-9389-8F4BC91E071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234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80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4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82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13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93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59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24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3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321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B4EB7-8DBC-804A-83EF-4E9463EEE56C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62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B4EB7-8DBC-804A-83EF-4E9463EEE56C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1D22B-9357-5946-A0C6-28B3113CF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tiff"/><Relationship Id="rId13" Type="http://schemas.openxmlformats.org/officeDocument/2006/relationships/image" Target="../media/image55.tiff"/><Relationship Id="rId3" Type="http://schemas.openxmlformats.org/officeDocument/2006/relationships/image" Target="../media/image49.png"/><Relationship Id="rId7" Type="http://schemas.openxmlformats.org/officeDocument/2006/relationships/image" Target="../media/image51.tiff"/><Relationship Id="rId12" Type="http://schemas.microsoft.com/office/2007/relationships/hdphoto" Target="../media/hdphoto5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54.png"/><Relationship Id="rId5" Type="http://schemas.openxmlformats.org/officeDocument/2006/relationships/image" Target="../media/image50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tiff"/><Relationship Id="rId13" Type="http://schemas.microsoft.com/office/2007/relationships/hdphoto" Target="../media/hdphoto5.wdp"/><Relationship Id="rId3" Type="http://schemas.openxmlformats.org/officeDocument/2006/relationships/image" Target="../media/image56.tiff"/><Relationship Id="rId7" Type="http://schemas.microsoft.com/office/2007/relationships/hdphoto" Target="../media/hdphoto3.wdp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microsoft.com/office/2007/relationships/hdphoto" Target="../media/hdphoto4.wdp"/><Relationship Id="rId5" Type="http://schemas.microsoft.com/office/2007/relationships/hdphoto" Target="../media/hdphoto2.wdp"/><Relationship Id="rId10" Type="http://schemas.openxmlformats.org/officeDocument/2006/relationships/image" Target="../media/image53.png"/><Relationship Id="rId4" Type="http://schemas.openxmlformats.org/officeDocument/2006/relationships/image" Target="../media/image49.png"/><Relationship Id="rId9" Type="http://schemas.openxmlformats.org/officeDocument/2006/relationships/image" Target="../media/image52.tif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tiff"/><Relationship Id="rId3" Type="http://schemas.openxmlformats.org/officeDocument/2006/relationships/image" Target="../media/image52.tiff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4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tiff"/><Relationship Id="rId3" Type="http://schemas.openxmlformats.org/officeDocument/2006/relationships/image" Target="../media/image49.png"/><Relationship Id="rId7" Type="http://schemas.openxmlformats.org/officeDocument/2006/relationships/image" Target="../media/image51.tiff"/><Relationship Id="rId12" Type="http://schemas.microsoft.com/office/2007/relationships/hdphoto" Target="../media/hdphoto5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54.png"/><Relationship Id="rId5" Type="http://schemas.openxmlformats.org/officeDocument/2006/relationships/image" Target="../media/image50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tiff"/><Relationship Id="rId13" Type="http://schemas.microsoft.com/office/2007/relationships/hdphoto" Target="../media/hdphoto5.wdp"/><Relationship Id="rId3" Type="http://schemas.openxmlformats.org/officeDocument/2006/relationships/image" Target="../media/image57.tiff"/><Relationship Id="rId7" Type="http://schemas.microsoft.com/office/2007/relationships/hdphoto" Target="../media/hdphoto3.wdp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microsoft.com/office/2007/relationships/hdphoto" Target="../media/hdphoto4.wdp"/><Relationship Id="rId5" Type="http://schemas.microsoft.com/office/2007/relationships/hdphoto" Target="../media/hdphoto2.wdp"/><Relationship Id="rId10" Type="http://schemas.openxmlformats.org/officeDocument/2006/relationships/image" Target="../media/image53.png"/><Relationship Id="rId4" Type="http://schemas.openxmlformats.org/officeDocument/2006/relationships/image" Target="../media/image49.png"/><Relationship Id="rId9" Type="http://schemas.openxmlformats.org/officeDocument/2006/relationships/image" Target="../media/image52.tif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tiff"/><Relationship Id="rId13" Type="http://schemas.openxmlformats.org/officeDocument/2006/relationships/image" Target="../media/image58.tiff"/><Relationship Id="rId3" Type="http://schemas.openxmlformats.org/officeDocument/2006/relationships/image" Target="../media/image49.png"/><Relationship Id="rId7" Type="http://schemas.openxmlformats.org/officeDocument/2006/relationships/image" Target="../media/image51.tiff"/><Relationship Id="rId12" Type="http://schemas.microsoft.com/office/2007/relationships/hdphoto" Target="../media/hdphoto5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54.png"/><Relationship Id="rId5" Type="http://schemas.openxmlformats.org/officeDocument/2006/relationships/image" Target="../media/image50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hdphoto" Target="../media/hdphoto10.wdp"/><Relationship Id="rId3" Type="http://schemas.openxmlformats.org/officeDocument/2006/relationships/image" Target="../media/image59.png"/><Relationship Id="rId7" Type="http://schemas.openxmlformats.org/officeDocument/2006/relationships/image" Target="../media/image61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microsoft.com/office/2007/relationships/hdphoto" Target="../media/hdphoto9.wdp"/><Relationship Id="rId5" Type="http://schemas.openxmlformats.org/officeDocument/2006/relationships/image" Target="../media/image60.png"/><Relationship Id="rId10" Type="http://schemas.openxmlformats.org/officeDocument/2006/relationships/image" Target="../media/image63.png"/><Relationship Id="rId4" Type="http://schemas.microsoft.com/office/2007/relationships/hdphoto" Target="../media/hdphoto6.wdp"/><Relationship Id="rId9" Type="http://schemas.openxmlformats.org/officeDocument/2006/relationships/image" Target="../media/image62.tiff"/><Relationship Id="rId14" Type="http://schemas.openxmlformats.org/officeDocument/2006/relationships/image" Target="../media/image65.tif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4.png"/><Relationship Id="rId3" Type="http://schemas.openxmlformats.org/officeDocument/2006/relationships/image" Target="../media/image66.tiff"/><Relationship Id="rId7" Type="http://schemas.microsoft.com/office/2007/relationships/hdphoto" Target="../media/hdphoto7.wdp"/><Relationship Id="rId12" Type="http://schemas.microsoft.com/office/2007/relationships/hdphoto" Target="../media/hdphoto9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3.png"/><Relationship Id="rId5" Type="http://schemas.microsoft.com/office/2007/relationships/hdphoto" Target="../media/hdphoto6.wdp"/><Relationship Id="rId10" Type="http://schemas.openxmlformats.org/officeDocument/2006/relationships/image" Target="../media/image62.tiff"/><Relationship Id="rId4" Type="http://schemas.openxmlformats.org/officeDocument/2006/relationships/image" Target="../media/image59.png"/><Relationship Id="rId9" Type="http://schemas.microsoft.com/office/2007/relationships/hdphoto" Target="../media/hdphoto8.wdp"/><Relationship Id="rId14" Type="http://schemas.microsoft.com/office/2007/relationships/hdphoto" Target="../media/hdphoto10.wdp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microsoft.com/office/2007/relationships/hdphoto" Target="../media/hdphoto10.wdp"/><Relationship Id="rId3" Type="http://schemas.openxmlformats.org/officeDocument/2006/relationships/image" Target="../media/image62.tiff"/><Relationship Id="rId7" Type="http://schemas.microsoft.com/office/2007/relationships/hdphoto" Target="../media/hdphoto7.wdp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microsoft.com/office/2007/relationships/hdphoto" Target="../media/hdphoto9.wdp"/><Relationship Id="rId5" Type="http://schemas.microsoft.com/office/2007/relationships/hdphoto" Target="../media/hdphoto6.wdp"/><Relationship Id="rId10" Type="http://schemas.openxmlformats.org/officeDocument/2006/relationships/image" Target="../media/image63.png"/><Relationship Id="rId4" Type="http://schemas.openxmlformats.org/officeDocument/2006/relationships/image" Target="../media/image59.png"/><Relationship Id="rId9" Type="http://schemas.microsoft.com/office/2007/relationships/hdphoto" Target="../media/hdphoto8.wd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4.png"/><Relationship Id="rId3" Type="http://schemas.openxmlformats.org/officeDocument/2006/relationships/image" Target="../media/image67.tiff"/><Relationship Id="rId7" Type="http://schemas.microsoft.com/office/2007/relationships/hdphoto" Target="../media/hdphoto7.wdp"/><Relationship Id="rId12" Type="http://schemas.microsoft.com/office/2007/relationships/hdphoto" Target="../media/hdphoto9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3.png"/><Relationship Id="rId5" Type="http://schemas.microsoft.com/office/2007/relationships/hdphoto" Target="../media/hdphoto6.wdp"/><Relationship Id="rId10" Type="http://schemas.openxmlformats.org/officeDocument/2006/relationships/image" Target="../media/image62.tiff"/><Relationship Id="rId4" Type="http://schemas.openxmlformats.org/officeDocument/2006/relationships/image" Target="../media/image59.png"/><Relationship Id="rId9" Type="http://schemas.microsoft.com/office/2007/relationships/hdphoto" Target="../media/hdphoto8.wdp"/><Relationship Id="rId14" Type="http://schemas.microsoft.com/office/2007/relationships/hdphoto" Target="../media/hdphoto10.wd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4.png"/><Relationship Id="rId3" Type="http://schemas.openxmlformats.org/officeDocument/2006/relationships/image" Target="../media/image68.tiff"/><Relationship Id="rId7" Type="http://schemas.microsoft.com/office/2007/relationships/hdphoto" Target="../media/hdphoto7.wdp"/><Relationship Id="rId12" Type="http://schemas.microsoft.com/office/2007/relationships/hdphoto" Target="../media/hdphoto9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3.png"/><Relationship Id="rId5" Type="http://schemas.microsoft.com/office/2007/relationships/hdphoto" Target="../media/hdphoto6.wdp"/><Relationship Id="rId10" Type="http://schemas.openxmlformats.org/officeDocument/2006/relationships/image" Target="../media/image62.tiff"/><Relationship Id="rId4" Type="http://schemas.openxmlformats.org/officeDocument/2006/relationships/image" Target="../media/image59.png"/><Relationship Id="rId9" Type="http://schemas.microsoft.com/office/2007/relationships/hdphoto" Target="../media/hdphoto8.wdp"/><Relationship Id="rId14" Type="http://schemas.microsoft.com/office/2007/relationships/hdphoto" Target="../media/hdphoto10.wdp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4.png"/><Relationship Id="rId3" Type="http://schemas.openxmlformats.org/officeDocument/2006/relationships/image" Target="../media/image69.tiff"/><Relationship Id="rId7" Type="http://schemas.microsoft.com/office/2007/relationships/hdphoto" Target="../media/hdphoto7.wdp"/><Relationship Id="rId12" Type="http://schemas.microsoft.com/office/2007/relationships/hdphoto" Target="../media/hdphoto9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3.png"/><Relationship Id="rId5" Type="http://schemas.microsoft.com/office/2007/relationships/hdphoto" Target="../media/hdphoto6.wdp"/><Relationship Id="rId10" Type="http://schemas.openxmlformats.org/officeDocument/2006/relationships/image" Target="../media/image62.tiff"/><Relationship Id="rId4" Type="http://schemas.openxmlformats.org/officeDocument/2006/relationships/image" Target="../media/image59.png"/><Relationship Id="rId9" Type="http://schemas.microsoft.com/office/2007/relationships/hdphoto" Target="../media/hdphoto8.wdp"/><Relationship Id="rId14" Type="http://schemas.microsoft.com/office/2007/relationships/hdphoto" Target="../media/hdphoto10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tiff"/><Relationship Id="rId13" Type="http://schemas.openxmlformats.org/officeDocument/2006/relationships/image" Target="../media/image76.png"/><Relationship Id="rId3" Type="http://schemas.openxmlformats.org/officeDocument/2006/relationships/image" Target="../media/image70.tiff"/><Relationship Id="rId7" Type="http://schemas.microsoft.com/office/2007/relationships/hdphoto" Target="../media/hdphoto12.wdp"/><Relationship Id="rId12" Type="http://schemas.microsoft.com/office/2007/relationships/hdphoto" Target="../media/hdphoto14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5.png"/><Relationship Id="rId5" Type="http://schemas.microsoft.com/office/2007/relationships/hdphoto" Target="../media/hdphoto11.wdp"/><Relationship Id="rId10" Type="http://schemas.microsoft.com/office/2007/relationships/hdphoto" Target="../media/hdphoto13.wdp"/><Relationship Id="rId4" Type="http://schemas.openxmlformats.org/officeDocument/2006/relationships/image" Target="../media/image71.png"/><Relationship Id="rId9" Type="http://schemas.openxmlformats.org/officeDocument/2006/relationships/image" Target="../media/image74.png"/><Relationship Id="rId14" Type="http://schemas.microsoft.com/office/2007/relationships/hdphoto" Target="../media/hdphoto15.wdp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tiff"/><Relationship Id="rId13" Type="http://schemas.openxmlformats.org/officeDocument/2006/relationships/image" Target="../media/image76.png"/><Relationship Id="rId3" Type="http://schemas.openxmlformats.org/officeDocument/2006/relationships/image" Target="../media/image70.tiff"/><Relationship Id="rId7" Type="http://schemas.microsoft.com/office/2007/relationships/hdphoto" Target="../media/hdphoto12.wdp"/><Relationship Id="rId12" Type="http://schemas.microsoft.com/office/2007/relationships/hdphoto" Target="../media/hdphoto14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5.png"/><Relationship Id="rId5" Type="http://schemas.microsoft.com/office/2007/relationships/hdphoto" Target="../media/hdphoto11.wdp"/><Relationship Id="rId10" Type="http://schemas.microsoft.com/office/2007/relationships/hdphoto" Target="../media/hdphoto13.wdp"/><Relationship Id="rId4" Type="http://schemas.openxmlformats.org/officeDocument/2006/relationships/image" Target="../media/image71.png"/><Relationship Id="rId9" Type="http://schemas.openxmlformats.org/officeDocument/2006/relationships/image" Target="../media/image74.png"/><Relationship Id="rId14" Type="http://schemas.microsoft.com/office/2007/relationships/hdphoto" Target="../media/hdphoto15.wdp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tiff"/><Relationship Id="rId13" Type="http://schemas.openxmlformats.org/officeDocument/2006/relationships/image" Target="../media/image76.png"/><Relationship Id="rId3" Type="http://schemas.openxmlformats.org/officeDocument/2006/relationships/image" Target="../media/image77.tiff"/><Relationship Id="rId7" Type="http://schemas.microsoft.com/office/2007/relationships/hdphoto" Target="../media/hdphoto12.wdp"/><Relationship Id="rId12" Type="http://schemas.microsoft.com/office/2007/relationships/hdphoto" Target="../media/hdphoto14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5.png"/><Relationship Id="rId5" Type="http://schemas.microsoft.com/office/2007/relationships/hdphoto" Target="../media/hdphoto11.wdp"/><Relationship Id="rId10" Type="http://schemas.microsoft.com/office/2007/relationships/hdphoto" Target="../media/hdphoto13.wdp"/><Relationship Id="rId4" Type="http://schemas.openxmlformats.org/officeDocument/2006/relationships/image" Target="../media/image71.png"/><Relationship Id="rId9" Type="http://schemas.openxmlformats.org/officeDocument/2006/relationships/image" Target="../media/image74.png"/><Relationship Id="rId14" Type="http://schemas.microsoft.com/office/2007/relationships/hdphoto" Target="../media/hdphoto15.wdp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tiff"/><Relationship Id="rId13" Type="http://schemas.openxmlformats.org/officeDocument/2006/relationships/image" Target="../media/image76.png"/><Relationship Id="rId3" Type="http://schemas.openxmlformats.org/officeDocument/2006/relationships/image" Target="../media/image78.tiff"/><Relationship Id="rId7" Type="http://schemas.microsoft.com/office/2007/relationships/hdphoto" Target="../media/hdphoto12.wdp"/><Relationship Id="rId12" Type="http://schemas.microsoft.com/office/2007/relationships/hdphoto" Target="../media/hdphoto14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5.png"/><Relationship Id="rId5" Type="http://schemas.microsoft.com/office/2007/relationships/hdphoto" Target="../media/hdphoto11.wdp"/><Relationship Id="rId10" Type="http://schemas.microsoft.com/office/2007/relationships/hdphoto" Target="../media/hdphoto13.wdp"/><Relationship Id="rId4" Type="http://schemas.openxmlformats.org/officeDocument/2006/relationships/image" Target="../media/image71.png"/><Relationship Id="rId9" Type="http://schemas.openxmlformats.org/officeDocument/2006/relationships/image" Target="../media/image74.png"/><Relationship Id="rId14" Type="http://schemas.microsoft.com/office/2007/relationships/hdphoto" Target="../media/hdphoto15.wdp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microsoft.com/office/2007/relationships/hdphoto" Target="../media/hdphoto15.wdp"/><Relationship Id="rId3" Type="http://schemas.openxmlformats.org/officeDocument/2006/relationships/image" Target="../media/image73.tiff"/><Relationship Id="rId7" Type="http://schemas.microsoft.com/office/2007/relationships/hdphoto" Target="../media/hdphoto12.wdp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microsoft.com/office/2007/relationships/hdphoto" Target="../media/hdphoto14.wdp"/><Relationship Id="rId5" Type="http://schemas.microsoft.com/office/2007/relationships/hdphoto" Target="../media/hdphoto11.wdp"/><Relationship Id="rId10" Type="http://schemas.openxmlformats.org/officeDocument/2006/relationships/image" Target="../media/image75.png"/><Relationship Id="rId4" Type="http://schemas.openxmlformats.org/officeDocument/2006/relationships/image" Target="../media/image71.png"/><Relationship Id="rId9" Type="http://schemas.microsoft.com/office/2007/relationships/hdphoto" Target="../media/hdphoto13.wdp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tiff"/><Relationship Id="rId13" Type="http://schemas.openxmlformats.org/officeDocument/2006/relationships/image" Target="../media/image76.png"/><Relationship Id="rId3" Type="http://schemas.openxmlformats.org/officeDocument/2006/relationships/image" Target="../media/image79.tiff"/><Relationship Id="rId7" Type="http://schemas.microsoft.com/office/2007/relationships/hdphoto" Target="../media/hdphoto12.wdp"/><Relationship Id="rId12" Type="http://schemas.microsoft.com/office/2007/relationships/hdphoto" Target="../media/hdphoto14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5.png"/><Relationship Id="rId5" Type="http://schemas.microsoft.com/office/2007/relationships/hdphoto" Target="../media/hdphoto11.wdp"/><Relationship Id="rId10" Type="http://schemas.microsoft.com/office/2007/relationships/hdphoto" Target="../media/hdphoto13.wdp"/><Relationship Id="rId4" Type="http://schemas.openxmlformats.org/officeDocument/2006/relationships/image" Target="../media/image71.png"/><Relationship Id="rId9" Type="http://schemas.openxmlformats.org/officeDocument/2006/relationships/image" Target="../media/image74.png"/><Relationship Id="rId14" Type="http://schemas.microsoft.com/office/2007/relationships/hdphoto" Target="../media/hdphoto15.wdp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tiff"/><Relationship Id="rId13" Type="http://schemas.openxmlformats.org/officeDocument/2006/relationships/image" Target="../media/image76.png"/><Relationship Id="rId3" Type="http://schemas.openxmlformats.org/officeDocument/2006/relationships/image" Target="../media/image80.tiff"/><Relationship Id="rId7" Type="http://schemas.microsoft.com/office/2007/relationships/hdphoto" Target="../media/hdphoto12.wdp"/><Relationship Id="rId12" Type="http://schemas.microsoft.com/office/2007/relationships/hdphoto" Target="../media/hdphoto14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5.png"/><Relationship Id="rId5" Type="http://schemas.microsoft.com/office/2007/relationships/hdphoto" Target="../media/hdphoto11.wdp"/><Relationship Id="rId10" Type="http://schemas.microsoft.com/office/2007/relationships/hdphoto" Target="../media/hdphoto13.wdp"/><Relationship Id="rId4" Type="http://schemas.openxmlformats.org/officeDocument/2006/relationships/image" Target="../media/image71.png"/><Relationship Id="rId9" Type="http://schemas.openxmlformats.org/officeDocument/2006/relationships/image" Target="../media/image74.png"/><Relationship Id="rId14" Type="http://schemas.microsoft.com/office/2007/relationships/hdphoto" Target="../media/hdphoto15.wdp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microsoft.com/office/2007/relationships/hdphoto" Target="../media/hdphoto20.wdp"/><Relationship Id="rId3" Type="http://schemas.openxmlformats.org/officeDocument/2006/relationships/image" Target="../media/image81.tiff"/><Relationship Id="rId7" Type="http://schemas.microsoft.com/office/2007/relationships/hdphoto" Target="../media/hdphoto17.wdp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microsoft.com/office/2007/relationships/hdphoto" Target="../media/hdphoto19.wdp"/><Relationship Id="rId5" Type="http://schemas.microsoft.com/office/2007/relationships/hdphoto" Target="../media/hdphoto16.wdp"/><Relationship Id="rId10" Type="http://schemas.openxmlformats.org/officeDocument/2006/relationships/image" Target="../media/image85.png"/><Relationship Id="rId4" Type="http://schemas.openxmlformats.org/officeDocument/2006/relationships/image" Target="../media/image82.png"/><Relationship Id="rId9" Type="http://schemas.microsoft.com/office/2007/relationships/hdphoto" Target="../media/hdphoto18.wdp"/><Relationship Id="rId14" Type="http://schemas.openxmlformats.org/officeDocument/2006/relationships/image" Target="../media/image8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microsoft.com/office/2007/relationships/hdphoto" Target="../media/hdphoto20.wdp"/><Relationship Id="rId3" Type="http://schemas.openxmlformats.org/officeDocument/2006/relationships/image" Target="../media/image88.tiff"/><Relationship Id="rId7" Type="http://schemas.microsoft.com/office/2007/relationships/hdphoto" Target="../media/hdphoto17.wdp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microsoft.com/office/2007/relationships/hdphoto" Target="../media/hdphoto19.wdp"/><Relationship Id="rId5" Type="http://schemas.microsoft.com/office/2007/relationships/hdphoto" Target="../media/hdphoto16.wdp"/><Relationship Id="rId10" Type="http://schemas.openxmlformats.org/officeDocument/2006/relationships/image" Target="../media/image85.png"/><Relationship Id="rId4" Type="http://schemas.openxmlformats.org/officeDocument/2006/relationships/image" Target="../media/image82.png"/><Relationship Id="rId9" Type="http://schemas.microsoft.com/office/2007/relationships/hdphoto" Target="../media/hdphoto18.wdp"/><Relationship Id="rId14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microsoft.com/office/2007/relationships/hdphoto" Target="../media/hdphoto20.wdp"/><Relationship Id="rId3" Type="http://schemas.openxmlformats.org/officeDocument/2006/relationships/image" Target="../media/image89.tiff"/><Relationship Id="rId7" Type="http://schemas.microsoft.com/office/2007/relationships/hdphoto" Target="../media/hdphoto17.wdp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microsoft.com/office/2007/relationships/hdphoto" Target="../media/hdphoto19.wdp"/><Relationship Id="rId5" Type="http://schemas.microsoft.com/office/2007/relationships/hdphoto" Target="../media/hdphoto16.wdp"/><Relationship Id="rId10" Type="http://schemas.openxmlformats.org/officeDocument/2006/relationships/image" Target="../media/image85.png"/><Relationship Id="rId4" Type="http://schemas.openxmlformats.org/officeDocument/2006/relationships/image" Target="../media/image82.png"/><Relationship Id="rId9" Type="http://schemas.microsoft.com/office/2007/relationships/hdphoto" Target="../media/hdphoto18.wdp"/><Relationship Id="rId14" Type="http://schemas.openxmlformats.org/officeDocument/2006/relationships/image" Target="../media/image8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microsoft.com/office/2007/relationships/hdphoto" Target="../media/hdphoto20.wdp"/><Relationship Id="rId3" Type="http://schemas.openxmlformats.org/officeDocument/2006/relationships/image" Target="../media/image90.tiff"/><Relationship Id="rId7" Type="http://schemas.microsoft.com/office/2007/relationships/hdphoto" Target="../media/hdphoto17.wdp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microsoft.com/office/2007/relationships/hdphoto" Target="../media/hdphoto19.wdp"/><Relationship Id="rId5" Type="http://schemas.microsoft.com/office/2007/relationships/hdphoto" Target="../media/hdphoto16.wdp"/><Relationship Id="rId10" Type="http://schemas.openxmlformats.org/officeDocument/2006/relationships/image" Target="../media/image85.png"/><Relationship Id="rId4" Type="http://schemas.openxmlformats.org/officeDocument/2006/relationships/image" Target="../media/image82.png"/><Relationship Id="rId9" Type="http://schemas.microsoft.com/office/2007/relationships/hdphoto" Target="../media/hdphoto18.wdp"/><Relationship Id="rId14" Type="http://schemas.openxmlformats.org/officeDocument/2006/relationships/image" Target="../media/image8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microsoft.com/office/2007/relationships/hdphoto" Target="../media/hdphoto20.wdp"/><Relationship Id="rId3" Type="http://schemas.openxmlformats.org/officeDocument/2006/relationships/image" Target="../media/image91.tiff"/><Relationship Id="rId7" Type="http://schemas.microsoft.com/office/2007/relationships/hdphoto" Target="../media/hdphoto17.wdp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microsoft.com/office/2007/relationships/hdphoto" Target="../media/hdphoto19.wdp"/><Relationship Id="rId5" Type="http://schemas.microsoft.com/office/2007/relationships/hdphoto" Target="../media/hdphoto16.wdp"/><Relationship Id="rId10" Type="http://schemas.openxmlformats.org/officeDocument/2006/relationships/image" Target="../media/image85.png"/><Relationship Id="rId4" Type="http://schemas.openxmlformats.org/officeDocument/2006/relationships/image" Target="../media/image82.png"/><Relationship Id="rId9" Type="http://schemas.microsoft.com/office/2007/relationships/hdphoto" Target="../media/hdphoto18.wdp"/><Relationship Id="rId14" Type="http://schemas.openxmlformats.org/officeDocument/2006/relationships/image" Target="../media/image87.png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4.png"/><Relationship Id="rId12" Type="http://schemas.microsoft.com/office/2007/relationships/hdphoto" Target="../media/hdphoto20.wd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11" Type="http://schemas.openxmlformats.org/officeDocument/2006/relationships/image" Target="../media/image86.png"/><Relationship Id="rId5" Type="http://schemas.openxmlformats.org/officeDocument/2006/relationships/image" Target="../media/image83.png"/><Relationship Id="rId10" Type="http://schemas.microsoft.com/office/2007/relationships/hdphoto" Target="../media/hdphoto19.wdp"/><Relationship Id="rId4" Type="http://schemas.microsoft.com/office/2007/relationships/hdphoto" Target="../media/hdphoto16.wdp"/><Relationship Id="rId9" Type="http://schemas.openxmlformats.org/officeDocument/2006/relationships/image" Target="../media/image85.png"/><Relationship Id="rId14" Type="http://schemas.openxmlformats.org/officeDocument/2006/relationships/image" Target="../media/image92.tiff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4.png"/><Relationship Id="rId12" Type="http://schemas.microsoft.com/office/2007/relationships/hdphoto" Target="../media/hdphoto20.wdp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11" Type="http://schemas.openxmlformats.org/officeDocument/2006/relationships/image" Target="../media/image86.png"/><Relationship Id="rId5" Type="http://schemas.openxmlformats.org/officeDocument/2006/relationships/image" Target="../media/image83.png"/><Relationship Id="rId10" Type="http://schemas.microsoft.com/office/2007/relationships/hdphoto" Target="../media/hdphoto19.wdp"/><Relationship Id="rId4" Type="http://schemas.microsoft.com/office/2007/relationships/hdphoto" Target="../media/hdphoto16.wdp"/><Relationship Id="rId9" Type="http://schemas.openxmlformats.org/officeDocument/2006/relationships/image" Target="../media/image85.png"/><Relationship Id="rId14" Type="http://schemas.openxmlformats.org/officeDocument/2006/relationships/image" Target="../media/image9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F52B34-F840-16E6-9527-FB605C36E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02" y="484120"/>
            <a:ext cx="3969410" cy="2170180"/>
          </a:xfrm>
          <a:prstGeom prst="rect">
            <a:avLst/>
          </a:prstGeom>
        </p:spPr>
      </p:pic>
      <p:sp>
        <p:nvSpPr>
          <p:cNvPr id="4" name="Bent-Up Arrow 55">
            <a:extLst>
              <a:ext uri="{FF2B5EF4-FFF2-40B4-BE49-F238E27FC236}">
                <a16:creationId xmlns:a16="http://schemas.microsoft.com/office/drawing/2014/main" id="{F7997CA4-5BBD-2E50-2917-6F74C0AE51D2}"/>
              </a:ext>
            </a:extLst>
          </p:cNvPr>
          <p:cNvSpPr/>
          <p:nvPr/>
        </p:nvSpPr>
        <p:spPr>
          <a:xfrm flipV="1">
            <a:off x="4376925" y="1195320"/>
            <a:ext cx="619164" cy="1707834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C157D4-E8E4-12A7-2A54-FE3A5C14CB36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80C865-F0FE-5FEE-3E86-0AE6AAD94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159" y="3480288"/>
            <a:ext cx="5474682" cy="3810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CA122A-F8AB-8C89-9104-D1F3DB2C3829}"/>
              </a:ext>
            </a:extLst>
          </p:cNvPr>
          <p:cNvSpPr txBox="1"/>
          <p:nvPr/>
        </p:nvSpPr>
        <p:spPr>
          <a:xfrm>
            <a:off x="624548" y="396945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23E84C-BD11-9468-202E-6279648E6CA9}"/>
              </a:ext>
            </a:extLst>
          </p:cNvPr>
          <p:cNvSpPr txBox="1"/>
          <p:nvPr/>
        </p:nvSpPr>
        <p:spPr>
          <a:xfrm>
            <a:off x="624548" y="4649614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FCCC9-5D91-7BB1-0BB9-6155ACA37C30}"/>
              </a:ext>
            </a:extLst>
          </p:cNvPr>
          <p:cNvSpPr txBox="1"/>
          <p:nvPr/>
        </p:nvSpPr>
        <p:spPr>
          <a:xfrm>
            <a:off x="3162300" y="3035300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CREB</a:t>
            </a:r>
          </a:p>
        </p:txBody>
      </p:sp>
    </p:spTree>
    <p:extLst>
      <p:ext uri="{BB962C8B-B14F-4D97-AF65-F5344CB8AC3E}">
        <p14:creationId xmlns:p14="http://schemas.microsoft.com/office/powerpoint/2010/main" val="927654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F52B34-F840-16E6-9527-FB605C36E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02" y="484120"/>
            <a:ext cx="3969410" cy="2170180"/>
          </a:xfrm>
          <a:prstGeom prst="rect">
            <a:avLst/>
          </a:prstGeom>
        </p:spPr>
      </p:pic>
      <p:sp>
        <p:nvSpPr>
          <p:cNvPr id="4" name="Bent-Up Arrow 55">
            <a:extLst>
              <a:ext uri="{FF2B5EF4-FFF2-40B4-BE49-F238E27FC236}">
                <a16:creationId xmlns:a16="http://schemas.microsoft.com/office/drawing/2014/main" id="{F7997CA4-5BBD-2E50-2917-6F74C0AE51D2}"/>
              </a:ext>
            </a:extLst>
          </p:cNvPr>
          <p:cNvSpPr/>
          <p:nvPr/>
        </p:nvSpPr>
        <p:spPr>
          <a:xfrm flipV="1">
            <a:off x="4376925" y="1532630"/>
            <a:ext cx="619164" cy="1707834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C157D4-E8E4-12A7-2A54-FE3A5C14CB36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E939C8-7DF7-4D02-0B4C-CCEB12EB3D57}"/>
              </a:ext>
            </a:extLst>
          </p:cNvPr>
          <p:cNvSpPr txBox="1"/>
          <p:nvPr/>
        </p:nvSpPr>
        <p:spPr>
          <a:xfrm>
            <a:off x="624548" y="470030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12A6A8-0A5F-A4CB-A46F-7828168FCA6D}"/>
              </a:ext>
            </a:extLst>
          </p:cNvPr>
          <p:cNvSpPr txBox="1"/>
          <p:nvPr/>
        </p:nvSpPr>
        <p:spPr>
          <a:xfrm>
            <a:off x="624548" y="565394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1F93DF-C807-9704-2665-17A2FEE08DF8}"/>
              </a:ext>
            </a:extLst>
          </p:cNvPr>
          <p:cNvSpPr txBox="1"/>
          <p:nvPr/>
        </p:nvSpPr>
        <p:spPr>
          <a:xfrm>
            <a:off x="2768600" y="3619500"/>
            <a:ext cx="85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P-CREB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7DF7D7-1577-9945-25B8-D95AF10EE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304" y="4271058"/>
            <a:ext cx="5475966" cy="313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7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F52B34-F840-16E6-9527-FB605C36E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02" y="484120"/>
            <a:ext cx="3969410" cy="2170180"/>
          </a:xfrm>
          <a:prstGeom prst="rect">
            <a:avLst/>
          </a:prstGeom>
        </p:spPr>
      </p:pic>
      <p:sp>
        <p:nvSpPr>
          <p:cNvPr id="4" name="Bent-Up Arrow 55">
            <a:extLst>
              <a:ext uri="{FF2B5EF4-FFF2-40B4-BE49-F238E27FC236}">
                <a16:creationId xmlns:a16="http://schemas.microsoft.com/office/drawing/2014/main" id="{F7997CA4-5BBD-2E50-2917-6F74C0AE51D2}"/>
              </a:ext>
            </a:extLst>
          </p:cNvPr>
          <p:cNvSpPr/>
          <p:nvPr/>
        </p:nvSpPr>
        <p:spPr>
          <a:xfrm flipV="1">
            <a:off x="4272412" y="1800383"/>
            <a:ext cx="619164" cy="1707834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C157D4-E8E4-12A7-2A54-FE3A5C14CB36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3A7E8-D45C-18A3-B7E7-465A63578272}"/>
              </a:ext>
            </a:extLst>
          </p:cNvPr>
          <p:cNvSpPr txBox="1"/>
          <p:nvPr/>
        </p:nvSpPr>
        <p:spPr>
          <a:xfrm>
            <a:off x="624548" y="470030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7CACE9-A4CA-7A65-7FA4-41D8C5EEF0A9}"/>
              </a:ext>
            </a:extLst>
          </p:cNvPr>
          <p:cNvSpPr txBox="1"/>
          <p:nvPr/>
        </p:nvSpPr>
        <p:spPr>
          <a:xfrm>
            <a:off x="624548" y="528564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AD2417-08FA-81E0-8E30-1C893CE1D31A}"/>
              </a:ext>
            </a:extLst>
          </p:cNvPr>
          <p:cNvSpPr txBox="1"/>
          <p:nvPr/>
        </p:nvSpPr>
        <p:spPr>
          <a:xfrm>
            <a:off x="2817305" y="36957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</a:t>
            </a:r>
            <a:r>
              <a:rPr lang="en-US" dirty="0"/>
              <a:t>-actin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C2A7029-B108-DFB6-B321-086E8BC6A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678" y="4180640"/>
            <a:ext cx="4864100" cy="294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89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F52B34-F840-16E6-9527-FB605C36E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02" y="484120"/>
            <a:ext cx="3969410" cy="2170180"/>
          </a:xfrm>
          <a:prstGeom prst="rect">
            <a:avLst/>
          </a:prstGeom>
        </p:spPr>
      </p:pic>
      <p:sp>
        <p:nvSpPr>
          <p:cNvPr id="4" name="Bent-Up Arrow 55">
            <a:extLst>
              <a:ext uri="{FF2B5EF4-FFF2-40B4-BE49-F238E27FC236}">
                <a16:creationId xmlns:a16="http://schemas.microsoft.com/office/drawing/2014/main" id="{F7997CA4-5BBD-2E50-2917-6F74C0AE51D2}"/>
              </a:ext>
            </a:extLst>
          </p:cNvPr>
          <p:cNvSpPr/>
          <p:nvPr/>
        </p:nvSpPr>
        <p:spPr>
          <a:xfrm flipV="1">
            <a:off x="4376925" y="2095500"/>
            <a:ext cx="619164" cy="807654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C157D4-E8E4-12A7-2A54-FE3A5C14CB36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937938-7238-13E7-29CB-EADFB409C9AB}"/>
              </a:ext>
            </a:extLst>
          </p:cNvPr>
          <p:cNvSpPr txBox="1"/>
          <p:nvPr/>
        </p:nvSpPr>
        <p:spPr>
          <a:xfrm>
            <a:off x="837882" y="44044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662AA4-27EC-516F-9124-7B6B70D90B74}"/>
              </a:ext>
            </a:extLst>
          </p:cNvPr>
          <p:cNvSpPr txBox="1"/>
          <p:nvPr/>
        </p:nvSpPr>
        <p:spPr>
          <a:xfrm>
            <a:off x="837882" y="516499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F6C8C1-7BCD-36AB-AF91-B5F807E3F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812" y="3064688"/>
            <a:ext cx="5791200" cy="43172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2B6FF9-3193-93F7-6281-1DBEAA2E495E}"/>
              </a:ext>
            </a:extLst>
          </p:cNvPr>
          <p:cNvSpPr txBox="1"/>
          <p:nvPr/>
        </p:nvSpPr>
        <p:spPr>
          <a:xfrm>
            <a:off x="3709003" y="2769088"/>
            <a:ext cx="678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PKAC</a:t>
            </a:r>
          </a:p>
        </p:txBody>
      </p:sp>
    </p:spTree>
    <p:extLst>
      <p:ext uri="{BB962C8B-B14F-4D97-AF65-F5344CB8AC3E}">
        <p14:creationId xmlns:p14="http://schemas.microsoft.com/office/powerpoint/2010/main" val="2714169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F52B34-F840-16E6-9527-FB605C36E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02" y="484120"/>
            <a:ext cx="3969410" cy="2170180"/>
          </a:xfrm>
          <a:prstGeom prst="rect">
            <a:avLst/>
          </a:prstGeom>
        </p:spPr>
      </p:pic>
      <p:sp>
        <p:nvSpPr>
          <p:cNvPr id="4" name="Bent-Up Arrow 55">
            <a:extLst>
              <a:ext uri="{FF2B5EF4-FFF2-40B4-BE49-F238E27FC236}">
                <a16:creationId xmlns:a16="http://schemas.microsoft.com/office/drawing/2014/main" id="{F7997CA4-5BBD-2E50-2917-6F74C0AE51D2}"/>
              </a:ext>
            </a:extLst>
          </p:cNvPr>
          <p:cNvSpPr/>
          <p:nvPr/>
        </p:nvSpPr>
        <p:spPr>
          <a:xfrm flipV="1">
            <a:off x="4376925" y="2374900"/>
            <a:ext cx="619164" cy="123893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C157D4-E8E4-12A7-2A54-FE3A5C14CB36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362E89-39F6-5684-9D2E-89CA60A521DA}"/>
              </a:ext>
            </a:extLst>
          </p:cNvPr>
          <p:cNvSpPr txBox="1"/>
          <p:nvPr/>
        </p:nvSpPr>
        <p:spPr>
          <a:xfrm>
            <a:off x="624548" y="470030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96790A-71D8-D31A-F2BE-ED3543C14E4D}"/>
              </a:ext>
            </a:extLst>
          </p:cNvPr>
          <p:cNvSpPr txBox="1"/>
          <p:nvPr/>
        </p:nvSpPr>
        <p:spPr>
          <a:xfrm>
            <a:off x="624548" y="565394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42B000-08EF-57C8-B1C3-C226BC298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338" y="3729142"/>
            <a:ext cx="5987362" cy="43735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9FF3CC-B4EF-2D7D-8529-32D247F849C1}"/>
              </a:ext>
            </a:extLst>
          </p:cNvPr>
          <p:cNvSpPr txBox="1"/>
          <p:nvPr/>
        </p:nvSpPr>
        <p:spPr>
          <a:xfrm>
            <a:off x="3213100" y="3835400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</a:t>
            </a:r>
            <a:r>
              <a:rPr lang="en-US" dirty="0"/>
              <a:t>-actin</a:t>
            </a:r>
          </a:p>
        </p:txBody>
      </p:sp>
    </p:spTree>
    <p:extLst>
      <p:ext uri="{BB962C8B-B14F-4D97-AF65-F5344CB8AC3E}">
        <p14:creationId xmlns:p14="http://schemas.microsoft.com/office/powerpoint/2010/main" val="554274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09CF58-1645-E8D5-390F-001ACCAE1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45" y="812800"/>
            <a:ext cx="2934109" cy="18479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D91282-2405-0AF9-096D-5658470C325E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5" name="Bent-Up Arrow 55">
            <a:extLst>
              <a:ext uri="{FF2B5EF4-FFF2-40B4-BE49-F238E27FC236}">
                <a16:creationId xmlns:a16="http://schemas.microsoft.com/office/drawing/2014/main" id="{8A8C7237-C210-6A96-FDAC-BE4956A77F9D}"/>
              </a:ext>
            </a:extLst>
          </p:cNvPr>
          <p:cNvSpPr/>
          <p:nvPr/>
        </p:nvSpPr>
        <p:spPr>
          <a:xfrm flipV="1">
            <a:off x="3881625" y="1385197"/>
            <a:ext cx="619164" cy="216727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28FF4E-3B05-A687-2B02-933398CF1133}"/>
              </a:ext>
            </a:extLst>
          </p:cNvPr>
          <p:cNvSpPr txBox="1"/>
          <p:nvPr/>
        </p:nvSpPr>
        <p:spPr>
          <a:xfrm>
            <a:off x="837882" y="44044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C49047-7FED-2CE1-50DB-CE10A9910F34}"/>
              </a:ext>
            </a:extLst>
          </p:cNvPr>
          <p:cNvSpPr txBox="1"/>
          <p:nvPr/>
        </p:nvSpPr>
        <p:spPr>
          <a:xfrm>
            <a:off x="837882" y="495645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C40B90-0040-7BC2-B46A-B4D67EB05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727" y="3676576"/>
            <a:ext cx="5938388" cy="24336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061836-52B2-3D0D-4289-EDD9CD4463F9}"/>
              </a:ext>
            </a:extLst>
          </p:cNvPr>
          <p:cNvSpPr txBox="1"/>
          <p:nvPr/>
        </p:nvSpPr>
        <p:spPr>
          <a:xfrm>
            <a:off x="3263900" y="3327400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CREB</a:t>
            </a:r>
          </a:p>
        </p:txBody>
      </p:sp>
    </p:spTree>
    <p:extLst>
      <p:ext uri="{BB962C8B-B14F-4D97-AF65-F5344CB8AC3E}">
        <p14:creationId xmlns:p14="http://schemas.microsoft.com/office/powerpoint/2010/main" val="1612480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09CF58-1645-E8D5-390F-001ACCAE1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45" y="812800"/>
            <a:ext cx="2934109" cy="18479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D91282-2405-0AF9-096D-5658470C325E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5" name="Bent-Up Arrow 55">
            <a:extLst>
              <a:ext uri="{FF2B5EF4-FFF2-40B4-BE49-F238E27FC236}">
                <a16:creationId xmlns:a16="http://schemas.microsoft.com/office/drawing/2014/main" id="{8A8C7237-C210-6A96-FDAC-BE4956A77F9D}"/>
              </a:ext>
            </a:extLst>
          </p:cNvPr>
          <p:cNvSpPr/>
          <p:nvPr/>
        </p:nvSpPr>
        <p:spPr>
          <a:xfrm flipV="1">
            <a:off x="3881625" y="1638300"/>
            <a:ext cx="619164" cy="1641880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28FF4E-3B05-A687-2B02-933398CF1133}"/>
              </a:ext>
            </a:extLst>
          </p:cNvPr>
          <p:cNvSpPr txBox="1"/>
          <p:nvPr/>
        </p:nvSpPr>
        <p:spPr>
          <a:xfrm>
            <a:off x="837882" y="44044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C49047-7FED-2CE1-50DB-CE10A9910F34}"/>
              </a:ext>
            </a:extLst>
          </p:cNvPr>
          <p:cNvSpPr txBox="1"/>
          <p:nvPr/>
        </p:nvSpPr>
        <p:spPr>
          <a:xfrm>
            <a:off x="837882" y="502920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B2D8C3-E032-1DB5-B555-D424038B0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625" y="3492865"/>
            <a:ext cx="5562600" cy="33442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2F5C42-B5D7-67D4-41A3-B75563E1B48E}"/>
              </a:ext>
            </a:extLst>
          </p:cNvPr>
          <p:cNvSpPr txBox="1"/>
          <p:nvPr/>
        </p:nvSpPr>
        <p:spPr>
          <a:xfrm>
            <a:off x="3352801" y="3163250"/>
            <a:ext cx="85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P-CREB</a:t>
            </a:r>
          </a:p>
        </p:txBody>
      </p:sp>
    </p:spTree>
    <p:extLst>
      <p:ext uri="{BB962C8B-B14F-4D97-AF65-F5344CB8AC3E}">
        <p14:creationId xmlns:p14="http://schemas.microsoft.com/office/powerpoint/2010/main" val="1209316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09CF58-1645-E8D5-390F-001ACCAE1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45" y="812800"/>
            <a:ext cx="2934109" cy="18479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D91282-2405-0AF9-096D-5658470C325E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5" name="Bent-Up Arrow 55">
            <a:extLst>
              <a:ext uri="{FF2B5EF4-FFF2-40B4-BE49-F238E27FC236}">
                <a16:creationId xmlns:a16="http://schemas.microsoft.com/office/drawing/2014/main" id="{8A8C7237-C210-6A96-FDAC-BE4956A77F9D}"/>
              </a:ext>
            </a:extLst>
          </p:cNvPr>
          <p:cNvSpPr/>
          <p:nvPr/>
        </p:nvSpPr>
        <p:spPr>
          <a:xfrm flipV="1">
            <a:off x="4376925" y="2374900"/>
            <a:ext cx="619164" cy="123893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28FF4E-3B05-A687-2B02-933398CF1133}"/>
              </a:ext>
            </a:extLst>
          </p:cNvPr>
          <p:cNvSpPr txBox="1"/>
          <p:nvPr/>
        </p:nvSpPr>
        <p:spPr>
          <a:xfrm>
            <a:off x="837882" y="44044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C49047-7FED-2CE1-50DB-CE10A9910F34}"/>
              </a:ext>
            </a:extLst>
          </p:cNvPr>
          <p:cNvSpPr txBox="1"/>
          <p:nvPr/>
        </p:nvSpPr>
        <p:spPr>
          <a:xfrm>
            <a:off x="853342" y="502920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CFC2C5-DF7A-BC24-8EDC-D7DC21060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731" y="3764123"/>
            <a:ext cx="5938388" cy="32607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222676-7077-3FE0-B263-6813CCF9F289}"/>
              </a:ext>
            </a:extLst>
          </p:cNvPr>
          <p:cNvSpPr txBox="1"/>
          <p:nvPr/>
        </p:nvSpPr>
        <p:spPr>
          <a:xfrm>
            <a:off x="2768600" y="3213100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</a:t>
            </a:r>
            <a:r>
              <a:rPr lang="en-US" dirty="0"/>
              <a:t>-actin</a:t>
            </a:r>
          </a:p>
        </p:txBody>
      </p:sp>
    </p:spTree>
    <p:extLst>
      <p:ext uri="{BB962C8B-B14F-4D97-AF65-F5344CB8AC3E}">
        <p14:creationId xmlns:p14="http://schemas.microsoft.com/office/powerpoint/2010/main" val="3317862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09CF58-1645-E8D5-390F-001ACCAE1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45" y="812800"/>
            <a:ext cx="2934109" cy="18479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D91282-2405-0AF9-096D-5658470C325E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5" name="Bent-Up Arrow 55">
            <a:extLst>
              <a:ext uri="{FF2B5EF4-FFF2-40B4-BE49-F238E27FC236}">
                <a16:creationId xmlns:a16="http://schemas.microsoft.com/office/drawing/2014/main" id="{8A8C7237-C210-6A96-FDAC-BE4956A77F9D}"/>
              </a:ext>
            </a:extLst>
          </p:cNvPr>
          <p:cNvSpPr/>
          <p:nvPr/>
        </p:nvSpPr>
        <p:spPr>
          <a:xfrm flipV="1">
            <a:off x="3765754" y="2184400"/>
            <a:ext cx="619164" cy="123893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28FF4E-3B05-A687-2B02-933398CF1133}"/>
              </a:ext>
            </a:extLst>
          </p:cNvPr>
          <p:cNvSpPr txBox="1"/>
          <p:nvPr/>
        </p:nvSpPr>
        <p:spPr>
          <a:xfrm>
            <a:off x="837882" y="447763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C49047-7FED-2CE1-50DB-CE10A9910F34}"/>
              </a:ext>
            </a:extLst>
          </p:cNvPr>
          <p:cNvSpPr txBox="1"/>
          <p:nvPr/>
        </p:nvSpPr>
        <p:spPr>
          <a:xfrm>
            <a:off x="837882" y="506678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ACCC63-9A37-12EF-7725-68442CF9D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812" y="3775953"/>
            <a:ext cx="5473700" cy="2506494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190581C-2D31-38AF-9417-55118EAF4E51}"/>
              </a:ext>
            </a:extLst>
          </p:cNvPr>
          <p:cNvCxnSpPr>
            <a:stCxn id="6" idx="3"/>
          </p:cNvCxnSpPr>
          <p:nvPr/>
        </p:nvCxnSpPr>
        <p:spPr>
          <a:xfrm>
            <a:off x="1376812" y="4662296"/>
            <a:ext cx="7059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401E4E6-377F-0D91-E266-88FD9B6AA0E4}"/>
              </a:ext>
            </a:extLst>
          </p:cNvPr>
          <p:cNvSpPr txBox="1"/>
          <p:nvPr/>
        </p:nvSpPr>
        <p:spPr>
          <a:xfrm>
            <a:off x="2768600" y="3149600"/>
            <a:ext cx="811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PKACA</a:t>
            </a:r>
          </a:p>
        </p:txBody>
      </p:sp>
    </p:spTree>
    <p:extLst>
      <p:ext uri="{BB962C8B-B14F-4D97-AF65-F5344CB8AC3E}">
        <p14:creationId xmlns:p14="http://schemas.microsoft.com/office/powerpoint/2010/main" val="3627231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09CF58-1645-E8D5-390F-001ACCAE1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45" y="812800"/>
            <a:ext cx="2934109" cy="18479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D91282-2405-0AF9-096D-5658470C325E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5" name="Bent-Up Arrow 55">
            <a:extLst>
              <a:ext uri="{FF2B5EF4-FFF2-40B4-BE49-F238E27FC236}">
                <a16:creationId xmlns:a16="http://schemas.microsoft.com/office/drawing/2014/main" id="{8A8C7237-C210-6A96-FDAC-BE4956A77F9D}"/>
              </a:ext>
            </a:extLst>
          </p:cNvPr>
          <p:cNvSpPr/>
          <p:nvPr/>
        </p:nvSpPr>
        <p:spPr>
          <a:xfrm flipV="1">
            <a:off x="4067343" y="2451100"/>
            <a:ext cx="619164" cy="123893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28FF4E-3B05-A687-2B02-933398CF1133}"/>
              </a:ext>
            </a:extLst>
          </p:cNvPr>
          <p:cNvSpPr txBox="1"/>
          <p:nvPr/>
        </p:nvSpPr>
        <p:spPr>
          <a:xfrm>
            <a:off x="911857" y="4980324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C49047-7FED-2CE1-50DB-CE10A9910F34}"/>
              </a:ext>
            </a:extLst>
          </p:cNvPr>
          <p:cNvSpPr txBox="1"/>
          <p:nvPr/>
        </p:nvSpPr>
        <p:spPr>
          <a:xfrm>
            <a:off x="831645" y="548249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DB9A6D-F8C3-3898-A225-2054D2FEF1D3}"/>
              </a:ext>
            </a:extLst>
          </p:cNvPr>
          <p:cNvSpPr txBox="1"/>
          <p:nvPr/>
        </p:nvSpPr>
        <p:spPr>
          <a:xfrm>
            <a:off x="3187700" y="3810000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</a:t>
            </a:r>
            <a:r>
              <a:rPr lang="en-US" dirty="0"/>
              <a:t>-actin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EA7899-5ED4-5EC4-8016-92D4ED8FB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787" y="4181897"/>
            <a:ext cx="5511948" cy="196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40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D7C0A7-7732-BB82-8790-5881A4385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66" y="635000"/>
            <a:ext cx="2810267" cy="1825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C8CE58-4398-3FF4-1A0A-AF4506F2C50E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5" name="Bent-Up Arrow 55">
            <a:extLst>
              <a:ext uri="{FF2B5EF4-FFF2-40B4-BE49-F238E27FC236}">
                <a16:creationId xmlns:a16="http://schemas.microsoft.com/office/drawing/2014/main" id="{7FF7FE19-1749-41F1-0BDE-4EC6BF7D6157}"/>
              </a:ext>
            </a:extLst>
          </p:cNvPr>
          <p:cNvSpPr/>
          <p:nvPr/>
        </p:nvSpPr>
        <p:spPr>
          <a:xfrm flipV="1">
            <a:off x="3565976" y="1092200"/>
            <a:ext cx="619164" cy="2359090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527FD-542B-3393-5AC1-970FC51C73FA}"/>
              </a:ext>
            </a:extLst>
          </p:cNvPr>
          <p:cNvSpPr txBox="1"/>
          <p:nvPr/>
        </p:nvSpPr>
        <p:spPr>
          <a:xfrm>
            <a:off x="837882" y="44044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542815-AAFF-E723-C3EA-9AB5B6474A25}"/>
              </a:ext>
            </a:extLst>
          </p:cNvPr>
          <p:cNvSpPr txBox="1"/>
          <p:nvPr/>
        </p:nvSpPr>
        <p:spPr>
          <a:xfrm>
            <a:off x="837882" y="516499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182607-9385-F44E-6129-20B9331C8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812" y="4114782"/>
            <a:ext cx="5742175" cy="24996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B6D088-6235-5F68-E4D8-9FD73ED8E2D3}"/>
              </a:ext>
            </a:extLst>
          </p:cNvPr>
          <p:cNvSpPr txBox="1"/>
          <p:nvPr/>
        </p:nvSpPr>
        <p:spPr>
          <a:xfrm>
            <a:off x="2895600" y="3429000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CREB</a:t>
            </a:r>
          </a:p>
        </p:txBody>
      </p:sp>
    </p:spTree>
    <p:extLst>
      <p:ext uri="{BB962C8B-B14F-4D97-AF65-F5344CB8AC3E}">
        <p14:creationId xmlns:p14="http://schemas.microsoft.com/office/powerpoint/2010/main" val="2737108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D7C0A7-7732-BB82-8790-5881A4385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66" y="635000"/>
            <a:ext cx="2810267" cy="1825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C8CE58-4398-3FF4-1A0A-AF4506F2C50E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5" name="Bent-Up Arrow 55">
            <a:extLst>
              <a:ext uri="{FF2B5EF4-FFF2-40B4-BE49-F238E27FC236}">
                <a16:creationId xmlns:a16="http://schemas.microsoft.com/office/drawing/2014/main" id="{7FF7FE19-1749-41F1-0BDE-4EC6BF7D6157}"/>
              </a:ext>
            </a:extLst>
          </p:cNvPr>
          <p:cNvSpPr/>
          <p:nvPr/>
        </p:nvSpPr>
        <p:spPr>
          <a:xfrm flipV="1">
            <a:off x="3263180" y="1358900"/>
            <a:ext cx="619164" cy="197553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527FD-542B-3393-5AC1-970FC51C73FA}"/>
              </a:ext>
            </a:extLst>
          </p:cNvPr>
          <p:cNvSpPr txBox="1"/>
          <p:nvPr/>
        </p:nvSpPr>
        <p:spPr>
          <a:xfrm>
            <a:off x="837882" y="44044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542815-AAFF-E723-C3EA-9AB5B6474A25}"/>
              </a:ext>
            </a:extLst>
          </p:cNvPr>
          <p:cNvSpPr txBox="1"/>
          <p:nvPr/>
        </p:nvSpPr>
        <p:spPr>
          <a:xfrm>
            <a:off x="837882" y="516499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CAE623-B4C7-D6B5-07A0-5F405C170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962" y="3837553"/>
            <a:ext cx="5519925" cy="26548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A48851A-C547-2475-5436-8F53B5E4F858}"/>
              </a:ext>
            </a:extLst>
          </p:cNvPr>
          <p:cNvSpPr txBox="1"/>
          <p:nvPr/>
        </p:nvSpPr>
        <p:spPr>
          <a:xfrm>
            <a:off x="2514600" y="3098800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p-CREB</a:t>
            </a:r>
          </a:p>
        </p:txBody>
      </p:sp>
    </p:spTree>
    <p:extLst>
      <p:ext uri="{BB962C8B-B14F-4D97-AF65-F5344CB8AC3E}">
        <p14:creationId xmlns:p14="http://schemas.microsoft.com/office/powerpoint/2010/main" val="2239437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D7C0A7-7732-BB82-8790-5881A4385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66" y="635000"/>
            <a:ext cx="2810267" cy="1825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C8CE58-4398-3FF4-1A0A-AF4506F2C50E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5" name="Bent-Up Arrow 55">
            <a:extLst>
              <a:ext uri="{FF2B5EF4-FFF2-40B4-BE49-F238E27FC236}">
                <a16:creationId xmlns:a16="http://schemas.microsoft.com/office/drawing/2014/main" id="{7FF7FE19-1749-41F1-0BDE-4EC6BF7D6157}"/>
              </a:ext>
            </a:extLst>
          </p:cNvPr>
          <p:cNvSpPr/>
          <p:nvPr/>
        </p:nvSpPr>
        <p:spPr>
          <a:xfrm flipV="1">
            <a:off x="3348018" y="1625600"/>
            <a:ext cx="619164" cy="207402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527FD-542B-3393-5AC1-970FC51C73FA}"/>
              </a:ext>
            </a:extLst>
          </p:cNvPr>
          <p:cNvSpPr txBox="1"/>
          <p:nvPr/>
        </p:nvSpPr>
        <p:spPr>
          <a:xfrm>
            <a:off x="837882" y="44044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542815-AAFF-E723-C3EA-9AB5B6474A25}"/>
              </a:ext>
            </a:extLst>
          </p:cNvPr>
          <p:cNvSpPr txBox="1"/>
          <p:nvPr/>
        </p:nvSpPr>
        <p:spPr>
          <a:xfrm>
            <a:off x="837882" y="516499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34F2BC-AEBF-CCC3-CE41-699FC6C96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164" y="3926118"/>
            <a:ext cx="5440636" cy="32164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CD6CCB-0957-FFF1-88DE-F308F6B9871D}"/>
              </a:ext>
            </a:extLst>
          </p:cNvPr>
          <p:cNvSpPr txBox="1"/>
          <p:nvPr/>
        </p:nvSpPr>
        <p:spPr>
          <a:xfrm>
            <a:off x="2235200" y="31242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</a:t>
            </a:r>
            <a:r>
              <a:rPr lang="en-US" dirty="0"/>
              <a:t>-actin</a:t>
            </a:r>
          </a:p>
        </p:txBody>
      </p:sp>
    </p:spTree>
    <p:extLst>
      <p:ext uri="{BB962C8B-B14F-4D97-AF65-F5344CB8AC3E}">
        <p14:creationId xmlns:p14="http://schemas.microsoft.com/office/powerpoint/2010/main" val="2141796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D7C0A7-7732-BB82-8790-5881A4385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66" y="635000"/>
            <a:ext cx="2810267" cy="1825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C8CE58-4398-3FF4-1A0A-AF4506F2C50E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5" name="Bent-Up Arrow 55">
            <a:extLst>
              <a:ext uri="{FF2B5EF4-FFF2-40B4-BE49-F238E27FC236}">
                <a16:creationId xmlns:a16="http://schemas.microsoft.com/office/drawing/2014/main" id="{7FF7FE19-1749-41F1-0BDE-4EC6BF7D6157}"/>
              </a:ext>
            </a:extLst>
          </p:cNvPr>
          <p:cNvSpPr/>
          <p:nvPr/>
        </p:nvSpPr>
        <p:spPr>
          <a:xfrm flipV="1">
            <a:off x="3348018" y="1841221"/>
            <a:ext cx="619164" cy="123893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527FD-542B-3393-5AC1-970FC51C73FA}"/>
              </a:ext>
            </a:extLst>
          </p:cNvPr>
          <p:cNvSpPr txBox="1"/>
          <p:nvPr/>
        </p:nvSpPr>
        <p:spPr>
          <a:xfrm>
            <a:off x="1120047" y="554292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542815-AAFF-E723-C3EA-9AB5B6474A25}"/>
              </a:ext>
            </a:extLst>
          </p:cNvPr>
          <p:cNvSpPr txBox="1"/>
          <p:nvPr/>
        </p:nvSpPr>
        <p:spPr>
          <a:xfrm>
            <a:off x="1120047" y="604129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A7C549-BA17-003B-3FA2-ABAF95465B51}"/>
              </a:ext>
            </a:extLst>
          </p:cNvPr>
          <p:cNvSpPr txBox="1"/>
          <p:nvPr/>
        </p:nvSpPr>
        <p:spPr>
          <a:xfrm>
            <a:off x="3048000" y="3746500"/>
            <a:ext cx="811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PKACA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35658E-5B55-5C70-7129-B194BFCF1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900" y="4567589"/>
            <a:ext cx="4635500" cy="268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95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D7C0A7-7732-BB82-8790-5881A4385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66" y="635000"/>
            <a:ext cx="2810267" cy="1825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C8CE58-4398-3FF4-1A0A-AF4506F2C50E}"/>
              </a:ext>
            </a:extLst>
          </p:cNvPr>
          <p:cNvSpPr txBox="1"/>
          <p:nvPr/>
        </p:nvSpPr>
        <p:spPr>
          <a:xfrm>
            <a:off x="2768600" y="0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4. part C</a:t>
            </a:r>
          </a:p>
        </p:txBody>
      </p:sp>
      <p:sp>
        <p:nvSpPr>
          <p:cNvPr id="5" name="Bent-Up Arrow 55">
            <a:extLst>
              <a:ext uri="{FF2B5EF4-FFF2-40B4-BE49-F238E27FC236}">
                <a16:creationId xmlns:a16="http://schemas.microsoft.com/office/drawing/2014/main" id="{7FF7FE19-1749-41F1-0BDE-4EC6BF7D6157}"/>
              </a:ext>
            </a:extLst>
          </p:cNvPr>
          <p:cNvSpPr/>
          <p:nvPr/>
        </p:nvSpPr>
        <p:spPr>
          <a:xfrm flipV="1">
            <a:off x="4376925" y="2374900"/>
            <a:ext cx="619164" cy="123893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527FD-542B-3393-5AC1-970FC51C73FA}"/>
              </a:ext>
            </a:extLst>
          </p:cNvPr>
          <p:cNvSpPr txBox="1"/>
          <p:nvPr/>
        </p:nvSpPr>
        <p:spPr>
          <a:xfrm>
            <a:off x="534380" y="52299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542815-AAFF-E723-C3EA-9AB5B6474A25}"/>
              </a:ext>
            </a:extLst>
          </p:cNvPr>
          <p:cNvSpPr txBox="1"/>
          <p:nvPr/>
        </p:nvSpPr>
        <p:spPr>
          <a:xfrm>
            <a:off x="534380" y="591225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521410-8D0A-15B2-AFB9-C0C14A52F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737" y="4258132"/>
            <a:ext cx="5702300" cy="33082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D6CCB1-5D6E-21F2-A52B-67813092699A}"/>
              </a:ext>
            </a:extLst>
          </p:cNvPr>
          <p:cNvSpPr txBox="1"/>
          <p:nvPr/>
        </p:nvSpPr>
        <p:spPr>
          <a:xfrm>
            <a:off x="2768600" y="34671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</a:t>
            </a:r>
            <a:r>
              <a:rPr lang="en-US" dirty="0"/>
              <a:t>-actin</a:t>
            </a:r>
          </a:p>
        </p:txBody>
      </p:sp>
    </p:spTree>
    <p:extLst>
      <p:ext uri="{BB962C8B-B14F-4D97-AF65-F5344CB8AC3E}">
        <p14:creationId xmlns:p14="http://schemas.microsoft.com/office/powerpoint/2010/main" val="2780355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4E78059-16E8-7855-B2AD-668963926F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859731"/>
              </p:ext>
            </p:extLst>
          </p:nvPr>
        </p:nvGraphicFramePr>
        <p:xfrm>
          <a:off x="479797" y="385682"/>
          <a:ext cx="2593112" cy="641136"/>
        </p:xfrm>
        <a:graphic>
          <a:graphicData uri="http://schemas.openxmlformats.org/drawingml/2006/table">
            <a:tbl>
              <a:tblPr/>
              <a:tblGrid>
                <a:gridCol w="324139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T47D7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MPE600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WCRC25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148C16BA-BCCE-4506-50D6-D512CC1D93C7}"/>
              </a:ext>
            </a:extLst>
          </p:cNvPr>
          <p:cNvGrpSpPr/>
          <p:nvPr/>
        </p:nvGrpSpPr>
        <p:grpSpPr>
          <a:xfrm>
            <a:off x="401406" y="1100321"/>
            <a:ext cx="3104446" cy="1927706"/>
            <a:chOff x="65791" y="3590540"/>
            <a:chExt cx="3198225" cy="192770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108C29-69DC-3CFD-7789-F41441C8B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341" y="3590540"/>
              <a:ext cx="3124050" cy="37650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21A54CA-FAC2-C68D-DBB0-38D7B0935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91" y="4349306"/>
              <a:ext cx="3198225" cy="43898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CABFCC2-76D9-213B-01D8-8752DB4FB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339" y="4004241"/>
              <a:ext cx="3124051" cy="36468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D0A109B-E31B-3FF1-FC33-BF0CA4538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792" y="4738856"/>
              <a:ext cx="3153700" cy="37920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2B63059-09EE-9490-100B-F73F858E5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817" y="5153728"/>
              <a:ext cx="3153700" cy="364518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7311DA8-A267-60F9-4E02-C610F0F1F5F6}"/>
              </a:ext>
            </a:extLst>
          </p:cNvPr>
          <p:cNvSpPr txBox="1"/>
          <p:nvPr/>
        </p:nvSpPr>
        <p:spPr>
          <a:xfrm>
            <a:off x="3486396" y="1102205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CD0477-ECE5-AF55-938F-05C95B1E2553}"/>
              </a:ext>
            </a:extLst>
          </p:cNvPr>
          <p:cNvSpPr txBox="1"/>
          <p:nvPr/>
        </p:nvSpPr>
        <p:spPr>
          <a:xfrm>
            <a:off x="3486396" y="1872489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43572E-51F3-9628-8CEF-DA764D6541AA}"/>
              </a:ext>
            </a:extLst>
          </p:cNvPr>
          <p:cNvSpPr txBox="1"/>
          <p:nvPr/>
        </p:nvSpPr>
        <p:spPr>
          <a:xfrm>
            <a:off x="3486396" y="1515685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7D1ECC-BA3D-5569-71BD-EBF7206D1D0C}"/>
              </a:ext>
            </a:extLst>
          </p:cNvPr>
          <p:cNvSpPr txBox="1"/>
          <p:nvPr/>
        </p:nvSpPr>
        <p:spPr>
          <a:xfrm>
            <a:off x="3486396" y="2324739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149AA9-B6D1-1F0C-6396-CF1C25CAA91A}"/>
              </a:ext>
            </a:extLst>
          </p:cNvPr>
          <p:cNvSpPr txBox="1"/>
          <p:nvPr/>
        </p:nvSpPr>
        <p:spPr>
          <a:xfrm>
            <a:off x="3486396" y="2706955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DCAE4E-6FB4-B4CB-92AF-C4E6A0D76E1F}"/>
              </a:ext>
            </a:extLst>
          </p:cNvPr>
          <p:cNvSpPr txBox="1"/>
          <p:nvPr/>
        </p:nvSpPr>
        <p:spPr>
          <a:xfrm>
            <a:off x="3039048" y="659430"/>
            <a:ext cx="6191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F21E16F-F857-E3CC-67F7-C64EC46F604F}"/>
              </a:ext>
            </a:extLst>
          </p:cNvPr>
          <p:cNvSpPr txBox="1"/>
          <p:nvPr/>
        </p:nvSpPr>
        <p:spPr>
          <a:xfrm>
            <a:off x="141811" y="327025"/>
            <a:ext cx="681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A.</a:t>
            </a:r>
          </a:p>
        </p:txBody>
      </p:sp>
      <p:sp>
        <p:nvSpPr>
          <p:cNvPr id="30" name="Bent-Up Arrow 55">
            <a:extLst>
              <a:ext uri="{FF2B5EF4-FFF2-40B4-BE49-F238E27FC236}">
                <a16:creationId xmlns:a16="http://schemas.microsoft.com/office/drawing/2014/main" id="{B71D2A87-EB70-2708-5BA2-3A1B1F5ED5AD}"/>
              </a:ext>
            </a:extLst>
          </p:cNvPr>
          <p:cNvSpPr/>
          <p:nvPr/>
        </p:nvSpPr>
        <p:spPr>
          <a:xfrm flipV="1">
            <a:off x="4459433" y="1044306"/>
            <a:ext cx="619164" cy="276226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93641-2E7E-725D-0AFC-CD20CF7CBABA}"/>
              </a:ext>
            </a:extLst>
          </p:cNvPr>
          <p:cNvSpPr txBox="1"/>
          <p:nvPr/>
        </p:nvSpPr>
        <p:spPr>
          <a:xfrm>
            <a:off x="765773" y="607649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9E9DEE-5069-CC0D-A738-E8708286A5D0}"/>
              </a:ext>
            </a:extLst>
          </p:cNvPr>
          <p:cNvSpPr txBox="1"/>
          <p:nvPr/>
        </p:nvSpPr>
        <p:spPr>
          <a:xfrm>
            <a:off x="765773" y="681257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A8D0612-A891-37B1-B1BB-84A790E9C6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7508" y="4531906"/>
            <a:ext cx="5049192" cy="377424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2F12A83-3FB4-85E3-6E52-4001A9D00027}"/>
              </a:ext>
            </a:extLst>
          </p:cNvPr>
          <p:cNvSpPr txBox="1"/>
          <p:nvPr/>
        </p:nvSpPr>
        <p:spPr>
          <a:xfrm>
            <a:off x="3175000" y="4114800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0395F5-BCCC-D4DC-C37B-25833C7C1120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2997599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D74D31B-D1BA-321F-D03A-7F44A45C7E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603010"/>
              </p:ext>
            </p:extLst>
          </p:nvPr>
        </p:nvGraphicFramePr>
        <p:xfrm>
          <a:off x="479797" y="385682"/>
          <a:ext cx="2593112" cy="641136"/>
        </p:xfrm>
        <a:graphic>
          <a:graphicData uri="http://schemas.openxmlformats.org/drawingml/2006/table">
            <a:tbl>
              <a:tblPr/>
              <a:tblGrid>
                <a:gridCol w="324139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T47D7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MPE600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WCRC25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8A5A71F-BEEF-567E-6118-A970044BA192}"/>
              </a:ext>
            </a:extLst>
          </p:cNvPr>
          <p:cNvGrpSpPr/>
          <p:nvPr/>
        </p:nvGrpSpPr>
        <p:grpSpPr>
          <a:xfrm>
            <a:off x="401406" y="1100321"/>
            <a:ext cx="3104446" cy="1927706"/>
            <a:chOff x="65791" y="3590540"/>
            <a:chExt cx="3198225" cy="192770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E306C2F-E9C9-E3AD-03D4-B0B0AE563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341" y="3590540"/>
              <a:ext cx="3124050" cy="37650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38CDAEA-A16D-B945-688C-A196259CE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91" y="4349306"/>
              <a:ext cx="3198225" cy="43898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4D3B159-3E96-46DF-B2F8-EEEE01830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339" y="4004241"/>
              <a:ext cx="3124051" cy="36468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BE21D0D-23C0-03B6-1AC9-2BA78532D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792" y="4738856"/>
              <a:ext cx="3153700" cy="37920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FC16CE1-29E7-3833-5EF8-51C1A1175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817" y="5153728"/>
              <a:ext cx="3153700" cy="364518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2694646-7DE8-F46B-8F1D-862E29704A91}"/>
              </a:ext>
            </a:extLst>
          </p:cNvPr>
          <p:cNvSpPr txBox="1"/>
          <p:nvPr/>
        </p:nvSpPr>
        <p:spPr>
          <a:xfrm>
            <a:off x="3486396" y="1102205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A057C6-2240-FF83-965D-1CD77E249A8E}"/>
              </a:ext>
            </a:extLst>
          </p:cNvPr>
          <p:cNvSpPr txBox="1"/>
          <p:nvPr/>
        </p:nvSpPr>
        <p:spPr>
          <a:xfrm>
            <a:off x="3486396" y="1872489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FF9F4-462A-3DF8-3919-CE7EB19B0BCE}"/>
              </a:ext>
            </a:extLst>
          </p:cNvPr>
          <p:cNvSpPr txBox="1"/>
          <p:nvPr/>
        </p:nvSpPr>
        <p:spPr>
          <a:xfrm>
            <a:off x="3486396" y="1515685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C4FFDA-BA49-E3AC-C4BC-3C5158153011}"/>
              </a:ext>
            </a:extLst>
          </p:cNvPr>
          <p:cNvSpPr txBox="1"/>
          <p:nvPr/>
        </p:nvSpPr>
        <p:spPr>
          <a:xfrm>
            <a:off x="3486396" y="2324739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132E17-012B-900D-0942-2093AA5C7BD9}"/>
              </a:ext>
            </a:extLst>
          </p:cNvPr>
          <p:cNvSpPr txBox="1"/>
          <p:nvPr/>
        </p:nvSpPr>
        <p:spPr>
          <a:xfrm>
            <a:off x="3486396" y="2706955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023614-9363-7094-1AB4-FF6936A6AAAA}"/>
              </a:ext>
            </a:extLst>
          </p:cNvPr>
          <p:cNvSpPr txBox="1"/>
          <p:nvPr/>
        </p:nvSpPr>
        <p:spPr>
          <a:xfrm>
            <a:off x="3039048" y="659430"/>
            <a:ext cx="6191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C104FE-6216-BE94-72BA-080073C19626}"/>
              </a:ext>
            </a:extLst>
          </p:cNvPr>
          <p:cNvSpPr txBox="1"/>
          <p:nvPr/>
        </p:nvSpPr>
        <p:spPr>
          <a:xfrm>
            <a:off x="141811" y="327025"/>
            <a:ext cx="681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A.</a:t>
            </a:r>
          </a:p>
        </p:txBody>
      </p:sp>
      <p:sp>
        <p:nvSpPr>
          <p:cNvPr id="16" name="Bent-Up Arrow 55">
            <a:extLst>
              <a:ext uri="{FF2B5EF4-FFF2-40B4-BE49-F238E27FC236}">
                <a16:creationId xmlns:a16="http://schemas.microsoft.com/office/drawing/2014/main" id="{B7AC0EA2-3B5A-877C-EBD6-8121D199E705}"/>
              </a:ext>
            </a:extLst>
          </p:cNvPr>
          <p:cNvSpPr/>
          <p:nvPr/>
        </p:nvSpPr>
        <p:spPr>
          <a:xfrm flipV="1">
            <a:off x="4154594" y="1669573"/>
            <a:ext cx="619164" cy="276226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2CCD889-31FA-08AA-5CC6-CBFB900DC6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4412" y="4506280"/>
            <a:ext cx="4785775" cy="353598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FA001E-5A0F-CF67-D615-78101ED0991C}"/>
              </a:ext>
            </a:extLst>
          </p:cNvPr>
          <p:cNvSpPr txBox="1"/>
          <p:nvPr/>
        </p:nvSpPr>
        <p:spPr>
          <a:xfrm>
            <a:off x="855548" y="556849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5C757C-0CC0-AACA-31C0-0FF62A558680}"/>
              </a:ext>
            </a:extLst>
          </p:cNvPr>
          <p:cNvSpPr txBox="1"/>
          <p:nvPr/>
        </p:nvSpPr>
        <p:spPr>
          <a:xfrm>
            <a:off x="865482" y="627427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286B9A-103C-B493-46D5-879038BF387E}"/>
              </a:ext>
            </a:extLst>
          </p:cNvPr>
          <p:cNvSpPr txBox="1"/>
          <p:nvPr/>
        </p:nvSpPr>
        <p:spPr>
          <a:xfrm>
            <a:off x="2730500" y="4140200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p-CREB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BF319E-9B33-42FE-7E4F-189ECCEF3A31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3086441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E005FB1-98BE-97BD-F5B5-7EB0676A3A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472899"/>
              </p:ext>
            </p:extLst>
          </p:nvPr>
        </p:nvGraphicFramePr>
        <p:xfrm>
          <a:off x="479797" y="385682"/>
          <a:ext cx="2593112" cy="641136"/>
        </p:xfrm>
        <a:graphic>
          <a:graphicData uri="http://schemas.openxmlformats.org/drawingml/2006/table">
            <a:tbl>
              <a:tblPr/>
              <a:tblGrid>
                <a:gridCol w="324139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T47D7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MPE600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WCRC25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65C98436-0751-0459-CA38-B514940B4106}"/>
              </a:ext>
            </a:extLst>
          </p:cNvPr>
          <p:cNvGrpSpPr/>
          <p:nvPr/>
        </p:nvGrpSpPr>
        <p:grpSpPr>
          <a:xfrm>
            <a:off x="401406" y="1100321"/>
            <a:ext cx="3104446" cy="1927706"/>
            <a:chOff x="65791" y="3590540"/>
            <a:chExt cx="3198225" cy="192770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4A30F1A-FB46-F518-1A96-A82911848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341" y="3590540"/>
              <a:ext cx="3124050" cy="37650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FA557E8-13D9-72DC-F53A-27649793D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91" y="4349306"/>
              <a:ext cx="3198225" cy="43898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C4713DB-2E9D-C341-4619-2F5114DE3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339" y="4004241"/>
              <a:ext cx="3124051" cy="36468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01372E4-4216-BC96-E73D-F758DFB01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792" y="4738856"/>
              <a:ext cx="3153700" cy="37920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ADC003A-3BC6-D2AE-ED3C-FE275A4D0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817" y="5153728"/>
              <a:ext cx="3153700" cy="364518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9394148-7570-CD5C-8DEF-4E93C2D38D7C}"/>
              </a:ext>
            </a:extLst>
          </p:cNvPr>
          <p:cNvSpPr txBox="1"/>
          <p:nvPr/>
        </p:nvSpPr>
        <p:spPr>
          <a:xfrm>
            <a:off x="3486396" y="1102205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88DACA-E93A-A671-EC53-1FE11D07A541}"/>
              </a:ext>
            </a:extLst>
          </p:cNvPr>
          <p:cNvSpPr txBox="1"/>
          <p:nvPr/>
        </p:nvSpPr>
        <p:spPr>
          <a:xfrm>
            <a:off x="3486396" y="1872489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6C7ADA-6A00-2BC5-901C-9894DCF09998}"/>
              </a:ext>
            </a:extLst>
          </p:cNvPr>
          <p:cNvSpPr txBox="1"/>
          <p:nvPr/>
        </p:nvSpPr>
        <p:spPr>
          <a:xfrm>
            <a:off x="3486396" y="1515685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816FC7-E302-A33F-10D2-EA4A01F947ED}"/>
              </a:ext>
            </a:extLst>
          </p:cNvPr>
          <p:cNvSpPr txBox="1"/>
          <p:nvPr/>
        </p:nvSpPr>
        <p:spPr>
          <a:xfrm>
            <a:off x="3486396" y="2324739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7DF999-D1C8-DD00-79B9-369014C1B17D}"/>
              </a:ext>
            </a:extLst>
          </p:cNvPr>
          <p:cNvSpPr txBox="1"/>
          <p:nvPr/>
        </p:nvSpPr>
        <p:spPr>
          <a:xfrm>
            <a:off x="3486396" y="2706955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CFA4DD-269A-0B8A-47A1-55BB269CAA50}"/>
              </a:ext>
            </a:extLst>
          </p:cNvPr>
          <p:cNvSpPr txBox="1"/>
          <p:nvPr/>
        </p:nvSpPr>
        <p:spPr>
          <a:xfrm>
            <a:off x="3039048" y="659430"/>
            <a:ext cx="6191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695070-8CDF-753D-730F-6E3558FED619}"/>
              </a:ext>
            </a:extLst>
          </p:cNvPr>
          <p:cNvSpPr txBox="1"/>
          <p:nvPr/>
        </p:nvSpPr>
        <p:spPr>
          <a:xfrm>
            <a:off x="141811" y="327025"/>
            <a:ext cx="681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A.</a:t>
            </a:r>
          </a:p>
        </p:txBody>
      </p:sp>
      <p:sp>
        <p:nvSpPr>
          <p:cNvPr id="16" name="Bent-Up Arrow 55">
            <a:extLst>
              <a:ext uri="{FF2B5EF4-FFF2-40B4-BE49-F238E27FC236}">
                <a16:creationId xmlns:a16="http://schemas.microsoft.com/office/drawing/2014/main" id="{C0329453-2A6F-BF2A-E4FC-CCFC18057585}"/>
              </a:ext>
            </a:extLst>
          </p:cNvPr>
          <p:cNvSpPr/>
          <p:nvPr/>
        </p:nvSpPr>
        <p:spPr>
          <a:xfrm flipV="1">
            <a:off x="4154594" y="1929165"/>
            <a:ext cx="619164" cy="276226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643A001-95D6-452B-5793-40C2D45E50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5400" y="4937386"/>
            <a:ext cx="5308600" cy="311707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6435173-9FE5-642F-A72B-25C25FECB62B}"/>
              </a:ext>
            </a:extLst>
          </p:cNvPr>
          <p:cNvSpPr txBox="1"/>
          <p:nvPr/>
        </p:nvSpPr>
        <p:spPr>
          <a:xfrm>
            <a:off x="728732" y="536529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CF6D8B-4259-2FB3-C0DC-D366DC489B47}"/>
              </a:ext>
            </a:extLst>
          </p:cNvPr>
          <p:cNvSpPr txBox="1"/>
          <p:nvPr/>
        </p:nvSpPr>
        <p:spPr>
          <a:xfrm>
            <a:off x="728732" y="610137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CCB9E8-5581-13CF-E2D7-1C1D8C1C69E7}"/>
              </a:ext>
            </a:extLst>
          </p:cNvPr>
          <p:cNvSpPr txBox="1"/>
          <p:nvPr/>
        </p:nvSpPr>
        <p:spPr>
          <a:xfrm>
            <a:off x="2679700" y="43053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</a:t>
            </a:r>
            <a:r>
              <a:rPr lang="en-US" dirty="0"/>
              <a:t>-actin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5DDB6A-3720-F033-BB3B-6A73D116C826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1617825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9B0C07-058D-5DCB-1FA0-39AA89BF03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472899"/>
              </p:ext>
            </p:extLst>
          </p:nvPr>
        </p:nvGraphicFramePr>
        <p:xfrm>
          <a:off x="479797" y="385682"/>
          <a:ext cx="2593112" cy="641136"/>
        </p:xfrm>
        <a:graphic>
          <a:graphicData uri="http://schemas.openxmlformats.org/drawingml/2006/table">
            <a:tbl>
              <a:tblPr/>
              <a:tblGrid>
                <a:gridCol w="324139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T47D7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MPE600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WCRC25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8FF556D-67B4-643F-9CE1-D014E0F91CA5}"/>
              </a:ext>
            </a:extLst>
          </p:cNvPr>
          <p:cNvGrpSpPr/>
          <p:nvPr/>
        </p:nvGrpSpPr>
        <p:grpSpPr>
          <a:xfrm>
            <a:off x="401406" y="1100321"/>
            <a:ext cx="3104446" cy="1927706"/>
            <a:chOff x="65791" y="3590540"/>
            <a:chExt cx="3198225" cy="192770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54AD508-CAF0-2A73-9782-30E8D8949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341" y="3590540"/>
              <a:ext cx="3124050" cy="37650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F9624E8-471D-DCE3-7F91-A5059E9B5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91" y="4349306"/>
              <a:ext cx="3198225" cy="43898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4324B36-A660-DF57-A9F1-40351B1E3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339" y="4004241"/>
              <a:ext cx="3124051" cy="36468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FDC290D-E2DE-B756-65BD-017AEA516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792" y="4738856"/>
              <a:ext cx="3153700" cy="37920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326572D-6701-7367-E49F-3DD821843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817" y="5153728"/>
              <a:ext cx="3153700" cy="364518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B08E39A-A8F8-5037-3965-11D79D80EFB0}"/>
              </a:ext>
            </a:extLst>
          </p:cNvPr>
          <p:cNvSpPr txBox="1"/>
          <p:nvPr/>
        </p:nvSpPr>
        <p:spPr>
          <a:xfrm>
            <a:off x="3486396" y="1102205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683E10-35A3-AB66-63D1-BEA7F9A1244E}"/>
              </a:ext>
            </a:extLst>
          </p:cNvPr>
          <p:cNvSpPr txBox="1"/>
          <p:nvPr/>
        </p:nvSpPr>
        <p:spPr>
          <a:xfrm>
            <a:off x="3486396" y="1872489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76CDD2-07AD-9AF6-E220-30C01038AE14}"/>
              </a:ext>
            </a:extLst>
          </p:cNvPr>
          <p:cNvSpPr txBox="1"/>
          <p:nvPr/>
        </p:nvSpPr>
        <p:spPr>
          <a:xfrm>
            <a:off x="3486396" y="1515685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8E8EAD-1E8F-FC01-7FFC-8DEDB7262BA2}"/>
              </a:ext>
            </a:extLst>
          </p:cNvPr>
          <p:cNvSpPr txBox="1"/>
          <p:nvPr/>
        </p:nvSpPr>
        <p:spPr>
          <a:xfrm>
            <a:off x="3486396" y="2324739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614295-F6D3-8EF9-CAA9-EE4DE8EA9585}"/>
              </a:ext>
            </a:extLst>
          </p:cNvPr>
          <p:cNvSpPr txBox="1"/>
          <p:nvPr/>
        </p:nvSpPr>
        <p:spPr>
          <a:xfrm>
            <a:off x="3486396" y="2706955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3E119F-2B3A-A6BA-D23E-BD6C5402AAFB}"/>
              </a:ext>
            </a:extLst>
          </p:cNvPr>
          <p:cNvSpPr txBox="1"/>
          <p:nvPr/>
        </p:nvSpPr>
        <p:spPr>
          <a:xfrm>
            <a:off x="3039048" y="659430"/>
            <a:ext cx="6191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F1110-388E-9244-EBFA-73C4DA473914}"/>
              </a:ext>
            </a:extLst>
          </p:cNvPr>
          <p:cNvSpPr txBox="1"/>
          <p:nvPr/>
        </p:nvSpPr>
        <p:spPr>
          <a:xfrm>
            <a:off x="141811" y="327025"/>
            <a:ext cx="681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A.</a:t>
            </a:r>
          </a:p>
        </p:txBody>
      </p:sp>
      <p:sp>
        <p:nvSpPr>
          <p:cNvPr id="16" name="Bent-Up Arrow 55">
            <a:extLst>
              <a:ext uri="{FF2B5EF4-FFF2-40B4-BE49-F238E27FC236}">
                <a16:creationId xmlns:a16="http://schemas.microsoft.com/office/drawing/2014/main" id="{8F74FF98-81C7-6500-E311-260B13A4EE50}"/>
              </a:ext>
            </a:extLst>
          </p:cNvPr>
          <p:cNvSpPr/>
          <p:nvPr/>
        </p:nvSpPr>
        <p:spPr>
          <a:xfrm flipV="1">
            <a:off x="4154594" y="2446963"/>
            <a:ext cx="619164" cy="198487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0C9D2EB-928B-9D17-E46C-8735B2B339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2300" y="4585729"/>
            <a:ext cx="5344587" cy="402718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6CBF338-D076-6FC4-5FDC-88AAC8344797}"/>
              </a:ext>
            </a:extLst>
          </p:cNvPr>
          <p:cNvSpPr txBox="1"/>
          <p:nvPr/>
        </p:nvSpPr>
        <p:spPr>
          <a:xfrm>
            <a:off x="1134947" y="530410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2998EF-012F-2FD3-1E5E-25516267324A}"/>
              </a:ext>
            </a:extLst>
          </p:cNvPr>
          <p:cNvSpPr txBox="1"/>
          <p:nvPr/>
        </p:nvSpPr>
        <p:spPr>
          <a:xfrm>
            <a:off x="1134947" y="591867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2AC2A43-B0D1-331F-5054-424F2D474951}"/>
              </a:ext>
            </a:extLst>
          </p:cNvPr>
          <p:cNvCxnSpPr>
            <a:stCxn id="19" idx="3"/>
          </p:cNvCxnSpPr>
          <p:nvPr/>
        </p:nvCxnSpPr>
        <p:spPr>
          <a:xfrm>
            <a:off x="1673877" y="5488775"/>
            <a:ext cx="497823" cy="13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961E224-0BC5-4AC4-F9F0-12DA2CFA9E05}"/>
              </a:ext>
            </a:extLst>
          </p:cNvPr>
          <p:cNvSpPr txBox="1"/>
          <p:nvPr/>
        </p:nvSpPr>
        <p:spPr>
          <a:xfrm>
            <a:off x="2476500" y="3949700"/>
            <a:ext cx="67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PKCA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5F3F26-ED4F-CA56-4352-B9A381B71D00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4170352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4B03EAA-4986-2263-7A6F-B6F372FAE2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472899"/>
              </p:ext>
            </p:extLst>
          </p:nvPr>
        </p:nvGraphicFramePr>
        <p:xfrm>
          <a:off x="479797" y="385682"/>
          <a:ext cx="2593112" cy="641136"/>
        </p:xfrm>
        <a:graphic>
          <a:graphicData uri="http://schemas.openxmlformats.org/drawingml/2006/table">
            <a:tbl>
              <a:tblPr/>
              <a:tblGrid>
                <a:gridCol w="324139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24139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T47D7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MPE600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WCRC25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BDF2829B-3005-FCBB-EE06-78638B15B7BE}"/>
              </a:ext>
            </a:extLst>
          </p:cNvPr>
          <p:cNvGrpSpPr/>
          <p:nvPr/>
        </p:nvGrpSpPr>
        <p:grpSpPr>
          <a:xfrm>
            <a:off x="401406" y="1100321"/>
            <a:ext cx="3104446" cy="1927706"/>
            <a:chOff x="65791" y="3590540"/>
            <a:chExt cx="3198225" cy="192770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93FF1F8-E7BC-BF7E-555A-501BCBA81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341" y="3590540"/>
              <a:ext cx="3124050" cy="37650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082F731-70CD-49D8-E0C7-57A1F7DAC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91" y="4349306"/>
              <a:ext cx="3198225" cy="43898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82876CE-73F5-D796-5F4F-A2EE08A93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339" y="4004241"/>
              <a:ext cx="3124051" cy="36468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C5DACF3-C0D7-2473-9A69-384AE466A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792" y="4738856"/>
              <a:ext cx="3153700" cy="37920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63C33E1-418B-51C5-0390-60F826AFC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817" y="5153728"/>
              <a:ext cx="3153700" cy="364518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5ED6C03-846A-5E46-B310-7636E21B7EEC}"/>
              </a:ext>
            </a:extLst>
          </p:cNvPr>
          <p:cNvSpPr txBox="1"/>
          <p:nvPr/>
        </p:nvSpPr>
        <p:spPr>
          <a:xfrm>
            <a:off x="3486396" y="1102205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0386EC-2262-C558-EED6-E36B394644E8}"/>
              </a:ext>
            </a:extLst>
          </p:cNvPr>
          <p:cNvSpPr txBox="1"/>
          <p:nvPr/>
        </p:nvSpPr>
        <p:spPr>
          <a:xfrm>
            <a:off x="3486396" y="1872489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C51902-769D-3951-2A5B-1B269485A16D}"/>
              </a:ext>
            </a:extLst>
          </p:cNvPr>
          <p:cNvSpPr txBox="1"/>
          <p:nvPr/>
        </p:nvSpPr>
        <p:spPr>
          <a:xfrm>
            <a:off x="3486396" y="1515685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319D0B-2954-C432-9560-E5ADA73FBDC6}"/>
              </a:ext>
            </a:extLst>
          </p:cNvPr>
          <p:cNvSpPr txBox="1"/>
          <p:nvPr/>
        </p:nvSpPr>
        <p:spPr>
          <a:xfrm>
            <a:off x="3486396" y="2324739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6D238E-2155-3D11-3B6A-9C6A7A403BA4}"/>
              </a:ext>
            </a:extLst>
          </p:cNvPr>
          <p:cNvSpPr txBox="1"/>
          <p:nvPr/>
        </p:nvSpPr>
        <p:spPr>
          <a:xfrm>
            <a:off x="3486396" y="2706955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D5AFB8-EC3C-2506-6C67-511504B07295}"/>
              </a:ext>
            </a:extLst>
          </p:cNvPr>
          <p:cNvSpPr txBox="1"/>
          <p:nvPr/>
        </p:nvSpPr>
        <p:spPr>
          <a:xfrm>
            <a:off x="3039048" y="659430"/>
            <a:ext cx="6191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C8E660-D251-D294-AAE7-BDCB72886B53}"/>
              </a:ext>
            </a:extLst>
          </p:cNvPr>
          <p:cNvSpPr txBox="1"/>
          <p:nvPr/>
        </p:nvSpPr>
        <p:spPr>
          <a:xfrm>
            <a:off x="141811" y="327025"/>
            <a:ext cx="681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A.</a:t>
            </a:r>
          </a:p>
        </p:txBody>
      </p:sp>
      <p:sp>
        <p:nvSpPr>
          <p:cNvPr id="16" name="Bent-Up Arrow 55">
            <a:extLst>
              <a:ext uri="{FF2B5EF4-FFF2-40B4-BE49-F238E27FC236}">
                <a16:creationId xmlns:a16="http://schemas.microsoft.com/office/drawing/2014/main" id="{2D9A7F09-1B43-008E-B4B7-04DEC5FDCF29}"/>
              </a:ext>
            </a:extLst>
          </p:cNvPr>
          <p:cNvSpPr/>
          <p:nvPr/>
        </p:nvSpPr>
        <p:spPr>
          <a:xfrm flipV="1">
            <a:off x="4154594" y="2776989"/>
            <a:ext cx="619164" cy="1654852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0088D2B-A4C2-1EED-69C0-81F87DB03B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850" y="4716832"/>
            <a:ext cx="5397500" cy="394266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C9250C9-DC41-2831-E0F4-D56DD70B8E14}"/>
              </a:ext>
            </a:extLst>
          </p:cNvPr>
          <p:cNvSpPr txBox="1"/>
          <p:nvPr/>
        </p:nvSpPr>
        <p:spPr>
          <a:xfrm>
            <a:off x="689385" y="590100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A9B4BF-BD93-5485-3DCD-1EA6801BCE22}"/>
              </a:ext>
            </a:extLst>
          </p:cNvPr>
          <p:cNvSpPr txBox="1"/>
          <p:nvPr/>
        </p:nvSpPr>
        <p:spPr>
          <a:xfrm>
            <a:off x="689385" y="651557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2BEF70-BA5C-F07B-048A-429B3D5523F6}"/>
              </a:ext>
            </a:extLst>
          </p:cNvPr>
          <p:cNvSpPr txBox="1"/>
          <p:nvPr/>
        </p:nvSpPr>
        <p:spPr>
          <a:xfrm>
            <a:off x="2679700" y="430530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</a:t>
            </a:r>
            <a:r>
              <a:rPr lang="en-US" dirty="0"/>
              <a:t>-actin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368DE9-67B6-A8C1-B9D9-BD7CE30F4E8F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1634673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66F930-E3E4-0F52-C2D1-EFA805B9ADC9}"/>
              </a:ext>
            </a:extLst>
          </p:cNvPr>
          <p:cNvSpPr txBox="1"/>
          <p:nvPr/>
        </p:nvSpPr>
        <p:spPr>
          <a:xfrm>
            <a:off x="2938547" y="503477"/>
            <a:ext cx="6078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19B68D-96F5-980D-4E39-0A8E6C38A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48" y="967869"/>
            <a:ext cx="3043522" cy="3946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BDC804-C8F0-8F65-0D43-D745B4647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42" y="2163388"/>
            <a:ext cx="3073156" cy="339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CCBED0-3C01-BB3F-A328-8FBC9EDE8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187" y="1409460"/>
            <a:ext cx="3020732" cy="3646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0E04FF-9FB9-BA57-8D18-71EB793C3C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148" y="1815265"/>
            <a:ext cx="3031332" cy="2815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DAC419-5196-1256-7927-1B4433A734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141" y="2530700"/>
            <a:ext cx="3057020" cy="33964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856A987-3C8D-7327-B720-991759ABB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970741"/>
              </p:ext>
            </p:extLst>
          </p:nvPr>
        </p:nvGraphicFramePr>
        <p:xfrm>
          <a:off x="325141" y="263884"/>
          <a:ext cx="2650584" cy="641136"/>
        </p:xfrm>
        <a:graphic>
          <a:graphicData uri="http://schemas.openxmlformats.org/drawingml/2006/table">
            <a:tbl>
              <a:tblPr/>
              <a:tblGrid>
                <a:gridCol w="331323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BT474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ZR75-30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EFM19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MM134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0496922-8F02-646E-5CB7-FD0D64E0AE9C}"/>
              </a:ext>
            </a:extLst>
          </p:cNvPr>
          <p:cNvSpPr txBox="1"/>
          <p:nvPr/>
        </p:nvSpPr>
        <p:spPr>
          <a:xfrm>
            <a:off x="3395670" y="934364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2888FC-B9C6-ADAE-588A-903BAF33A85D}"/>
              </a:ext>
            </a:extLst>
          </p:cNvPr>
          <p:cNvSpPr txBox="1"/>
          <p:nvPr/>
        </p:nvSpPr>
        <p:spPr>
          <a:xfrm>
            <a:off x="3395670" y="1704648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02B471-1808-6581-EA80-66E4FD0D4052}"/>
              </a:ext>
            </a:extLst>
          </p:cNvPr>
          <p:cNvSpPr txBox="1"/>
          <p:nvPr/>
        </p:nvSpPr>
        <p:spPr>
          <a:xfrm>
            <a:off x="3395670" y="1347844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37393B-A8EA-E814-02CF-7A728511D756}"/>
              </a:ext>
            </a:extLst>
          </p:cNvPr>
          <p:cNvSpPr txBox="1"/>
          <p:nvPr/>
        </p:nvSpPr>
        <p:spPr>
          <a:xfrm>
            <a:off x="3395670" y="2156898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6619A0-18D0-E0C1-3B9C-96665408CF98}"/>
              </a:ext>
            </a:extLst>
          </p:cNvPr>
          <p:cNvSpPr txBox="1"/>
          <p:nvPr/>
        </p:nvSpPr>
        <p:spPr>
          <a:xfrm>
            <a:off x="3395670" y="2539114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4" name="Bent-Up Arrow 55">
            <a:extLst>
              <a:ext uri="{FF2B5EF4-FFF2-40B4-BE49-F238E27FC236}">
                <a16:creationId xmlns:a16="http://schemas.microsoft.com/office/drawing/2014/main" id="{E0483B72-2804-D461-A833-EE0934BD6E66}"/>
              </a:ext>
            </a:extLst>
          </p:cNvPr>
          <p:cNvSpPr/>
          <p:nvPr/>
        </p:nvSpPr>
        <p:spPr>
          <a:xfrm flipV="1">
            <a:off x="4054690" y="1088252"/>
            <a:ext cx="619164" cy="3133489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009FC17-5275-7592-D3FB-9D2D700826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6500" y="4547173"/>
            <a:ext cx="4902200" cy="28980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E4F2DAB-86D5-0A22-A3FB-5CD422FABBF0}"/>
              </a:ext>
            </a:extLst>
          </p:cNvPr>
          <p:cNvSpPr txBox="1"/>
          <p:nvPr/>
        </p:nvSpPr>
        <p:spPr>
          <a:xfrm>
            <a:off x="689385" y="590100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E74E5F-259F-E870-B98F-9937F0B8E782}"/>
              </a:ext>
            </a:extLst>
          </p:cNvPr>
          <p:cNvSpPr txBox="1"/>
          <p:nvPr/>
        </p:nvSpPr>
        <p:spPr>
          <a:xfrm>
            <a:off x="689385" y="651557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700586-C358-DD46-27D0-CCCF456F0B33}"/>
              </a:ext>
            </a:extLst>
          </p:cNvPr>
          <p:cNvSpPr txBox="1"/>
          <p:nvPr/>
        </p:nvSpPr>
        <p:spPr>
          <a:xfrm>
            <a:off x="3291459" y="4056397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7FCF9B-F5B1-77E7-B0A7-F283E5D1939D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36089347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3C15A9-CCE6-BB3B-5B00-49AB927F6CFF}"/>
              </a:ext>
            </a:extLst>
          </p:cNvPr>
          <p:cNvSpPr txBox="1"/>
          <p:nvPr/>
        </p:nvSpPr>
        <p:spPr>
          <a:xfrm>
            <a:off x="2938547" y="503477"/>
            <a:ext cx="6078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570206-FBE8-9232-8CAA-11D964EBF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48" y="967869"/>
            <a:ext cx="3043522" cy="3946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A66D02-693F-57CA-2421-F8F1F6F74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42" y="2163388"/>
            <a:ext cx="3073156" cy="339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DC2172-E6E3-5FC4-8EB7-58C5DC5FFE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187" y="1409460"/>
            <a:ext cx="3020732" cy="3646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48C157-CB32-B28E-9870-8600F50CE7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148" y="1815265"/>
            <a:ext cx="3031332" cy="2815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82247C-0948-4D25-24C5-9E0F1A44FC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141" y="2530700"/>
            <a:ext cx="3057020" cy="339640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5A5C997-49B3-04E8-E5FE-16BA41770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305348"/>
              </p:ext>
            </p:extLst>
          </p:nvPr>
        </p:nvGraphicFramePr>
        <p:xfrm>
          <a:off x="325141" y="263884"/>
          <a:ext cx="2650584" cy="641136"/>
        </p:xfrm>
        <a:graphic>
          <a:graphicData uri="http://schemas.openxmlformats.org/drawingml/2006/table">
            <a:tbl>
              <a:tblPr/>
              <a:tblGrid>
                <a:gridCol w="331323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BT474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ZR75-30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EFM19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MM134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F97EF49-8DB9-4CDB-7B54-88C64D00264A}"/>
              </a:ext>
            </a:extLst>
          </p:cNvPr>
          <p:cNvSpPr txBox="1"/>
          <p:nvPr/>
        </p:nvSpPr>
        <p:spPr>
          <a:xfrm>
            <a:off x="3395670" y="934364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DB95EF-DDC1-2010-63A6-AED95A4B2A3C}"/>
              </a:ext>
            </a:extLst>
          </p:cNvPr>
          <p:cNvSpPr txBox="1"/>
          <p:nvPr/>
        </p:nvSpPr>
        <p:spPr>
          <a:xfrm>
            <a:off x="3395670" y="1704648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661008-E560-C753-F6FC-AA607241E820}"/>
              </a:ext>
            </a:extLst>
          </p:cNvPr>
          <p:cNvSpPr txBox="1"/>
          <p:nvPr/>
        </p:nvSpPr>
        <p:spPr>
          <a:xfrm>
            <a:off x="3395670" y="1347844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147A3E-8114-490C-61EA-A119A3660561}"/>
              </a:ext>
            </a:extLst>
          </p:cNvPr>
          <p:cNvSpPr txBox="1"/>
          <p:nvPr/>
        </p:nvSpPr>
        <p:spPr>
          <a:xfrm>
            <a:off x="3395670" y="2156898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C76782-4B95-B98D-A2B2-26ECA521F0DC}"/>
              </a:ext>
            </a:extLst>
          </p:cNvPr>
          <p:cNvSpPr txBox="1"/>
          <p:nvPr/>
        </p:nvSpPr>
        <p:spPr>
          <a:xfrm>
            <a:off x="3395670" y="2539114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6" name="Bent-Up Arrow 55">
            <a:extLst>
              <a:ext uri="{FF2B5EF4-FFF2-40B4-BE49-F238E27FC236}">
                <a16:creationId xmlns:a16="http://schemas.microsoft.com/office/drawing/2014/main" id="{74056295-DEA9-EF07-6A0D-EB9791E066A5}"/>
              </a:ext>
            </a:extLst>
          </p:cNvPr>
          <p:cNvSpPr/>
          <p:nvPr/>
        </p:nvSpPr>
        <p:spPr>
          <a:xfrm flipV="1">
            <a:off x="5246794" y="1504580"/>
            <a:ext cx="619164" cy="276226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5FF9DD-80C4-4F37-7F2A-0F8FC120A658}"/>
              </a:ext>
            </a:extLst>
          </p:cNvPr>
          <p:cNvSpPr txBox="1"/>
          <p:nvPr/>
        </p:nvSpPr>
        <p:spPr>
          <a:xfrm>
            <a:off x="689385" y="590100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A09400-26CE-FC22-8A27-25C4481C2515}"/>
              </a:ext>
            </a:extLst>
          </p:cNvPr>
          <p:cNvSpPr txBox="1"/>
          <p:nvPr/>
        </p:nvSpPr>
        <p:spPr>
          <a:xfrm>
            <a:off x="689385" y="651557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5EE1E7-5CC4-449F-3218-052D702D53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0412" y="4266848"/>
            <a:ext cx="5346700" cy="459176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CDE70B1-4681-C9BA-054D-FCE6CDAAA834}"/>
              </a:ext>
            </a:extLst>
          </p:cNvPr>
          <p:cNvSpPr txBox="1"/>
          <p:nvPr/>
        </p:nvSpPr>
        <p:spPr>
          <a:xfrm>
            <a:off x="2667000" y="3873500"/>
            <a:ext cx="85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P-CREB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EF43E6-E3B5-6B27-37A3-2876842BCBEB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421731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E1B70D-9A16-FCB5-F54E-AB5EAC9AD6D5}"/>
              </a:ext>
            </a:extLst>
          </p:cNvPr>
          <p:cNvSpPr txBox="1"/>
          <p:nvPr/>
        </p:nvSpPr>
        <p:spPr>
          <a:xfrm>
            <a:off x="2938547" y="503477"/>
            <a:ext cx="6078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D263BB-FD3F-AC8B-B70E-1BDC7D459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48" y="967869"/>
            <a:ext cx="3043522" cy="3946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57FE1A-5ED5-4741-4CBB-20D52EA6A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42" y="2163388"/>
            <a:ext cx="3073156" cy="339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4226C4-F2E0-3FE0-6871-43EA1626E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187" y="1409460"/>
            <a:ext cx="3020732" cy="3646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49D387-E30D-192D-741A-699BCD6005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148" y="1815265"/>
            <a:ext cx="3031332" cy="2815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5352E5-460D-3D82-4CE9-35BDDB805E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141" y="2530700"/>
            <a:ext cx="3057020" cy="33964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8597916-13F0-FED6-355A-759F8A0A17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970741"/>
              </p:ext>
            </p:extLst>
          </p:nvPr>
        </p:nvGraphicFramePr>
        <p:xfrm>
          <a:off x="325141" y="263884"/>
          <a:ext cx="2650584" cy="641136"/>
        </p:xfrm>
        <a:graphic>
          <a:graphicData uri="http://schemas.openxmlformats.org/drawingml/2006/table">
            <a:tbl>
              <a:tblPr/>
              <a:tblGrid>
                <a:gridCol w="331323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BT474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ZR75-30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EFM19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MM134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22DAE4E-60F1-ABDC-EAEE-6C7945433BD9}"/>
              </a:ext>
            </a:extLst>
          </p:cNvPr>
          <p:cNvSpPr txBox="1"/>
          <p:nvPr/>
        </p:nvSpPr>
        <p:spPr>
          <a:xfrm>
            <a:off x="3395670" y="934364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B6F220-07D8-3006-CE54-E72B40A71704}"/>
              </a:ext>
            </a:extLst>
          </p:cNvPr>
          <p:cNvSpPr txBox="1"/>
          <p:nvPr/>
        </p:nvSpPr>
        <p:spPr>
          <a:xfrm>
            <a:off x="3395670" y="1704648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32D15A-69A9-63E0-3E3A-83DC80BB195A}"/>
              </a:ext>
            </a:extLst>
          </p:cNvPr>
          <p:cNvSpPr txBox="1"/>
          <p:nvPr/>
        </p:nvSpPr>
        <p:spPr>
          <a:xfrm>
            <a:off x="3395670" y="1347844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155632-2170-2614-E42A-710BC82FD5FD}"/>
              </a:ext>
            </a:extLst>
          </p:cNvPr>
          <p:cNvSpPr txBox="1"/>
          <p:nvPr/>
        </p:nvSpPr>
        <p:spPr>
          <a:xfrm>
            <a:off x="3395670" y="2156898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BFA673-8DB0-10C7-5611-775163722CFD}"/>
              </a:ext>
            </a:extLst>
          </p:cNvPr>
          <p:cNvSpPr txBox="1"/>
          <p:nvPr/>
        </p:nvSpPr>
        <p:spPr>
          <a:xfrm>
            <a:off x="3395670" y="2539114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4" name="Bent-Up Arrow 55">
            <a:extLst>
              <a:ext uri="{FF2B5EF4-FFF2-40B4-BE49-F238E27FC236}">
                <a16:creationId xmlns:a16="http://schemas.microsoft.com/office/drawing/2014/main" id="{C18AF1A6-4858-10D7-6099-FF88F95D79EE}"/>
              </a:ext>
            </a:extLst>
          </p:cNvPr>
          <p:cNvSpPr/>
          <p:nvPr/>
        </p:nvSpPr>
        <p:spPr>
          <a:xfrm flipV="1">
            <a:off x="4218419" y="1812927"/>
            <a:ext cx="619164" cy="276226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9262C8-637B-69D3-852B-55772DDDC363}"/>
              </a:ext>
            </a:extLst>
          </p:cNvPr>
          <p:cNvSpPr txBox="1"/>
          <p:nvPr/>
        </p:nvSpPr>
        <p:spPr>
          <a:xfrm>
            <a:off x="689385" y="590100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15964C-E14F-233F-2F5C-66D1BE0655E9}"/>
              </a:ext>
            </a:extLst>
          </p:cNvPr>
          <p:cNvSpPr txBox="1"/>
          <p:nvPr/>
        </p:nvSpPr>
        <p:spPr>
          <a:xfrm>
            <a:off x="689385" y="651557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3262DC9-88A6-D7D3-BA5E-2A57681AEA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1198" y="4822260"/>
            <a:ext cx="5105400" cy="307961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F5098AC-FDE7-B5E0-9881-AD0218B5B61E}"/>
              </a:ext>
            </a:extLst>
          </p:cNvPr>
          <p:cNvSpPr txBox="1"/>
          <p:nvPr/>
        </p:nvSpPr>
        <p:spPr>
          <a:xfrm>
            <a:off x="2324100" y="4266848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</a:t>
            </a:r>
            <a:r>
              <a:rPr lang="en-US" dirty="0"/>
              <a:t>-actin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147139-8F15-6FAC-0746-FAA53D429706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3818025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1D6E52-57F4-CF66-60DF-998FD240B45C}"/>
              </a:ext>
            </a:extLst>
          </p:cNvPr>
          <p:cNvSpPr txBox="1"/>
          <p:nvPr/>
        </p:nvSpPr>
        <p:spPr>
          <a:xfrm>
            <a:off x="2938547" y="503477"/>
            <a:ext cx="6078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EAA1ED-1B16-4122-D7A7-D7E824230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48" y="967869"/>
            <a:ext cx="3043522" cy="3946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5CEA30-B088-44F6-B964-C854B26FE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42" y="2163388"/>
            <a:ext cx="3073156" cy="339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F21573-74BA-23E7-3C31-C56B8D8B8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187" y="1409460"/>
            <a:ext cx="3020732" cy="3646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55AE69-5130-A64F-E6D8-78563F0474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148" y="1815265"/>
            <a:ext cx="3031332" cy="2815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BC8A33-D7EF-E60F-7468-BBC81E81E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141" y="2530700"/>
            <a:ext cx="3057020" cy="33964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B40CF70-BC39-129C-2F28-1C0B2AAF3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970741"/>
              </p:ext>
            </p:extLst>
          </p:nvPr>
        </p:nvGraphicFramePr>
        <p:xfrm>
          <a:off x="325141" y="263884"/>
          <a:ext cx="2650584" cy="641136"/>
        </p:xfrm>
        <a:graphic>
          <a:graphicData uri="http://schemas.openxmlformats.org/drawingml/2006/table">
            <a:tbl>
              <a:tblPr/>
              <a:tblGrid>
                <a:gridCol w="331323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BT474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ZR75-30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EFM19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MM134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B27F3B9-B6D1-8D40-650B-BA1DAEB2F32B}"/>
              </a:ext>
            </a:extLst>
          </p:cNvPr>
          <p:cNvSpPr txBox="1"/>
          <p:nvPr/>
        </p:nvSpPr>
        <p:spPr>
          <a:xfrm>
            <a:off x="3395670" y="934364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5CADE4-AA2A-7AAE-19B6-8BB2870B5992}"/>
              </a:ext>
            </a:extLst>
          </p:cNvPr>
          <p:cNvSpPr txBox="1"/>
          <p:nvPr/>
        </p:nvSpPr>
        <p:spPr>
          <a:xfrm>
            <a:off x="3395670" y="1704648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2F004-B6B6-FB8B-AD90-085EE1C103F4}"/>
              </a:ext>
            </a:extLst>
          </p:cNvPr>
          <p:cNvSpPr txBox="1"/>
          <p:nvPr/>
        </p:nvSpPr>
        <p:spPr>
          <a:xfrm>
            <a:off x="3395670" y="1347844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FA2D47-72C3-3474-3613-C9900B1051CD}"/>
              </a:ext>
            </a:extLst>
          </p:cNvPr>
          <p:cNvSpPr txBox="1"/>
          <p:nvPr/>
        </p:nvSpPr>
        <p:spPr>
          <a:xfrm>
            <a:off x="3395670" y="2156898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74F115-52FA-FCDE-0D82-299F156B5918}"/>
              </a:ext>
            </a:extLst>
          </p:cNvPr>
          <p:cNvSpPr txBox="1"/>
          <p:nvPr/>
        </p:nvSpPr>
        <p:spPr>
          <a:xfrm>
            <a:off x="3395670" y="2539114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4" name="Bent-Up Arrow 55">
            <a:extLst>
              <a:ext uri="{FF2B5EF4-FFF2-40B4-BE49-F238E27FC236}">
                <a16:creationId xmlns:a16="http://schemas.microsoft.com/office/drawing/2014/main" id="{5936364B-2B66-94DD-96A4-E5878DC15ECF}"/>
              </a:ext>
            </a:extLst>
          </p:cNvPr>
          <p:cNvSpPr/>
          <p:nvPr/>
        </p:nvSpPr>
        <p:spPr>
          <a:xfrm flipV="1">
            <a:off x="4680324" y="2163388"/>
            <a:ext cx="619164" cy="1867932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D2A800-4112-BCC0-5B01-823D8F764438}"/>
              </a:ext>
            </a:extLst>
          </p:cNvPr>
          <p:cNvSpPr txBox="1"/>
          <p:nvPr/>
        </p:nvSpPr>
        <p:spPr>
          <a:xfrm>
            <a:off x="744146" y="518061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2FD1C4-BDA0-EE24-487A-5EE30EF7778F}"/>
              </a:ext>
            </a:extLst>
          </p:cNvPr>
          <p:cNvSpPr txBox="1"/>
          <p:nvPr/>
        </p:nvSpPr>
        <p:spPr>
          <a:xfrm>
            <a:off x="744146" y="586994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38AB2B3-E8DE-E20D-EA1A-0BA540BF55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3076" y="4241750"/>
            <a:ext cx="5651500" cy="327877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48C80AF-29F3-FBBA-2C7E-1C38932816DF}"/>
              </a:ext>
            </a:extLst>
          </p:cNvPr>
          <p:cNvSpPr txBox="1"/>
          <p:nvPr/>
        </p:nvSpPr>
        <p:spPr>
          <a:xfrm>
            <a:off x="3546375" y="3708400"/>
            <a:ext cx="678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PKAC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A5CA43-5C32-274C-71D1-E23A202AB4A0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2734203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E3973C-B3A9-978F-E3C7-3299967C600E}"/>
              </a:ext>
            </a:extLst>
          </p:cNvPr>
          <p:cNvSpPr txBox="1"/>
          <p:nvPr/>
        </p:nvSpPr>
        <p:spPr>
          <a:xfrm>
            <a:off x="2938547" y="503477"/>
            <a:ext cx="6078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1E0E99-EFBC-0425-064A-FD12C6AB1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48" y="967869"/>
            <a:ext cx="3043522" cy="3946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09083E-782D-7242-CF85-36759CFD5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42" y="2163388"/>
            <a:ext cx="3073156" cy="339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FCF4AC-4DF8-0000-2569-0FF71029B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187" y="1409460"/>
            <a:ext cx="3020732" cy="3646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384B57-0BBB-2409-1B73-E4856A15FB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148" y="1815265"/>
            <a:ext cx="3031332" cy="2815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E22050-9FDF-9420-6B09-335460B2AB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141" y="2530700"/>
            <a:ext cx="3057020" cy="33964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7938CB0-9EB5-06FE-62E5-2C34D3202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970741"/>
              </p:ext>
            </p:extLst>
          </p:nvPr>
        </p:nvGraphicFramePr>
        <p:xfrm>
          <a:off x="325141" y="263884"/>
          <a:ext cx="2650584" cy="641136"/>
        </p:xfrm>
        <a:graphic>
          <a:graphicData uri="http://schemas.openxmlformats.org/drawingml/2006/table">
            <a:tbl>
              <a:tblPr/>
              <a:tblGrid>
                <a:gridCol w="331323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31323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BT474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ZR75-30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EFM19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MM134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71B2EA8-F113-EEBF-5C09-0F344374E624}"/>
              </a:ext>
            </a:extLst>
          </p:cNvPr>
          <p:cNvSpPr txBox="1"/>
          <p:nvPr/>
        </p:nvSpPr>
        <p:spPr>
          <a:xfrm>
            <a:off x="3395670" y="934364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DF1FDB-0462-DCE0-0794-398C8159A66F}"/>
              </a:ext>
            </a:extLst>
          </p:cNvPr>
          <p:cNvSpPr txBox="1"/>
          <p:nvPr/>
        </p:nvSpPr>
        <p:spPr>
          <a:xfrm>
            <a:off x="3395670" y="1704648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537A03-5A0B-0CAF-4FAD-B851C400C049}"/>
              </a:ext>
            </a:extLst>
          </p:cNvPr>
          <p:cNvSpPr txBox="1"/>
          <p:nvPr/>
        </p:nvSpPr>
        <p:spPr>
          <a:xfrm>
            <a:off x="3395670" y="1347844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448DC4-33E7-21BD-C125-64DE21FBAF50}"/>
              </a:ext>
            </a:extLst>
          </p:cNvPr>
          <p:cNvSpPr txBox="1"/>
          <p:nvPr/>
        </p:nvSpPr>
        <p:spPr>
          <a:xfrm>
            <a:off x="3395670" y="2156898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CE5414-278F-21D2-930C-44ABA942FE0E}"/>
              </a:ext>
            </a:extLst>
          </p:cNvPr>
          <p:cNvSpPr txBox="1"/>
          <p:nvPr/>
        </p:nvSpPr>
        <p:spPr>
          <a:xfrm>
            <a:off x="3395670" y="2539114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4" name="Bent-Up Arrow 55">
            <a:extLst>
              <a:ext uri="{FF2B5EF4-FFF2-40B4-BE49-F238E27FC236}">
                <a16:creationId xmlns:a16="http://schemas.microsoft.com/office/drawing/2014/main" id="{BFE30B93-4D1D-6178-868A-3223BC517FAE}"/>
              </a:ext>
            </a:extLst>
          </p:cNvPr>
          <p:cNvSpPr/>
          <p:nvPr/>
        </p:nvSpPr>
        <p:spPr>
          <a:xfrm flipV="1">
            <a:off x="4218419" y="2609148"/>
            <a:ext cx="619164" cy="1793696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6FED74-1873-A891-A841-CF3E8C7714A8}"/>
              </a:ext>
            </a:extLst>
          </p:cNvPr>
          <p:cNvSpPr txBox="1"/>
          <p:nvPr/>
        </p:nvSpPr>
        <p:spPr>
          <a:xfrm>
            <a:off x="604070" y="49719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0A6763-595E-EFA7-E8F5-A2F4FAD33536}"/>
              </a:ext>
            </a:extLst>
          </p:cNvPr>
          <p:cNvSpPr txBox="1"/>
          <p:nvPr/>
        </p:nvSpPr>
        <p:spPr>
          <a:xfrm>
            <a:off x="604070" y="547417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F14ED6-45B8-EAAC-5363-E5C0F67199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8315" y="4582982"/>
            <a:ext cx="4927600" cy="285879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8158082-C836-9C3B-F489-298069519D74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1079619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AC1A8C-4C93-BEE8-53FF-2E99BD34E0D7}"/>
              </a:ext>
            </a:extLst>
          </p:cNvPr>
          <p:cNvSpPr txBox="1"/>
          <p:nvPr/>
        </p:nvSpPr>
        <p:spPr>
          <a:xfrm>
            <a:off x="3029196" y="624262"/>
            <a:ext cx="6330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C71F4E-EB56-911A-1929-5D097E5D96A0}"/>
              </a:ext>
            </a:extLst>
          </p:cNvPr>
          <p:cNvGrpSpPr/>
          <p:nvPr/>
        </p:nvGrpSpPr>
        <p:grpSpPr>
          <a:xfrm>
            <a:off x="330460" y="1076591"/>
            <a:ext cx="3136640" cy="1876546"/>
            <a:chOff x="96747" y="8498988"/>
            <a:chExt cx="3136640" cy="148247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C23BE79-D933-B805-A79F-FA7FFCA37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747" y="8498988"/>
              <a:ext cx="3131184" cy="25506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5E9D26-DC5B-42FC-5FE6-893F03783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747" y="9103971"/>
              <a:ext cx="3131184" cy="2558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3A9478-99B2-688E-94B9-CC5EAB6F4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747" y="8800389"/>
              <a:ext cx="3131184" cy="2656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48B2472-2BBC-E6D8-97E9-512716223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747" y="9413474"/>
              <a:ext cx="3131184" cy="24840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95DDD5D-9C04-7672-67DE-82C0B5BAE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331" y="9715769"/>
              <a:ext cx="3127056" cy="265690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5FF7E18-A4B9-23D0-0165-CD5040C9C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953241"/>
              </p:ext>
            </p:extLst>
          </p:nvPr>
        </p:nvGraphicFramePr>
        <p:xfrm>
          <a:off x="439505" y="367240"/>
          <a:ext cx="2733400" cy="641136"/>
        </p:xfrm>
        <a:graphic>
          <a:graphicData uri="http://schemas.openxmlformats.org/drawingml/2006/table">
            <a:tbl>
              <a:tblPr/>
              <a:tblGrid>
                <a:gridCol w="341675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75660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07690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408303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75047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ZR75-1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CAMA-1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BCK4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SUM44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638C59B-8C4D-F3EC-D17B-AD8A6E218138}"/>
              </a:ext>
            </a:extLst>
          </p:cNvPr>
          <p:cNvSpPr txBox="1"/>
          <p:nvPr/>
        </p:nvSpPr>
        <p:spPr>
          <a:xfrm>
            <a:off x="3472558" y="1076591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1467A5-3564-92D8-ABAA-76DFF8103990}"/>
              </a:ext>
            </a:extLst>
          </p:cNvPr>
          <p:cNvSpPr txBox="1"/>
          <p:nvPr/>
        </p:nvSpPr>
        <p:spPr>
          <a:xfrm>
            <a:off x="3472558" y="1846875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4BBD92-6E4E-EBCF-2435-BAE403DB1F72}"/>
              </a:ext>
            </a:extLst>
          </p:cNvPr>
          <p:cNvSpPr txBox="1"/>
          <p:nvPr/>
        </p:nvSpPr>
        <p:spPr>
          <a:xfrm>
            <a:off x="3472558" y="1490071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C8C06E-7DCD-9ED5-C1EA-BCA2469EF60B}"/>
              </a:ext>
            </a:extLst>
          </p:cNvPr>
          <p:cNvSpPr txBox="1"/>
          <p:nvPr/>
        </p:nvSpPr>
        <p:spPr>
          <a:xfrm>
            <a:off x="3472558" y="2299125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BE6B3D-945C-B700-06B8-F4AE4839CD45}"/>
              </a:ext>
            </a:extLst>
          </p:cNvPr>
          <p:cNvSpPr txBox="1"/>
          <p:nvPr/>
        </p:nvSpPr>
        <p:spPr>
          <a:xfrm>
            <a:off x="3472558" y="2681341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9" name="Bent-Up Arrow 55">
            <a:extLst>
              <a:ext uri="{FF2B5EF4-FFF2-40B4-BE49-F238E27FC236}">
                <a16:creationId xmlns:a16="http://schemas.microsoft.com/office/drawing/2014/main" id="{DCEB8FA0-7EF4-EF0E-2E8D-C1B5BCFBECFF}"/>
              </a:ext>
            </a:extLst>
          </p:cNvPr>
          <p:cNvSpPr/>
          <p:nvPr/>
        </p:nvSpPr>
        <p:spPr>
          <a:xfrm flipV="1">
            <a:off x="4441160" y="1171781"/>
            <a:ext cx="619164" cy="2562463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B2C08B0-20C3-82C3-E123-58F71152C1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7300" y="3967877"/>
            <a:ext cx="4800600" cy="278511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212D62D-F189-BA07-6B24-D42D9B90FE2A}"/>
              </a:ext>
            </a:extLst>
          </p:cNvPr>
          <p:cNvSpPr txBox="1"/>
          <p:nvPr/>
        </p:nvSpPr>
        <p:spPr>
          <a:xfrm>
            <a:off x="604070" y="49719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9BECB9-D957-A8D4-9FDD-A2CCFAB7A72F}"/>
              </a:ext>
            </a:extLst>
          </p:cNvPr>
          <p:cNvSpPr txBox="1"/>
          <p:nvPr/>
        </p:nvSpPr>
        <p:spPr>
          <a:xfrm>
            <a:off x="604070" y="547417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FEAFD8-E21C-B918-8EC2-CD8F103E4298}"/>
              </a:ext>
            </a:extLst>
          </p:cNvPr>
          <p:cNvSpPr txBox="1"/>
          <p:nvPr/>
        </p:nvSpPr>
        <p:spPr>
          <a:xfrm>
            <a:off x="2945838" y="3595125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47EBFAB-288C-F648-43FC-6276C07143DE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1747051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AC1A8C-4C93-BEE8-53FF-2E99BD34E0D7}"/>
              </a:ext>
            </a:extLst>
          </p:cNvPr>
          <p:cNvSpPr txBox="1"/>
          <p:nvPr/>
        </p:nvSpPr>
        <p:spPr>
          <a:xfrm>
            <a:off x="3029196" y="624262"/>
            <a:ext cx="6330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C71F4E-EB56-911A-1929-5D097E5D96A0}"/>
              </a:ext>
            </a:extLst>
          </p:cNvPr>
          <p:cNvGrpSpPr/>
          <p:nvPr/>
        </p:nvGrpSpPr>
        <p:grpSpPr>
          <a:xfrm>
            <a:off x="330460" y="1076591"/>
            <a:ext cx="3136640" cy="1876546"/>
            <a:chOff x="96747" y="8498988"/>
            <a:chExt cx="3136640" cy="148247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C23BE79-D933-B805-A79F-FA7FFCA37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747" y="8498988"/>
              <a:ext cx="3131184" cy="25506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5E9D26-DC5B-42FC-5FE6-893F03783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747" y="9103971"/>
              <a:ext cx="3131184" cy="2558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3A9478-99B2-688E-94B9-CC5EAB6F4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747" y="8800389"/>
              <a:ext cx="3131184" cy="2656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48B2472-2BBC-E6D8-97E9-512716223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747" y="9413474"/>
              <a:ext cx="3131184" cy="24840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95DDD5D-9C04-7672-67DE-82C0B5BAE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331" y="9715769"/>
              <a:ext cx="3127056" cy="265690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5FF7E18-A4B9-23D0-0165-CD5040C9CA16}"/>
              </a:ext>
            </a:extLst>
          </p:cNvPr>
          <p:cNvGraphicFramePr>
            <a:graphicFrameLocks noGrp="1"/>
          </p:cNvGraphicFramePr>
          <p:nvPr/>
        </p:nvGraphicFramePr>
        <p:xfrm>
          <a:off x="439505" y="367240"/>
          <a:ext cx="2733400" cy="641136"/>
        </p:xfrm>
        <a:graphic>
          <a:graphicData uri="http://schemas.openxmlformats.org/drawingml/2006/table">
            <a:tbl>
              <a:tblPr/>
              <a:tblGrid>
                <a:gridCol w="341675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75660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07690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408303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75047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ZR75-1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CAMA-1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BCK4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SUM44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638C59B-8C4D-F3EC-D17B-AD8A6E218138}"/>
              </a:ext>
            </a:extLst>
          </p:cNvPr>
          <p:cNvSpPr txBox="1"/>
          <p:nvPr/>
        </p:nvSpPr>
        <p:spPr>
          <a:xfrm>
            <a:off x="3472558" y="1076591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1467A5-3564-92D8-ABAA-76DFF8103990}"/>
              </a:ext>
            </a:extLst>
          </p:cNvPr>
          <p:cNvSpPr txBox="1"/>
          <p:nvPr/>
        </p:nvSpPr>
        <p:spPr>
          <a:xfrm>
            <a:off x="3472558" y="1846875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4BBD92-6E4E-EBCF-2435-BAE403DB1F72}"/>
              </a:ext>
            </a:extLst>
          </p:cNvPr>
          <p:cNvSpPr txBox="1"/>
          <p:nvPr/>
        </p:nvSpPr>
        <p:spPr>
          <a:xfrm>
            <a:off x="3472558" y="1490071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C8C06E-7DCD-9ED5-C1EA-BCA2469EF60B}"/>
              </a:ext>
            </a:extLst>
          </p:cNvPr>
          <p:cNvSpPr txBox="1"/>
          <p:nvPr/>
        </p:nvSpPr>
        <p:spPr>
          <a:xfrm>
            <a:off x="3472558" y="2299125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BE6B3D-945C-B700-06B8-F4AE4839CD45}"/>
              </a:ext>
            </a:extLst>
          </p:cNvPr>
          <p:cNvSpPr txBox="1"/>
          <p:nvPr/>
        </p:nvSpPr>
        <p:spPr>
          <a:xfrm>
            <a:off x="3472558" y="2681341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9" name="Bent-Up Arrow 55">
            <a:extLst>
              <a:ext uri="{FF2B5EF4-FFF2-40B4-BE49-F238E27FC236}">
                <a16:creationId xmlns:a16="http://schemas.microsoft.com/office/drawing/2014/main" id="{DCEB8FA0-7EF4-EF0E-2E8D-C1B5BCFBECFF}"/>
              </a:ext>
            </a:extLst>
          </p:cNvPr>
          <p:cNvSpPr/>
          <p:nvPr/>
        </p:nvSpPr>
        <p:spPr>
          <a:xfrm flipV="1">
            <a:off x="4295307" y="1586118"/>
            <a:ext cx="619164" cy="2131621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535486-5AD8-A820-7330-188F68F81456}"/>
              </a:ext>
            </a:extLst>
          </p:cNvPr>
          <p:cNvSpPr txBox="1"/>
          <p:nvPr/>
        </p:nvSpPr>
        <p:spPr>
          <a:xfrm>
            <a:off x="604070" y="49719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6EE127-77B7-B15E-B216-D734B4972E9D}"/>
              </a:ext>
            </a:extLst>
          </p:cNvPr>
          <p:cNvSpPr txBox="1"/>
          <p:nvPr/>
        </p:nvSpPr>
        <p:spPr>
          <a:xfrm>
            <a:off x="604070" y="547417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90AF3C8-8B48-8150-6490-430FACD905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2216" y="3922392"/>
            <a:ext cx="5410200" cy="246657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F530F86-7114-6B25-9F0C-B4A00A18C48A}"/>
              </a:ext>
            </a:extLst>
          </p:cNvPr>
          <p:cNvSpPr txBox="1"/>
          <p:nvPr/>
        </p:nvSpPr>
        <p:spPr>
          <a:xfrm>
            <a:off x="3029196" y="3467100"/>
            <a:ext cx="85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P-CREB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B48585-04F3-1E58-9C25-40CCE81963C2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634693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AC1A8C-4C93-BEE8-53FF-2E99BD34E0D7}"/>
              </a:ext>
            </a:extLst>
          </p:cNvPr>
          <p:cNvSpPr txBox="1"/>
          <p:nvPr/>
        </p:nvSpPr>
        <p:spPr>
          <a:xfrm>
            <a:off x="3029196" y="624262"/>
            <a:ext cx="6330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C71F4E-EB56-911A-1929-5D097E5D96A0}"/>
              </a:ext>
            </a:extLst>
          </p:cNvPr>
          <p:cNvGrpSpPr/>
          <p:nvPr/>
        </p:nvGrpSpPr>
        <p:grpSpPr>
          <a:xfrm>
            <a:off x="330460" y="1076591"/>
            <a:ext cx="3136640" cy="1876546"/>
            <a:chOff x="96747" y="8498988"/>
            <a:chExt cx="3136640" cy="148247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C23BE79-D933-B805-A79F-FA7FFCA37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747" y="8498988"/>
              <a:ext cx="3131184" cy="25506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5E9D26-DC5B-42FC-5FE6-893F03783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747" y="9103971"/>
              <a:ext cx="3131184" cy="2558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3A9478-99B2-688E-94B9-CC5EAB6F4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747" y="8800389"/>
              <a:ext cx="3131184" cy="2656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48B2472-2BBC-E6D8-97E9-512716223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747" y="9413474"/>
              <a:ext cx="3131184" cy="24840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95DDD5D-9C04-7672-67DE-82C0B5BAE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331" y="9715769"/>
              <a:ext cx="3127056" cy="265690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5FF7E18-A4B9-23D0-0165-CD5040C9CA16}"/>
              </a:ext>
            </a:extLst>
          </p:cNvPr>
          <p:cNvGraphicFramePr>
            <a:graphicFrameLocks noGrp="1"/>
          </p:cNvGraphicFramePr>
          <p:nvPr/>
        </p:nvGraphicFramePr>
        <p:xfrm>
          <a:off x="439505" y="367240"/>
          <a:ext cx="2733400" cy="641136"/>
        </p:xfrm>
        <a:graphic>
          <a:graphicData uri="http://schemas.openxmlformats.org/drawingml/2006/table">
            <a:tbl>
              <a:tblPr/>
              <a:tblGrid>
                <a:gridCol w="341675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75660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07690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408303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75047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ZR75-1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CAMA-1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BCK4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SUM44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638C59B-8C4D-F3EC-D17B-AD8A6E218138}"/>
              </a:ext>
            </a:extLst>
          </p:cNvPr>
          <p:cNvSpPr txBox="1"/>
          <p:nvPr/>
        </p:nvSpPr>
        <p:spPr>
          <a:xfrm>
            <a:off x="3472558" y="1076591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1467A5-3564-92D8-ABAA-76DFF8103990}"/>
              </a:ext>
            </a:extLst>
          </p:cNvPr>
          <p:cNvSpPr txBox="1"/>
          <p:nvPr/>
        </p:nvSpPr>
        <p:spPr>
          <a:xfrm>
            <a:off x="3472558" y="1846875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4BBD92-6E4E-EBCF-2435-BAE403DB1F72}"/>
              </a:ext>
            </a:extLst>
          </p:cNvPr>
          <p:cNvSpPr txBox="1"/>
          <p:nvPr/>
        </p:nvSpPr>
        <p:spPr>
          <a:xfrm>
            <a:off x="3472558" y="1490071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C8C06E-7DCD-9ED5-C1EA-BCA2469EF60B}"/>
              </a:ext>
            </a:extLst>
          </p:cNvPr>
          <p:cNvSpPr txBox="1"/>
          <p:nvPr/>
        </p:nvSpPr>
        <p:spPr>
          <a:xfrm>
            <a:off x="3472558" y="2299125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BE6B3D-945C-B700-06B8-F4AE4839CD45}"/>
              </a:ext>
            </a:extLst>
          </p:cNvPr>
          <p:cNvSpPr txBox="1"/>
          <p:nvPr/>
        </p:nvSpPr>
        <p:spPr>
          <a:xfrm>
            <a:off x="3472558" y="2681341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9" name="Bent-Up Arrow 55">
            <a:extLst>
              <a:ext uri="{FF2B5EF4-FFF2-40B4-BE49-F238E27FC236}">
                <a16:creationId xmlns:a16="http://schemas.microsoft.com/office/drawing/2014/main" id="{DCEB8FA0-7EF4-EF0E-2E8D-C1B5BCFBECFF}"/>
              </a:ext>
            </a:extLst>
          </p:cNvPr>
          <p:cNvSpPr/>
          <p:nvPr/>
        </p:nvSpPr>
        <p:spPr>
          <a:xfrm flipV="1">
            <a:off x="4441160" y="1943099"/>
            <a:ext cx="619164" cy="1791144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2979F7-D802-05F9-4F2F-6D75ED4AC612}"/>
              </a:ext>
            </a:extLst>
          </p:cNvPr>
          <p:cNvSpPr txBox="1"/>
          <p:nvPr/>
        </p:nvSpPr>
        <p:spPr>
          <a:xfrm>
            <a:off x="604070" y="49719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D2D24-00BC-CB3A-F6D0-D33C0EC1F84E}"/>
              </a:ext>
            </a:extLst>
          </p:cNvPr>
          <p:cNvSpPr txBox="1"/>
          <p:nvPr/>
        </p:nvSpPr>
        <p:spPr>
          <a:xfrm>
            <a:off x="589275" y="5835974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A12E5B-8F8A-F957-9CC5-D5951EC224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205" y="3892211"/>
            <a:ext cx="6007100" cy="355129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4F0AA5D-9FEB-10AD-47A5-5B5CD1FE63FD}"/>
              </a:ext>
            </a:extLst>
          </p:cNvPr>
          <p:cNvSpPr txBox="1"/>
          <p:nvPr/>
        </p:nvSpPr>
        <p:spPr>
          <a:xfrm>
            <a:off x="3345744" y="3581305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</a:t>
            </a:r>
            <a:r>
              <a:rPr lang="en-US" dirty="0"/>
              <a:t>-actin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25088B-ACF8-3379-3E9B-00276241ADDC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27572911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AC1A8C-4C93-BEE8-53FF-2E99BD34E0D7}"/>
              </a:ext>
            </a:extLst>
          </p:cNvPr>
          <p:cNvSpPr txBox="1"/>
          <p:nvPr/>
        </p:nvSpPr>
        <p:spPr>
          <a:xfrm>
            <a:off x="3029196" y="624262"/>
            <a:ext cx="6330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C71F4E-EB56-911A-1929-5D097E5D96A0}"/>
              </a:ext>
            </a:extLst>
          </p:cNvPr>
          <p:cNvGrpSpPr/>
          <p:nvPr/>
        </p:nvGrpSpPr>
        <p:grpSpPr>
          <a:xfrm>
            <a:off x="330460" y="1076591"/>
            <a:ext cx="3136640" cy="1876546"/>
            <a:chOff x="96747" y="8498988"/>
            <a:chExt cx="3136640" cy="148247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C23BE79-D933-B805-A79F-FA7FFCA37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747" y="8498988"/>
              <a:ext cx="3131184" cy="25506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5E9D26-DC5B-42FC-5FE6-893F03783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747" y="9103971"/>
              <a:ext cx="3131184" cy="2558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3A9478-99B2-688E-94B9-CC5EAB6F4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747" y="8800389"/>
              <a:ext cx="3131184" cy="2656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48B2472-2BBC-E6D8-97E9-512716223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747" y="9413474"/>
              <a:ext cx="3131184" cy="24840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95DDD5D-9C04-7672-67DE-82C0B5BAE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331" y="9715769"/>
              <a:ext cx="3127056" cy="265690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5FF7E18-A4B9-23D0-0165-CD5040C9CA16}"/>
              </a:ext>
            </a:extLst>
          </p:cNvPr>
          <p:cNvGraphicFramePr>
            <a:graphicFrameLocks noGrp="1"/>
          </p:cNvGraphicFramePr>
          <p:nvPr/>
        </p:nvGraphicFramePr>
        <p:xfrm>
          <a:off x="439505" y="367240"/>
          <a:ext cx="2733400" cy="641136"/>
        </p:xfrm>
        <a:graphic>
          <a:graphicData uri="http://schemas.openxmlformats.org/drawingml/2006/table">
            <a:tbl>
              <a:tblPr/>
              <a:tblGrid>
                <a:gridCol w="341675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75660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07690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408303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75047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ZR75-1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CAMA-1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BCK4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SUM44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638C59B-8C4D-F3EC-D17B-AD8A6E218138}"/>
              </a:ext>
            </a:extLst>
          </p:cNvPr>
          <p:cNvSpPr txBox="1"/>
          <p:nvPr/>
        </p:nvSpPr>
        <p:spPr>
          <a:xfrm>
            <a:off x="3472558" y="1076591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1467A5-3564-92D8-ABAA-76DFF8103990}"/>
              </a:ext>
            </a:extLst>
          </p:cNvPr>
          <p:cNvSpPr txBox="1"/>
          <p:nvPr/>
        </p:nvSpPr>
        <p:spPr>
          <a:xfrm>
            <a:off x="3472558" y="1846875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4BBD92-6E4E-EBCF-2435-BAE403DB1F72}"/>
              </a:ext>
            </a:extLst>
          </p:cNvPr>
          <p:cNvSpPr txBox="1"/>
          <p:nvPr/>
        </p:nvSpPr>
        <p:spPr>
          <a:xfrm>
            <a:off x="3472558" y="1490071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C8C06E-7DCD-9ED5-C1EA-BCA2469EF60B}"/>
              </a:ext>
            </a:extLst>
          </p:cNvPr>
          <p:cNvSpPr txBox="1"/>
          <p:nvPr/>
        </p:nvSpPr>
        <p:spPr>
          <a:xfrm>
            <a:off x="3472558" y="2299125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BE6B3D-945C-B700-06B8-F4AE4839CD45}"/>
              </a:ext>
            </a:extLst>
          </p:cNvPr>
          <p:cNvSpPr txBox="1"/>
          <p:nvPr/>
        </p:nvSpPr>
        <p:spPr>
          <a:xfrm>
            <a:off x="3472558" y="2681341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9" name="Bent-Up Arrow 55">
            <a:extLst>
              <a:ext uri="{FF2B5EF4-FFF2-40B4-BE49-F238E27FC236}">
                <a16:creationId xmlns:a16="http://schemas.microsoft.com/office/drawing/2014/main" id="{DCEB8FA0-7EF4-EF0E-2E8D-C1B5BCFBECFF}"/>
              </a:ext>
            </a:extLst>
          </p:cNvPr>
          <p:cNvSpPr/>
          <p:nvPr/>
        </p:nvSpPr>
        <p:spPr>
          <a:xfrm flipV="1">
            <a:off x="4441160" y="2299124"/>
            <a:ext cx="619164" cy="1435119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5462B1-C32B-ACC2-9B0C-FD184CAFCCC8}"/>
              </a:ext>
            </a:extLst>
          </p:cNvPr>
          <p:cNvSpPr txBox="1"/>
          <p:nvPr/>
        </p:nvSpPr>
        <p:spPr>
          <a:xfrm>
            <a:off x="604070" y="497192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FEDDB4-754B-F2BA-2E95-0C59873A6606}"/>
              </a:ext>
            </a:extLst>
          </p:cNvPr>
          <p:cNvSpPr txBox="1"/>
          <p:nvPr/>
        </p:nvSpPr>
        <p:spPr>
          <a:xfrm>
            <a:off x="604070" y="559658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7329B8-1152-B8EA-66CD-7DD8D06415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4319959"/>
            <a:ext cx="5674134" cy="329190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FE1CD75-461D-DCD8-AAC0-F15FB9454E2A}"/>
              </a:ext>
            </a:extLst>
          </p:cNvPr>
          <p:cNvSpPr txBox="1"/>
          <p:nvPr/>
        </p:nvSpPr>
        <p:spPr>
          <a:xfrm>
            <a:off x="3172905" y="4000500"/>
            <a:ext cx="678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PKAC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3CAA2D-AA86-1616-0917-355E046904E1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9121110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AC1A8C-4C93-BEE8-53FF-2E99BD34E0D7}"/>
              </a:ext>
            </a:extLst>
          </p:cNvPr>
          <p:cNvSpPr txBox="1"/>
          <p:nvPr/>
        </p:nvSpPr>
        <p:spPr>
          <a:xfrm>
            <a:off x="3029196" y="624262"/>
            <a:ext cx="6330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Sum44 (</a:t>
            </a:r>
            <a:r>
              <a:rPr lang="en-US" sz="1100" dirty="0" err="1"/>
              <a:t>Veh</a:t>
            </a:r>
            <a:r>
              <a:rPr lang="en-US" sz="1100" dirty="0"/>
              <a:t>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C71F4E-EB56-911A-1929-5D097E5D96A0}"/>
              </a:ext>
            </a:extLst>
          </p:cNvPr>
          <p:cNvGrpSpPr/>
          <p:nvPr/>
        </p:nvGrpSpPr>
        <p:grpSpPr>
          <a:xfrm>
            <a:off x="330460" y="1076591"/>
            <a:ext cx="3136640" cy="1876546"/>
            <a:chOff x="96747" y="8498988"/>
            <a:chExt cx="3136640" cy="148247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C23BE79-D933-B805-A79F-FA7FFCA37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747" y="8498988"/>
              <a:ext cx="3131184" cy="25506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5E9D26-DC5B-42FC-5FE6-893F03783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747" y="9103971"/>
              <a:ext cx="3131184" cy="2558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3A9478-99B2-688E-94B9-CC5EAB6F4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747" y="8800389"/>
              <a:ext cx="3131184" cy="2656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48B2472-2BBC-E6D8-97E9-512716223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747" y="9413474"/>
              <a:ext cx="3131184" cy="24840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95DDD5D-9C04-7672-67DE-82C0B5BAE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331" y="9715769"/>
              <a:ext cx="3127056" cy="265690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5FF7E18-A4B9-23D0-0165-CD5040C9CA16}"/>
              </a:ext>
            </a:extLst>
          </p:cNvPr>
          <p:cNvGraphicFramePr>
            <a:graphicFrameLocks noGrp="1"/>
          </p:cNvGraphicFramePr>
          <p:nvPr/>
        </p:nvGraphicFramePr>
        <p:xfrm>
          <a:off x="439505" y="367240"/>
          <a:ext cx="2733400" cy="641136"/>
        </p:xfrm>
        <a:graphic>
          <a:graphicData uri="http://schemas.openxmlformats.org/drawingml/2006/table">
            <a:tbl>
              <a:tblPr/>
              <a:tblGrid>
                <a:gridCol w="341675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75660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07690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408303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75047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341675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10553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434788"/>
                  </a:ext>
                </a:extLst>
              </a:tr>
              <a:tr h="10553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ZR75-1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CAMA-1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BCK4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SUM44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86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638C59B-8C4D-F3EC-D17B-AD8A6E218138}"/>
              </a:ext>
            </a:extLst>
          </p:cNvPr>
          <p:cNvSpPr txBox="1"/>
          <p:nvPr/>
        </p:nvSpPr>
        <p:spPr>
          <a:xfrm>
            <a:off x="3472558" y="1076591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1467A5-3564-92D8-ABAA-76DFF8103990}"/>
              </a:ext>
            </a:extLst>
          </p:cNvPr>
          <p:cNvSpPr txBox="1"/>
          <p:nvPr/>
        </p:nvSpPr>
        <p:spPr>
          <a:xfrm>
            <a:off x="3472558" y="1846875"/>
            <a:ext cx="113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4BBD92-6E4E-EBCF-2435-BAE403DB1F72}"/>
              </a:ext>
            </a:extLst>
          </p:cNvPr>
          <p:cNvSpPr txBox="1"/>
          <p:nvPr/>
        </p:nvSpPr>
        <p:spPr>
          <a:xfrm>
            <a:off x="3472558" y="1490071"/>
            <a:ext cx="92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P-CREB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C8C06E-7DCD-9ED5-C1EA-BCA2469EF60B}"/>
              </a:ext>
            </a:extLst>
          </p:cNvPr>
          <p:cNvSpPr txBox="1"/>
          <p:nvPr/>
        </p:nvSpPr>
        <p:spPr>
          <a:xfrm>
            <a:off x="3472558" y="2299125"/>
            <a:ext cx="85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PKACA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BE6B3D-945C-B700-06B8-F4AE4839CD45}"/>
              </a:ext>
            </a:extLst>
          </p:cNvPr>
          <p:cNvSpPr txBox="1"/>
          <p:nvPr/>
        </p:nvSpPr>
        <p:spPr>
          <a:xfrm>
            <a:off x="3472558" y="2681341"/>
            <a:ext cx="96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en-US" sz="1400" dirty="0"/>
              <a:t>-actin</a:t>
            </a:r>
          </a:p>
        </p:txBody>
      </p:sp>
      <p:sp>
        <p:nvSpPr>
          <p:cNvPr id="19" name="Bent-Up Arrow 55">
            <a:extLst>
              <a:ext uri="{FF2B5EF4-FFF2-40B4-BE49-F238E27FC236}">
                <a16:creationId xmlns:a16="http://schemas.microsoft.com/office/drawing/2014/main" id="{DCEB8FA0-7EF4-EF0E-2E8D-C1B5BCFBECFF}"/>
              </a:ext>
            </a:extLst>
          </p:cNvPr>
          <p:cNvSpPr/>
          <p:nvPr/>
        </p:nvSpPr>
        <p:spPr>
          <a:xfrm flipV="1">
            <a:off x="4441160" y="2781299"/>
            <a:ext cx="619164" cy="952944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BC78D0-CBD4-7BC0-F905-1B7D5C120EF6}"/>
              </a:ext>
            </a:extLst>
          </p:cNvPr>
          <p:cNvSpPr txBox="1"/>
          <p:nvPr/>
        </p:nvSpPr>
        <p:spPr>
          <a:xfrm>
            <a:off x="624548" y="470030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596C6D-536F-4C4D-DF5B-63FC2F056DE9}"/>
              </a:ext>
            </a:extLst>
          </p:cNvPr>
          <p:cNvSpPr txBox="1"/>
          <p:nvPr/>
        </p:nvSpPr>
        <p:spPr>
          <a:xfrm>
            <a:off x="624548" y="565394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022465-9E66-F3CE-BBA6-7277686ED9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956" y="3792392"/>
            <a:ext cx="6172200" cy="372311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EDDC8D4-5A41-D961-BA5F-22981CF19A2F}"/>
              </a:ext>
            </a:extLst>
          </p:cNvPr>
          <p:cNvSpPr txBox="1"/>
          <p:nvPr/>
        </p:nvSpPr>
        <p:spPr>
          <a:xfrm>
            <a:off x="3172905" y="3429000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Β</a:t>
            </a:r>
            <a:r>
              <a:rPr lang="en-US" dirty="0"/>
              <a:t>-actin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17FD35-3A02-89BF-AEAA-9CCBA89EBC56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3 part A</a:t>
            </a:r>
          </a:p>
        </p:txBody>
      </p:sp>
    </p:spTree>
    <p:extLst>
      <p:ext uri="{BB962C8B-B14F-4D97-AF65-F5344CB8AC3E}">
        <p14:creationId xmlns:p14="http://schemas.microsoft.com/office/powerpoint/2010/main" val="26280013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7464E3D-EF75-1120-8DD2-6FFF3BC813D8}"/>
              </a:ext>
            </a:extLst>
          </p:cNvPr>
          <p:cNvSpPr txBox="1"/>
          <p:nvPr/>
        </p:nvSpPr>
        <p:spPr>
          <a:xfrm>
            <a:off x="294484" y="150464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6E20C-7AFB-A8C1-529E-6CD80A8508B5}"/>
              </a:ext>
            </a:extLst>
          </p:cNvPr>
          <p:cNvSpPr txBox="1"/>
          <p:nvPr/>
        </p:nvSpPr>
        <p:spPr>
          <a:xfrm>
            <a:off x="250462" y="2868273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01C05F-CD7A-D267-096D-E11730053161}"/>
              </a:ext>
            </a:extLst>
          </p:cNvPr>
          <p:cNvSpPr txBox="1"/>
          <p:nvPr/>
        </p:nvSpPr>
        <p:spPr>
          <a:xfrm>
            <a:off x="336370" y="1986515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777A86-2D3F-81ED-77BA-571F8EECB7B5}"/>
              </a:ext>
            </a:extLst>
          </p:cNvPr>
          <p:cNvSpPr txBox="1"/>
          <p:nvPr/>
        </p:nvSpPr>
        <p:spPr>
          <a:xfrm>
            <a:off x="308772" y="3287430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909A49-48A6-4B22-EF48-E7675F6B1420}"/>
              </a:ext>
            </a:extLst>
          </p:cNvPr>
          <p:cNvSpPr txBox="1"/>
          <p:nvPr/>
        </p:nvSpPr>
        <p:spPr>
          <a:xfrm>
            <a:off x="268788" y="375323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E70341-C7A5-850A-E8D1-9A4336B247EB}"/>
              </a:ext>
            </a:extLst>
          </p:cNvPr>
          <p:cNvSpPr txBox="1"/>
          <p:nvPr/>
        </p:nvSpPr>
        <p:spPr>
          <a:xfrm>
            <a:off x="366776" y="241860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E-cad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18D3285-F6BD-CC51-D7B0-AE00745FE8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29799"/>
              </p:ext>
            </p:extLst>
          </p:nvPr>
        </p:nvGraphicFramePr>
        <p:xfrm>
          <a:off x="990400" y="367542"/>
          <a:ext cx="4166218" cy="797562"/>
        </p:xfrm>
        <a:graphic>
          <a:graphicData uri="http://schemas.openxmlformats.org/drawingml/2006/table">
            <a:tbl>
              <a:tblPr/>
              <a:tblGrid>
                <a:gridCol w="297587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839128695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66488496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833816199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866469789"/>
                    </a:ext>
                  </a:extLst>
                </a:gridCol>
              </a:tblGrid>
              <a:tr h="27070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126 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56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134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53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86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146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8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21" name="Picture 20" descr="A picture containing cabinet&#10;&#10;Description automatically generated">
            <a:extLst>
              <a:ext uri="{FF2B5EF4-FFF2-40B4-BE49-F238E27FC236}">
                <a16:creationId xmlns:a16="http://schemas.microsoft.com/office/drawing/2014/main" id="{0EAF6FEA-54D5-23DC-9D56-589D4ECE40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8" t="25108" r="9998" b="65066"/>
          <a:stretch/>
        </p:blipFill>
        <p:spPr>
          <a:xfrm>
            <a:off x="990399" y="1414327"/>
            <a:ext cx="4308367" cy="394212"/>
          </a:xfrm>
          <a:prstGeom prst="rect">
            <a:avLst/>
          </a:prstGeom>
        </p:spPr>
      </p:pic>
      <p:pic>
        <p:nvPicPr>
          <p:cNvPr id="22" name="Picture 21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C2B4EF84-36C7-97B2-8D27-1912683BFD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63" t="24994" r="9579" b="64525"/>
          <a:stretch/>
        </p:blipFill>
        <p:spPr>
          <a:xfrm>
            <a:off x="990399" y="1888776"/>
            <a:ext cx="4308366" cy="394212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4EF7A3A8-7217-7B57-E984-342892745CD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6" t="24919" r="9138" b="63276"/>
          <a:stretch/>
        </p:blipFill>
        <p:spPr>
          <a:xfrm>
            <a:off x="990399" y="2757146"/>
            <a:ext cx="4308362" cy="361013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A8C85DE1-6D9A-0C6A-FB6D-E8BDB37A9B9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8" t="51203" r="11531" b="29508"/>
          <a:stretch/>
        </p:blipFill>
        <p:spPr>
          <a:xfrm>
            <a:off x="990400" y="2324994"/>
            <a:ext cx="4308364" cy="394212"/>
          </a:xfrm>
          <a:prstGeom prst="rect">
            <a:avLst/>
          </a:prstGeom>
        </p:spPr>
      </p:pic>
      <p:pic>
        <p:nvPicPr>
          <p:cNvPr id="25" name="Picture 24" descr="A picture containing white&#10;&#10;Description automatically generated">
            <a:extLst>
              <a:ext uri="{FF2B5EF4-FFF2-40B4-BE49-F238E27FC236}">
                <a16:creationId xmlns:a16="http://schemas.microsoft.com/office/drawing/2014/main" id="{FE640AD8-F893-E726-7CF1-C3D906E86C2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65" t="17831" r="13134" b="68970"/>
          <a:stretch/>
        </p:blipFill>
        <p:spPr>
          <a:xfrm>
            <a:off x="990399" y="3163507"/>
            <a:ext cx="4308364" cy="394212"/>
          </a:xfrm>
          <a:prstGeom prst="rect">
            <a:avLst/>
          </a:prstGeom>
        </p:spPr>
      </p:pic>
      <p:pic>
        <p:nvPicPr>
          <p:cNvPr id="26" name="Picture 25" descr="A picture containing white, appliance&#10;&#10;Description automatically generated">
            <a:extLst>
              <a:ext uri="{FF2B5EF4-FFF2-40B4-BE49-F238E27FC236}">
                <a16:creationId xmlns:a16="http://schemas.microsoft.com/office/drawing/2014/main" id="{CE10826D-36E5-D8A4-8906-E8CD6780E9E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15" t="15376" r="12845" b="71549"/>
          <a:stretch/>
        </p:blipFill>
        <p:spPr>
          <a:xfrm>
            <a:off x="990398" y="3653132"/>
            <a:ext cx="4308363" cy="39421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0661A75-9B2C-FA84-FA4A-7AB62878B656}"/>
              </a:ext>
            </a:extLst>
          </p:cNvPr>
          <p:cNvSpPr txBox="1"/>
          <p:nvPr/>
        </p:nvSpPr>
        <p:spPr>
          <a:xfrm>
            <a:off x="294485" y="340303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PDO Number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1406F2-A223-89B5-A241-6D9FCC6211B5}"/>
              </a:ext>
            </a:extLst>
          </p:cNvPr>
          <p:cNvSpPr txBox="1"/>
          <p:nvPr/>
        </p:nvSpPr>
        <p:spPr>
          <a:xfrm>
            <a:off x="245605" y="781894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Treatment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9F8EA2-15B9-65CD-7046-4C0A7A4B38E9}"/>
              </a:ext>
            </a:extLst>
          </p:cNvPr>
          <p:cNvSpPr txBox="1"/>
          <p:nvPr/>
        </p:nvSpPr>
        <p:spPr>
          <a:xfrm>
            <a:off x="269823" y="0"/>
            <a:ext cx="338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Supplementary Fig 5 Part A</a:t>
            </a:r>
          </a:p>
        </p:txBody>
      </p:sp>
      <p:sp>
        <p:nvSpPr>
          <p:cNvPr id="56" name="Bent-Up Arrow 55">
            <a:extLst>
              <a:ext uri="{FF2B5EF4-FFF2-40B4-BE49-F238E27FC236}">
                <a16:creationId xmlns:a16="http://schemas.microsoft.com/office/drawing/2014/main" id="{E0EA2BD2-5EA3-66DF-A866-6DD20B37A38A}"/>
              </a:ext>
            </a:extLst>
          </p:cNvPr>
          <p:cNvSpPr/>
          <p:nvPr/>
        </p:nvSpPr>
        <p:spPr>
          <a:xfrm flipV="1">
            <a:off x="5339718" y="1466193"/>
            <a:ext cx="945504" cy="3482955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W30 membrane 1 - july 11 22 - p creb 2022-07-11.tif">
            <a:extLst>
              <a:ext uri="{FF2B5EF4-FFF2-40B4-BE49-F238E27FC236}">
                <a16:creationId xmlns:a16="http://schemas.microsoft.com/office/drawing/2014/main" id="{6DB559C1-8FA7-594F-88DF-D5913074AE7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7459" y="5330756"/>
            <a:ext cx="6849499" cy="39185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087802-1B17-2DAB-DFF5-CEA6DF61E297}"/>
              </a:ext>
            </a:extLst>
          </p:cNvPr>
          <p:cNvSpPr txBox="1"/>
          <p:nvPr/>
        </p:nvSpPr>
        <p:spPr>
          <a:xfrm>
            <a:off x="38350" y="5962319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76EF1B-3942-5B0C-E087-74393262F1CB}"/>
              </a:ext>
            </a:extLst>
          </p:cNvPr>
          <p:cNvSpPr txBox="1"/>
          <p:nvPr/>
        </p:nvSpPr>
        <p:spPr>
          <a:xfrm>
            <a:off x="69065" y="6923557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1C5F7-2E55-940F-9358-26DA1464415D}"/>
              </a:ext>
            </a:extLst>
          </p:cNvPr>
          <p:cNvSpPr txBox="1"/>
          <p:nvPr/>
        </p:nvSpPr>
        <p:spPr>
          <a:xfrm>
            <a:off x="3199756" y="4962630"/>
            <a:ext cx="9275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p-CREB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0659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W30 membrane 1 - july 12 22 -  creb  2022-07-12.tif">
            <a:extLst>
              <a:ext uri="{FF2B5EF4-FFF2-40B4-BE49-F238E27FC236}">
                <a16:creationId xmlns:a16="http://schemas.microsoft.com/office/drawing/2014/main" id="{6F446868-7D69-DAEC-72C5-B4CED3018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920" y="5292936"/>
            <a:ext cx="6734119" cy="39941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464E3D-EF75-1120-8DD2-6FFF3BC813D8}"/>
              </a:ext>
            </a:extLst>
          </p:cNvPr>
          <p:cNvSpPr txBox="1"/>
          <p:nvPr/>
        </p:nvSpPr>
        <p:spPr>
          <a:xfrm>
            <a:off x="294484" y="150464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6E20C-7AFB-A8C1-529E-6CD80A8508B5}"/>
              </a:ext>
            </a:extLst>
          </p:cNvPr>
          <p:cNvSpPr txBox="1"/>
          <p:nvPr/>
        </p:nvSpPr>
        <p:spPr>
          <a:xfrm>
            <a:off x="250462" y="2868273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01C05F-CD7A-D267-096D-E11730053161}"/>
              </a:ext>
            </a:extLst>
          </p:cNvPr>
          <p:cNvSpPr txBox="1"/>
          <p:nvPr/>
        </p:nvSpPr>
        <p:spPr>
          <a:xfrm>
            <a:off x="336370" y="1986515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777A86-2D3F-81ED-77BA-571F8EECB7B5}"/>
              </a:ext>
            </a:extLst>
          </p:cNvPr>
          <p:cNvSpPr txBox="1"/>
          <p:nvPr/>
        </p:nvSpPr>
        <p:spPr>
          <a:xfrm>
            <a:off x="308772" y="3287430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909A49-48A6-4B22-EF48-E7675F6B1420}"/>
              </a:ext>
            </a:extLst>
          </p:cNvPr>
          <p:cNvSpPr txBox="1"/>
          <p:nvPr/>
        </p:nvSpPr>
        <p:spPr>
          <a:xfrm>
            <a:off x="268788" y="375323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E70341-C7A5-850A-E8D1-9A4336B247EB}"/>
              </a:ext>
            </a:extLst>
          </p:cNvPr>
          <p:cNvSpPr txBox="1"/>
          <p:nvPr/>
        </p:nvSpPr>
        <p:spPr>
          <a:xfrm>
            <a:off x="366776" y="241860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E-cad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18D3285-F6BD-CC51-D7B0-AE00745FE829}"/>
              </a:ext>
            </a:extLst>
          </p:cNvPr>
          <p:cNvGraphicFramePr>
            <a:graphicFrameLocks noGrp="1"/>
          </p:cNvGraphicFramePr>
          <p:nvPr/>
        </p:nvGraphicFramePr>
        <p:xfrm>
          <a:off x="990400" y="367542"/>
          <a:ext cx="4166218" cy="797562"/>
        </p:xfrm>
        <a:graphic>
          <a:graphicData uri="http://schemas.openxmlformats.org/drawingml/2006/table">
            <a:tbl>
              <a:tblPr/>
              <a:tblGrid>
                <a:gridCol w="297587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839128695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66488496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833816199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866469789"/>
                    </a:ext>
                  </a:extLst>
                </a:gridCol>
              </a:tblGrid>
              <a:tr h="27070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126 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56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134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53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86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146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8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21" name="Picture 20" descr="A picture containing cabinet&#10;&#10;Description automatically generated">
            <a:extLst>
              <a:ext uri="{FF2B5EF4-FFF2-40B4-BE49-F238E27FC236}">
                <a16:creationId xmlns:a16="http://schemas.microsoft.com/office/drawing/2014/main" id="{0EAF6FEA-54D5-23DC-9D56-589D4ECE40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8" t="25108" r="9998" b="65066"/>
          <a:stretch/>
        </p:blipFill>
        <p:spPr>
          <a:xfrm>
            <a:off x="990399" y="1414327"/>
            <a:ext cx="4308367" cy="394212"/>
          </a:xfrm>
          <a:prstGeom prst="rect">
            <a:avLst/>
          </a:prstGeom>
        </p:spPr>
      </p:pic>
      <p:pic>
        <p:nvPicPr>
          <p:cNvPr id="22" name="Picture 21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C2B4EF84-36C7-97B2-8D27-1912683BFDB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63" t="24994" r="9579" b="64525"/>
          <a:stretch/>
        </p:blipFill>
        <p:spPr>
          <a:xfrm>
            <a:off x="990399" y="1888776"/>
            <a:ext cx="4308366" cy="394212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4EF7A3A8-7217-7B57-E984-342892745CD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6" t="24919" r="9138" b="63276"/>
          <a:stretch/>
        </p:blipFill>
        <p:spPr>
          <a:xfrm>
            <a:off x="990399" y="2757146"/>
            <a:ext cx="4308362" cy="361013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A8C85DE1-6D9A-0C6A-FB6D-E8BDB37A9B9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8" t="51203" r="11531" b="29508"/>
          <a:stretch/>
        </p:blipFill>
        <p:spPr>
          <a:xfrm>
            <a:off x="990400" y="2324994"/>
            <a:ext cx="4308364" cy="394212"/>
          </a:xfrm>
          <a:prstGeom prst="rect">
            <a:avLst/>
          </a:prstGeom>
        </p:spPr>
      </p:pic>
      <p:pic>
        <p:nvPicPr>
          <p:cNvPr id="25" name="Picture 24" descr="A picture containing white&#10;&#10;Description automatically generated">
            <a:extLst>
              <a:ext uri="{FF2B5EF4-FFF2-40B4-BE49-F238E27FC236}">
                <a16:creationId xmlns:a16="http://schemas.microsoft.com/office/drawing/2014/main" id="{FE640AD8-F893-E726-7CF1-C3D906E86C2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65" t="17831" r="13134" b="68970"/>
          <a:stretch/>
        </p:blipFill>
        <p:spPr>
          <a:xfrm>
            <a:off x="990399" y="3163507"/>
            <a:ext cx="4308364" cy="394212"/>
          </a:xfrm>
          <a:prstGeom prst="rect">
            <a:avLst/>
          </a:prstGeom>
        </p:spPr>
      </p:pic>
      <p:pic>
        <p:nvPicPr>
          <p:cNvPr id="26" name="Picture 25" descr="A picture containing white, appliance&#10;&#10;Description automatically generated">
            <a:extLst>
              <a:ext uri="{FF2B5EF4-FFF2-40B4-BE49-F238E27FC236}">
                <a16:creationId xmlns:a16="http://schemas.microsoft.com/office/drawing/2014/main" id="{CE10826D-36E5-D8A4-8906-E8CD6780E9E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15" t="15376" r="12845" b="71549"/>
          <a:stretch/>
        </p:blipFill>
        <p:spPr>
          <a:xfrm>
            <a:off x="990398" y="3653132"/>
            <a:ext cx="4308363" cy="39421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0661A75-9B2C-FA84-FA4A-7AB62878B656}"/>
              </a:ext>
            </a:extLst>
          </p:cNvPr>
          <p:cNvSpPr txBox="1"/>
          <p:nvPr/>
        </p:nvSpPr>
        <p:spPr>
          <a:xfrm>
            <a:off x="294485" y="340303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PDO Number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1406F2-A223-89B5-A241-6D9FCC6211B5}"/>
              </a:ext>
            </a:extLst>
          </p:cNvPr>
          <p:cNvSpPr txBox="1"/>
          <p:nvPr/>
        </p:nvSpPr>
        <p:spPr>
          <a:xfrm>
            <a:off x="245605" y="781894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Treatment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9F8EA2-15B9-65CD-7046-4C0A7A4B38E9}"/>
              </a:ext>
            </a:extLst>
          </p:cNvPr>
          <p:cNvSpPr txBox="1"/>
          <p:nvPr/>
        </p:nvSpPr>
        <p:spPr>
          <a:xfrm>
            <a:off x="269823" y="0"/>
            <a:ext cx="338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Supplementary Fig 5 Part A</a:t>
            </a:r>
          </a:p>
        </p:txBody>
      </p:sp>
      <p:sp>
        <p:nvSpPr>
          <p:cNvPr id="56" name="Bent-Up Arrow 55">
            <a:extLst>
              <a:ext uri="{FF2B5EF4-FFF2-40B4-BE49-F238E27FC236}">
                <a16:creationId xmlns:a16="http://schemas.microsoft.com/office/drawing/2014/main" id="{E0EA2BD2-5EA3-66DF-A866-6DD20B37A38A}"/>
              </a:ext>
            </a:extLst>
          </p:cNvPr>
          <p:cNvSpPr/>
          <p:nvPr/>
        </p:nvSpPr>
        <p:spPr>
          <a:xfrm flipV="1">
            <a:off x="5416639" y="1989106"/>
            <a:ext cx="914736" cy="2590927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087802-1B17-2DAB-DFF5-CEA6DF61E297}"/>
              </a:ext>
            </a:extLst>
          </p:cNvPr>
          <p:cNvSpPr txBox="1"/>
          <p:nvPr/>
        </p:nvSpPr>
        <p:spPr>
          <a:xfrm>
            <a:off x="38350" y="5962319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76EF1B-3942-5B0C-E087-74393262F1CB}"/>
              </a:ext>
            </a:extLst>
          </p:cNvPr>
          <p:cNvSpPr txBox="1"/>
          <p:nvPr/>
        </p:nvSpPr>
        <p:spPr>
          <a:xfrm>
            <a:off x="69065" y="6923557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1C5F7-2E55-940F-9358-26DA1464415D}"/>
              </a:ext>
            </a:extLst>
          </p:cNvPr>
          <p:cNvSpPr txBox="1"/>
          <p:nvPr/>
        </p:nvSpPr>
        <p:spPr>
          <a:xfrm>
            <a:off x="3407443" y="4924181"/>
            <a:ext cx="9275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CREB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5218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W30 membrane 1 - july 11 22 - Ecad 2022-07-11.tif">
            <a:extLst>
              <a:ext uri="{FF2B5EF4-FFF2-40B4-BE49-F238E27FC236}">
                <a16:creationId xmlns:a16="http://schemas.microsoft.com/office/drawing/2014/main" id="{4E8C0661-06A6-DFCF-A4FA-AD5548F72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920" y="5145695"/>
            <a:ext cx="6718734" cy="19970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464E3D-EF75-1120-8DD2-6FFF3BC813D8}"/>
              </a:ext>
            </a:extLst>
          </p:cNvPr>
          <p:cNvSpPr txBox="1"/>
          <p:nvPr/>
        </p:nvSpPr>
        <p:spPr>
          <a:xfrm>
            <a:off x="294484" y="150464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6E20C-7AFB-A8C1-529E-6CD80A8508B5}"/>
              </a:ext>
            </a:extLst>
          </p:cNvPr>
          <p:cNvSpPr txBox="1"/>
          <p:nvPr/>
        </p:nvSpPr>
        <p:spPr>
          <a:xfrm>
            <a:off x="250462" y="2868273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01C05F-CD7A-D267-096D-E11730053161}"/>
              </a:ext>
            </a:extLst>
          </p:cNvPr>
          <p:cNvSpPr txBox="1"/>
          <p:nvPr/>
        </p:nvSpPr>
        <p:spPr>
          <a:xfrm>
            <a:off x="336370" y="1986515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777A86-2D3F-81ED-77BA-571F8EECB7B5}"/>
              </a:ext>
            </a:extLst>
          </p:cNvPr>
          <p:cNvSpPr txBox="1"/>
          <p:nvPr/>
        </p:nvSpPr>
        <p:spPr>
          <a:xfrm>
            <a:off x="308772" y="3287430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909A49-48A6-4B22-EF48-E7675F6B1420}"/>
              </a:ext>
            </a:extLst>
          </p:cNvPr>
          <p:cNvSpPr txBox="1"/>
          <p:nvPr/>
        </p:nvSpPr>
        <p:spPr>
          <a:xfrm>
            <a:off x="268788" y="375323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E70341-C7A5-850A-E8D1-9A4336B247EB}"/>
              </a:ext>
            </a:extLst>
          </p:cNvPr>
          <p:cNvSpPr txBox="1"/>
          <p:nvPr/>
        </p:nvSpPr>
        <p:spPr>
          <a:xfrm>
            <a:off x="366776" y="241860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E-cad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18D3285-F6BD-CC51-D7B0-AE00745FE829}"/>
              </a:ext>
            </a:extLst>
          </p:cNvPr>
          <p:cNvGraphicFramePr>
            <a:graphicFrameLocks noGrp="1"/>
          </p:cNvGraphicFramePr>
          <p:nvPr/>
        </p:nvGraphicFramePr>
        <p:xfrm>
          <a:off x="990400" y="367542"/>
          <a:ext cx="4166218" cy="797562"/>
        </p:xfrm>
        <a:graphic>
          <a:graphicData uri="http://schemas.openxmlformats.org/drawingml/2006/table">
            <a:tbl>
              <a:tblPr/>
              <a:tblGrid>
                <a:gridCol w="297587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839128695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66488496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833816199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866469789"/>
                    </a:ext>
                  </a:extLst>
                </a:gridCol>
              </a:tblGrid>
              <a:tr h="27070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126 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56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134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53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86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146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8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21" name="Picture 20" descr="A picture containing cabinet&#10;&#10;Description automatically generated">
            <a:extLst>
              <a:ext uri="{FF2B5EF4-FFF2-40B4-BE49-F238E27FC236}">
                <a16:creationId xmlns:a16="http://schemas.microsoft.com/office/drawing/2014/main" id="{0EAF6FEA-54D5-23DC-9D56-589D4ECE40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8" t="25108" r="9998" b="65066"/>
          <a:stretch/>
        </p:blipFill>
        <p:spPr>
          <a:xfrm>
            <a:off x="990399" y="1414327"/>
            <a:ext cx="4308367" cy="394212"/>
          </a:xfrm>
          <a:prstGeom prst="rect">
            <a:avLst/>
          </a:prstGeom>
        </p:spPr>
      </p:pic>
      <p:pic>
        <p:nvPicPr>
          <p:cNvPr id="22" name="Picture 21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C2B4EF84-36C7-97B2-8D27-1912683BFDB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63" t="24994" r="9579" b="64525"/>
          <a:stretch/>
        </p:blipFill>
        <p:spPr>
          <a:xfrm>
            <a:off x="990399" y="1888776"/>
            <a:ext cx="4308366" cy="394212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4EF7A3A8-7217-7B57-E984-342892745CD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6" t="24919" r="9138" b="63276"/>
          <a:stretch/>
        </p:blipFill>
        <p:spPr>
          <a:xfrm>
            <a:off x="990399" y="2757146"/>
            <a:ext cx="4308362" cy="361013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A8C85DE1-6D9A-0C6A-FB6D-E8BDB37A9B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8" t="51203" r="11531" b="29508"/>
          <a:stretch/>
        </p:blipFill>
        <p:spPr>
          <a:xfrm>
            <a:off x="990400" y="2324994"/>
            <a:ext cx="4308364" cy="394212"/>
          </a:xfrm>
          <a:prstGeom prst="rect">
            <a:avLst/>
          </a:prstGeom>
        </p:spPr>
      </p:pic>
      <p:pic>
        <p:nvPicPr>
          <p:cNvPr id="25" name="Picture 24" descr="A picture containing white&#10;&#10;Description automatically generated">
            <a:extLst>
              <a:ext uri="{FF2B5EF4-FFF2-40B4-BE49-F238E27FC236}">
                <a16:creationId xmlns:a16="http://schemas.microsoft.com/office/drawing/2014/main" id="{FE640AD8-F893-E726-7CF1-C3D906E86C2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65" t="17831" r="13134" b="68970"/>
          <a:stretch/>
        </p:blipFill>
        <p:spPr>
          <a:xfrm>
            <a:off x="990399" y="3163507"/>
            <a:ext cx="4308364" cy="394212"/>
          </a:xfrm>
          <a:prstGeom prst="rect">
            <a:avLst/>
          </a:prstGeom>
        </p:spPr>
      </p:pic>
      <p:pic>
        <p:nvPicPr>
          <p:cNvPr id="26" name="Picture 25" descr="A picture containing white, appliance&#10;&#10;Description automatically generated">
            <a:extLst>
              <a:ext uri="{FF2B5EF4-FFF2-40B4-BE49-F238E27FC236}">
                <a16:creationId xmlns:a16="http://schemas.microsoft.com/office/drawing/2014/main" id="{CE10826D-36E5-D8A4-8906-E8CD6780E9E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15" t="15376" r="12845" b="71549"/>
          <a:stretch/>
        </p:blipFill>
        <p:spPr>
          <a:xfrm>
            <a:off x="990398" y="3653132"/>
            <a:ext cx="4308363" cy="39421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0661A75-9B2C-FA84-FA4A-7AB62878B656}"/>
              </a:ext>
            </a:extLst>
          </p:cNvPr>
          <p:cNvSpPr txBox="1"/>
          <p:nvPr/>
        </p:nvSpPr>
        <p:spPr>
          <a:xfrm>
            <a:off x="294485" y="340303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PDO Number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1406F2-A223-89B5-A241-6D9FCC6211B5}"/>
              </a:ext>
            </a:extLst>
          </p:cNvPr>
          <p:cNvSpPr txBox="1"/>
          <p:nvPr/>
        </p:nvSpPr>
        <p:spPr>
          <a:xfrm>
            <a:off x="245605" y="781894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Treatment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9F8EA2-15B9-65CD-7046-4C0A7A4B38E9}"/>
              </a:ext>
            </a:extLst>
          </p:cNvPr>
          <p:cNvSpPr txBox="1"/>
          <p:nvPr/>
        </p:nvSpPr>
        <p:spPr>
          <a:xfrm>
            <a:off x="269823" y="0"/>
            <a:ext cx="338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Supplementary Fig 5 Part A</a:t>
            </a:r>
          </a:p>
        </p:txBody>
      </p:sp>
      <p:sp>
        <p:nvSpPr>
          <p:cNvPr id="56" name="Bent-Up Arrow 55">
            <a:extLst>
              <a:ext uri="{FF2B5EF4-FFF2-40B4-BE49-F238E27FC236}">
                <a16:creationId xmlns:a16="http://schemas.microsoft.com/office/drawing/2014/main" id="{E0EA2BD2-5EA3-66DF-A866-6DD20B37A38A}"/>
              </a:ext>
            </a:extLst>
          </p:cNvPr>
          <p:cNvSpPr/>
          <p:nvPr/>
        </p:nvSpPr>
        <p:spPr>
          <a:xfrm flipV="1">
            <a:off x="5416639" y="2358222"/>
            <a:ext cx="914736" cy="2590927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087802-1B17-2DAB-DFF5-CEA6DF61E297}"/>
              </a:ext>
            </a:extLst>
          </p:cNvPr>
          <p:cNvSpPr txBox="1"/>
          <p:nvPr/>
        </p:nvSpPr>
        <p:spPr>
          <a:xfrm>
            <a:off x="22966" y="6023838"/>
            <a:ext cx="9429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130 KD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76EF1B-3942-5B0C-E087-74393262F1CB}"/>
              </a:ext>
            </a:extLst>
          </p:cNvPr>
          <p:cNvSpPr txBox="1"/>
          <p:nvPr/>
        </p:nvSpPr>
        <p:spPr>
          <a:xfrm>
            <a:off x="61373" y="6454473"/>
            <a:ext cx="90447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100 KD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1C5F7-2E55-940F-9358-26DA1464415D}"/>
              </a:ext>
            </a:extLst>
          </p:cNvPr>
          <p:cNvSpPr txBox="1"/>
          <p:nvPr/>
        </p:nvSpPr>
        <p:spPr>
          <a:xfrm>
            <a:off x="3076682" y="4847281"/>
            <a:ext cx="9275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E-cad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2928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7464E3D-EF75-1120-8DD2-6FFF3BC813D8}"/>
              </a:ext>
            </a:extLst>
          </p:cNvPr>
          <p:cNvSpPr txBox="1"/>
          <p:nvPr/>
        </p:nvSpPr>
        <p:spPr>
          <a:xfrm>
            <a:off x="294484" y="150464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6E20C-7AFB-A8C1-529E-6CD80A8508B5}"/>
              </a:ext>
            </a:extLst>
          </p:cNvPr>
          <p:cNvSpPr txBox="1"/>
          <p:nvPr/>
        </p:nvSpPr>
        <p:spPr>
          <a:xfrm>
            <a:off x="250462" y="2868273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01C05F-CD7A-D267-096D-E11730053161}"/>
              </a:ext>
            </a:extLst>
          </p:cNvPr>
          <p:cNvSpPr txBox="1"/>
          <p:nvPr/>
        </p:nvSpPr>
        <p:spPr>
          <a:xfrm>
            <a:off x="336370" y="1986515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777A86-2D3F-81ED-77BA-571F8EECB7B5}"/>
              </a:ext>
            </a:extLst>
          </p:cNvPr>
          <p:cNvSpPr txBox="1"/>
          <p:nvPr/>
        </p:nvSpPr>
        <p:spPr>
          <a:xfrm>
            <a:off x="308772" y="3287430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909A49-48A6-4B22-EF48-E7675F6B1420}"/>
              </a:ext>
            </a:extLst>
          </p:cNvPr>
          <p:cNvSpPr txBox="1"/>
          <p:nvPr/>
        </p:nvSpPr>
        <p:spPr>
          <a:xfrm>
            <a:off x="268788" y="375323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E70341-C7A5-850A-E8D1-9A4336B247EB}"/>
              </a:ext>
            </a:extLst>
          </p:cNvPr>
          <p:cNvSpPr txBox="1"/>
          <p:nvPr/>
        </p:nvSpPr>
        <p:spPr>
          <a:xfrm>
            <a:off x="366776" y="241860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E-cad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18D3285-F6BD-CC51-D7B0-AE00745FE829}"/>
              </a:ext>
            </a:extLst>
          </p:cNvPr>
          <p:cNvGraphicFramePr>
            <a:graphicFrameLocks noGrp="1"/>
          </p:cNvGraphicFramePr>
          <p:nvPr/>
        </p:nvGraphicFramePr>
        <p:xfrm>
          <a:off x="990400" y="367542"/>
          <a:ext cx="4166218" cy="797562"/>
        </p:xfrm>
        <a:graphic>
          <a:graphicData uri="http://schemas.openxmlformats.org/drawingml/2006/table">
            <a:tbl>
              <a:tblPr/>
              <a:tblGrid>
                <a:gridCol w="297587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839128695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66488496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833816199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866469789"/>
                    </a:ext>
                  </a:extLst>
                </a:gridCol>
              </a:tblGrid>
              <a:tr h="27070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126 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56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134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53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86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146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8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21" name="Picture 20" descr="A picture containing cabinet&#10;&#10;Description automatically generated">
            <a:extLst>
              <a:ext uri="{FF2B5EF4-FFF2-40B4-BE49-F238E27FC236}">
                <a16:creationId xmlns:a16="http://schemas.microsoft.com/office/drawing/2014/main" id="{0EAF6FEA-54D5-23DC-9D56-589D4ECE40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8" t="25108" r="9998" b="65066"/>
          <a:stretch/>
        </p:blipFill>
        <p:spPr>
          <a:xfrm>
            <a:off x="990399" y="1414327"/>
            <a:ext cx="4308367" cy="394212"/>
          </a:xfrm>
          <a:prstGeom prst="rect">
            <a:avLst/>
          </a:prstGeom>
        </p:spPr>
      </p:pic>
      <p:pic>
        <p:nvPicPr>
          <p:cNvPr id="22" name="Picture 21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C2B4EF84-36C7-97B2-8D27-1912683BFD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63" t="24994" r="9579" b="64525"/>
          <a:stretch/>
        </p:blipFill>
        <p:spPr>
          <a:xfrm>
            <a:off x="990399" y="1888776"/>
            <a:ext cx="4308366" cy="394212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4EF7A3A8-7217-7B57-E984-342892745CD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6" t="24919" r="9138" b="63276"/>
          <a:stretch/>
        </p:blipFill>
        <p:spPr>
          <a:xfrm>
            <a:off x="990399" y="2757146"/>
            <a:ext cx="4308362" cy="361013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A8C85DE1-6D9A-0C6A-FB6D-E8BDB37A9B9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8" t="51203" r="11531" b="29508"/>
          <a:stretch/>
        </p:blipFill>
        <p:spPr>
          <a:xfrm>
            <a:off x="990400" y="2324994"/>
            <a:ext cx="4308364" cy="394212"/>
          </a:xfrm>
          <a:prstGeom prst="rect">
            <a:avLst/>
          </a:prstGeom>
        </p:spPr>
      </p:pic>
      <p:pic>
        <p:nvPicPr>
          <p:cNvPr id="25" name="Picture 24" descr="A picture containing white&#10;&#10;Description automatically generated">
            <a:extLst>
              <a:ext uri="{FF2B5EF4-FFF2-40B4-BE49-F238E27FC236}">
                <a16:creationId xmlns:a16="http://schemas.microsoft.com/office/drawing/2014/main" id="{FE640AD8-F893-E726-7CF1-C3D906E86C2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65" t="17831" r="13134" b="68970"/>
          <a:stretch/>
        </p:blipFill>
        <p:spPr>
          <a:xfrm>
            <a:off x="990399" y="3163507"/>
            <a:ext cx="4308364" cy="394212"/>
          </a:xfrm>
          <a:prstGeom prst="rect">
            <a:avLst/>
          </a:prstGeom>
        </p:spPr>
      </p:pic>
      <p:pic>
        <p:nvPicPr>
          <p:cNvPr id="26" name="Picture 25" descr="A picture containing white, appliance&#10;&#10;Description automatically generated">
            <a:extLst>
              <a:ext uri="{FF2B5EF4-FFF2-40B4-BE49-F238E27FC236}">
                <a16:creationId xmlns:a16="http://schemas.microsoft.com/office/drawing/2014/main" id="{CE10826D-36E5-D8A4-8906-E8CD6780E9E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15" t="15376" r="12845" b="71549"/>
          <a:stretch/>
        </p:blipFill>
        <p:spPr>
          <a:xfrm>
            <a:off x="990398" y="3653132"/>
            <a:ext cx="4308363" cy="39421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0661A75-9B2C-FA84-FA4A-7AB62878B656}"/>
              </a:ext>
            </a:extLst>
          </p:cNvPr>
          <p:cNvSpPr txBox="1"/>
          <p:nvPr/>
        </p:nvSpPr>
        <p:spPr>
          <a:xfrm>
            <a:off x="294485" y="340303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PDO Number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1406F2-A223-89B5-A241-6D9FCC6211B5}"/>
              </a:ext>
            </a:extLst>
          </p:cNvPr>
          <p:cNvSpPr txBox="1"/>
          <p:nvPr/>
        </p:nvSpPr>
        <p:spPr>
          <a:xfrm>
            <a:off x="245605" y="781894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Treatment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9F8EA2-15B9-65CD-7046-4C0A7A4B38E9}"/>
              </a:ext>
            </a:extLst>
          </p:cNvPr>
          <p:cNvSpPr txBox="1"/>
          <p:nvPr/>
        </p:nvSpPr>
        <p:spPr>
          <a:xfrm>
            <a:off x="269823" y="0"/>
            <a:ext cx="338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Supplementary Fig 5 Part A</a:t>
            </a:r>
          </a:p>
        </p:txBody>
      </p:sp>
      <p:sp>
        <p:nvSpPr>
          <p:cNvPr id="56" name="Bent-Up Arrow 55">
            <a:extLst>
              <a:ext uri="{FF2B5EF4-FFF2-40B4-BE49-F238E27FC236}">
                <a16:creationId xmlns:a16="http://schemas.microsoft.com/office/drawing/2014/main" id="{E0EA2BD2-5EA3-66DF-A866-6DD20B37A38A}"/>
              </a:ext>
            </a:extLst>
          </p:cNvPr>
          <p:cNvSpPr/>
          <p:nvPr/>
        </p:nvSpPr>
        <p:spPr>
          <a:xfrm flipV="1">
            <a:off x="5416639" y="2788857"/>
            <a:ext cx="914736" cy="2590927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1C5F7-2E55-940F-9358-26DA1464415D}"/>
              </a:ext>
            </a:extLst>
          </p:cNvPr>
          <p:cNvSpPr txBox="1"/>
          <p:nvPr/>
        </p:nvSpPr>
        <p:spPr>
          <a:xfrm>
            <a:off x="3107450" y="4847281"/>
            <a:ext cx="17275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  β-actin</a:t>
            </a:r>
          </a:p>
          <a:p>
            <a:endParaRPr lang="en-US" dirty="0">
              <a:cs typeface="Calibri"/>
            </a:endParaRPr>
          </a:p>
        </p:txBody>
      </p:sp>
      <p:pic>
        <p:nvPicPr>
          <p:cNvPr id="10" name="Picture 9" descr="AW30 membrane 1 - july 12 22 -   actin 2022-07-12.tif">
            <a:extLst>
              <a:ext uri="{FF2B5EF4-FFF2-40B4-BE49-F238E27FC236}">
                <a16:creationId xmlns:a16="http://schemas.microsoft.com/office/drawing/2014/main" id="{969ACA4B-9A02-734C-31AD-6ACCB039D8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302" y="5377525"/>
            <a:ext cx="6941804" cy="34174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A4384E4-A165-C6B6-978A-D2AF757A96DD}"/>
              </a:ext>
            </a:extLst>
          </p:cNvPr>
          <p:cNvSpPr txBox="1"/>
          <p:nvPr/>
        </p:nvSpPr>
        <p:spPr>
          <a:xfrm>
            <a:off x="38350" y="5962319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485AD0-0E85-3929-B934-09E10FD54A3F}"/>
              </a:ext>
            </a:extLst>
          </p:cNvPr>
          <p:cNvSpPr txBox="1"/>
          <p:nvPr/>
        </p:nvSpPr>
        <p:spPr>
          <a:xfrm>
            <a:off x="69065" y="6800518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905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W30 membrane 2 - july 11 22 - pka  2022-07-11.tif">
            <a:extLst>
              <a:ext uri="{FF2B5EF4-FFF2-40B4-BE49-F238E27FC236}">
                <a16:creationId xmlns:a16="http://schemas.microsoft.com/office/drawing/2014/main" id="{F58C1A53-27E8-1ECA-99F3-F68CA5A5C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49" y="5491366"/>
            <a:ext cx="6803346" cy="41433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464E3D-EF75-1120-8DD2-6FFF3BC813D8}"/>
              </a:ext>
            </a:extLst>
          </p:cNvPr>
          <p:cNvSpPr txBox="1"/>
          <p:nvPr/>
        </p:nvSpPr>
        <p:spPr>
          <a:xfrm>
            <a:off x="294484" y="150464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6E20C-7AFB-A8C1-529E-6CD80A8508B5}"/>
              </a:ext>
            </a:extLst>
          </p:cNvPr>
          <p:cNvSpPr txBox="1"/>
          <p:nvPr/>
        </p:nvSpPr>
        <p:spPr>
          <a:xfrm>
            <a:off x="250462" y="2868273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01C05F-CD7A-D267-096D-E11730053161}"/>
              </a:ext>
            </a:extLst>
          </p:cNvPr>
          <p:cNvSpPr txBox="1"/>
          <p:nvPr/>
        </p:nvSpPr>
        <p:spPr>
          <a:xfrm>
            <a:off x="336370" y="1986515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777A86-2D3F-81ED-77BA-571F8EECB7B5}"/>
              </a:ext>
            </a:extLst>
          </p:cNvPr>
          <p:cNvSpPr txBox="1"/>
          <p:nvPr/>
        </p:nvSpPr>
        <p:spPr>
          <a:xfrm>
            <a:off x="308772" y="3287430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909A49-48A6-4B22-EF48-E7675F6B1420}"/>
              </a:ext>
            </a:extLst>
          </p:cNvPr>
          <p:cNvSpPr txBox="1"/>
          <p:nvPr/>
        </p:nvSpPr>
        <p:spPr>
          <a:xfrm>
            <a:off x="268788" y="375323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E70341-C7A5-850A-E8D1-9A4336B247EB}"/>
              </a:ext>
            </a:extLst>
          </p:cNvPr>
          <p:cNvSpPr txBox="1"/>
          <p:nvPr/>
        </p:nvSpPr>
        <p:spPr>
          <a:xfrm>
            <a:off x="366776" y="241860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E-cad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18D3285-F6BD-CC51-D7B0-AE00745FE829}"/>
              </a:ext>
            </a:extLst>
          </p:cNvPr>
          <p:cNvGraphicFramePr>
            <a:graphicFrameLocks noGrp="1"/>
          </p:cNvGraphicFramePr>
          <p:nvPr/>
        </p:nvGraphicFramePr>
        <p:xfrm>
          <a:off x="990400" y="367542"/>
          <a:ext cx="4166218" cy="797562"/>
        </p:xfrm>
        <a:graphic>
          <a:graphicData uri="http://schemas.openxmlformats.org/drawingml/2006/table">
            <a:tbl>
              <a:tblPr/>
              <a:tblGrid>
                <a:gridCol w="297587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839128695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66488496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833816199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866469789"/>
                    </a:ext>
                  </a:extLst>
                </a:gridCol>
              </a:tblGrid>
              <a:tr h="27070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126 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56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134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53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86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146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8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21" name="Picture 20" descr="A picture containing cabinet&#10;&#10;Description automatically generated">
            <a:extLst>
              <a:ext uri="{FF2B5EF4-FFF2-40B4-BE49-F238E27FC236}">
                <a16:creationId xmlns:a16="http://schemas.microsoft.com/office/drawing/2014/main" id="{0EAF6FEA-54D5-23DC-9D56-589D4ECE40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8" t="25108" r="9998" b="65066"/>
          <a:stretch/>
        </p:blipFill>
        <p:spPr>
          <a:xfrm>
            <a:off x="990399" y="1414327"/>
            <a:ext cx="4308367" cy="394212"/>
          </a:xfrm>
          <a:prstGeom prst="rect">
            <a:avLst/>
          </a:prstGeom>
        </p:spPr>
      </p:pic>
      <p:pic>
        <p:nvPicPr>
          <p:cNvPr id="22" name="Picture 21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C2B4EF84-36C7-97B2-8D27-1912683BFDB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63" t="24994" r="9579" b="64525"/>
          <a:stretch/>
        </p:blipFill>
        <p:spPr>
          <a:xfrm>
            <a:off x="990399" y="1888776"/>
            <a:ext cx="4308366" cy="394212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4EF7A3A8-7217-7B57-E984-342892745CD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6" t="24919" r="9138" b="63276"/>
          <a:stretch/>
        </p:blipFill>
        <p:spPr>
          <a:xfrm>
            <a:off x="990399" y="2757146"/>
            <a:ext cx="4308362" cy="361013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A8C85DE1-6D9A-0C6A-FB6D-E8BDB37A9B9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8" t="51203" r="11531" b="29508"/>
          <a:stretch/>
        </p:blipFill>
        <p:spPr>
          <a:xfrm>
            <a:off x="990400" y="2324994"/>
            <a:ext cx="4308364" cy="394212"/>
          </a:xfrm>
          <a:prstGeom prst="rect">
            <a:avLst/>
          </a:prstGeom>
        </p:spPr>
      </p:pic>
      <p:pic>
        <p:nvPicPr>
          <p:cNvPr id="25" name="Picture 24" descr="A picture containing white&#10;&#10;Description automatically generated">
            <a:extLst>
              <a:ext uri="{FF2B5EF4-FFF2-40B4-BE49-F238E27FC236}">
                <a16:creationId xmlns:a16="http://schemas.microsoft.com/office/drawing/2014/main" id="{FE640AD8-F893-E726-7CF1-C3D906E86C2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65" t="17831" r="13134" b="68970"/>
          <a:stretch/>
        </p:blipFill>
        <p:spPr>
          <a:xfrm>
            <a:off x="990399" y="3163507"/>
            <a:ext cx="4308364" cy="394212"/>
          </a:xfrm>
          <a:prstGeom prst="rect">
            <a:avLst/>
          </a:prstGeom>
        </p:spPr>
      </p:pic>
      <p:pic>
        <p:nvPicPr>
          <p:cNvPr id="26" name="Picture 25" descr="A picture containing white, appliance&#10;&#10;Description automatically generated">
            <a:extLst>
              <a:ext uri="{FF2B5EF4-FFF2-40B4-BE49-F238E27FC236}">
                <a16:creationId xmlns:a16="http://schemas.microsoft.com/office/drawing/2014/main" id="{CE10826D-36E5-D8A4-8906-E8CD6780E9E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15" t="15376" r="12845" b="71549"/>
          <a:stretch/>
        </p:blipFill>
        <p:spPr>
          <a:xfrm>
            <a:off x="990398" y="3653132"/>
            <a:ext cx="4308363" cy="39421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0661A75-9B2C-FA84-FA4A-7AB62878B656}"/>
              </a:ext>
            </a:extLst>
          </p:cNvPr>
          <p:cNvSpPr txBox="1"/>
          <p:nvPr/>
        </p:nvSpPr>
        <p:spPr>
          <a:xfrm>
            <a:off x="294485" y="340303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PDO Number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1406F2-A223-89B5-A241-6D9FCC6211B5}"/>
              </a:ext>
            </a:extLst>
          </p:cNvPr>
          <p:cNvSpPr txBox="1"/>
          <p:nvPr/>
        </p:nvSpPr>
        <p:spPr>
          <a:xfrm>
            <a:off x="245605" y="781894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Treatment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9F8EA2-15B9-65CD-7046-4C0A7A4B38E9}"/>
              </a:ext>
            </a:extLst>
          </p:cNvPr>
          <p:cNvSpPr txBox="1"/>
          <p:nvPr/>
        </p:nvSpPr>
        <p:spPr>
          <a:xfrm>
            <a:off x="269823" y="0"/>
            <a:ext cx="338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Supplementary Fig 5 Part A</a:t>
            </a:r>
          </a:p>
        </p:txBody>
      </p:sp>
      <p:sp>
        <p:nvSpPr>
          <p:cNvPr id="56" name="Bent-Up Arrow 55">
            <a:extLst>
              <a:ext uri="{FF2B5EF4-FFF2-40B4-BE49-F238E27FC236}">
                <a16:creationId xmlns:a16="http://schemas.microsoft.com/office/drawing/2014/main" id="{E0EA2BD2-5EA3-66DF-A866-6DD20B37A38A}"/>
              </a:ext>
            </a:extLst>
          </p:cNvPr>
          <p:cNvSpPr/>
          <p:nvPr/>
        </p:nvSpPr>
        <p:spPr>
          <a:xfrm flipV="1">
            <a:off x="5447407" y="3196424"/>
            <a:ext cx="914736" cy="2106461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1C5F7-2E55-940F-9358-26DA1464415D}"/>
              </a:ext>
            </a:extLst>
          </p:cNvPr>
          <p:cNvSpPr txBox="1"/>
          <p:nvPr/>
        </p:nvSpPr>
        <p:spPr>
          <a:xfrm>
            <a:off x="3107450" y="5031839"/>
            <a:ext cx="17275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PKA Cα</a:t>
            </a:r>
          </a:p>
          <a:p>
            <a:endParaRPr lang="en-US" dirty="0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4384E4-A165-C6B6-978A-D2AF757A96DD}"/>
              </a:ext>
            </a:extLst>
          </p:cNvPr>
          <p:cNvSpPr txBox="1"/>
          <p:nvPr/>
        </p:nvSpPr>
        <p:spPr>
          <a:xfrm>
            <a:off x="38350" y="5962319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485AD0-0E85-3929-B934-09E10FD54A3F}"/>
              </a:ext>
            </a:extLst>
          </p:cNvPr>
          <p:cNvSpPr txBox="1"/>
          <p:nvPr/>
        </p:nvSpPr>
        <p:spPr>
          <a:xfrm>
            <a:off x="69065" y="6723619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986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7464E3D-EF75-1120-8DD2-6FFF3BC813D8}"/>
              </a:ext>
            </a:extLst>
          </p:cNvPr>
          <p:cNvSpPr txBox="1"/>
          <p:nvPr/>
        </p:nvSpPr>
        <p:spPr>
          <a:xfrm>
            <a:off x="294484" y="150464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6E20C-7AFB-A8C1-529E-6CD80A8508B5}"/>
              </a:ext>
            </a:extLst>
          </p:cNvPr>
          <p:cNvSpPr txBox="1"/>
          <p:nvPr/>
        </p:nvSpPr>
        <p:spPr>
          <a:xfrm>
            <a:off x="250462" y="2868273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01C05F-CD7A-D267-096D-E11730053161}"/>
              </a:ext>
            </a:extLst>
          </p:cNvPr>
          <p:cNvSpPr txBox="1"/>
          <p:nvPr/>
        </p:nvSpPr>
        <p:spPr>
          <a:xfrm>
            <a:off x="336370" y="1986515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777A86-2D3F-81ED-77BA-571F8EECB7B5}"/>
              </a:ext>
            </a:extLst>
          </p:cNvPr>
          <p:cNvSpPr txBox="1"/>
          <p:nvPr/>
        </p:nvSpPr>
        <p:spPr>
          <a:xfrm>
            <a:off x="308772" y="3287430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909A49-48A6-4B22-EF48-E7675F6B1420}"/>
              </a:ext>
            </a:extLst>
          </p:cNvPr>
          <p:cNvSpPr txBox="1"/>
          <p:nvPr/>
        </p:nvSpPr>
        <p:spPr>
          <a:xfrm>
            <a:off x="268788" y="375323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E70341-C7A5-850A-E8D1-9A4336B247EB}"/>
              </a:ext>
            </a:extLst>
          </p:cNvPr>
          <p:cNvSpPr txBox="1"/>
          <p:nvPr/>
        </p:nvSpPr>
        <p:spPr>
          <a:xfrm>
            <a:off x="366776" y="241860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E-cad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18D3285-F6BD-CC51-D7B0-AE00745FE829}"/>
              </a:ext>
            </a:extLst>
          </p:cNvPr>
          <p:cNvGraphicFramePr>
            <a:graphicFrameLocks noGrp="1"/>
          </p:cNvGraphicFramePr>
          <p:nvPr/>
        </p:nvGraphicFramePr>
        <p:xfrm>
          <a:off x="990400" y="367542"/>
          <a:ext cx="4166218" cy="797562"/>
        </p:xfrm>
        <a:graphic>
          <a:graphicData uri="http://schemas.openxmlformats.org/drawingml/2006/table">
            <a:tbl>
              <a:tblPr/>
              <a:tblGrid>
                <a:gridCol w="297587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839128695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664884964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2833816199"/>
                    </a:ext>
                  </a:extLst>
                </a:gridCol>
                <a:gridCol w="297587">
                  <a:extLst>
                    <a:ext uri="{9D8B030D-6E8A-4147-A177-3AD203B41FA5}">
                      <a16:colId xmlns:a16="http://schemas.microsoft.com/office/drawing/2014/main" val="3866469789"/>
                    </a:ext>
                  </a:extLst>
                </a:gridCol>
              </a:tblGrid>
              <a:tr h="27070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126 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56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134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53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86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146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8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21" name="Picture 20" descr="A picture containing cabinet&#10;&#10;Description automatically generated">
            <a:extLst>
              <a:ext uri="{FF2B5EF4-FFF2-40B4-BE49-F238E27FC236}">
                <a16:creationId xmlns:a16="http://schemas.microsoft.com/office/drawing/2014/main" id="{0EAF6FEA-54D5-23DC-9D56-589D4ECE40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8" t="25108" r="9998" b="65066"/>
          <a:stretch/>
        </p:blipFill>
        <p:spPr>
          <a:xfrm>
            <a:off x="990399" y="1414327"/>
            <a:ext cx="4308367" cy="394212"/>
          </a:xfrm>
          <a:prstGeom prst="rect">
            <a:avLst/>
          </a:prstGeom>
        </p:spPr>
      </p:pic>
      <p:pic>
        <p:nvPicPr>
          <p:cNvPr id="22" name="Picture 21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C2B4EF84-36C7-97B2-8D27-1912683BFD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63" t="24994" r="9579" b="64525"/>
          <a:stretch/>
        </p:blipFill>
        <p:spPr>
          <a:xfrm>
            <a:off x="990399" y="1888776"/>
            <a:ext cx="4308366" cy="394212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4EF7A3A8-7217-7B57-E984-342892745CD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6" t="24919" r="9138" b="63276"/>
          <a:stretch/>
        </p:blipFill>
        <p:spPr>
          <a:xfrm>
            <a:off x="990399" y="2757146"/>
            <a:ext cx="4308362" cy="361013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A8C85DE1-6D9A-0C6A-FB6D-E8BDB37A9B9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8" t="51203" r="11531" b="29508"/>
          <a:stretch/>
        </p:blipFill>
        <p:spPr>
          <a:xfrm>
            <a:off x="990400" y="2324994"/>
            <a:ext cx="4308364" cy="394212"/>
          </a:xfrm>
          <a:prstGeom prst="rect">
            <a:avLst/>
          </a:prstGeom>
        </p:spPr>
      </p:pic>
      <p:pic>
        <p:nvPicPr>
          <p:cNvPr id="25" name="Picture 24" descr="A picture containing white&#10;&#10;Description automatically generated">
            <a:extLst>
              <a:ext uri="{FF2B5EF4-FFF2-40B4-BE49-F238E27FC236}">
                <a16:creationId xmlns:a16="http://schemas.microsoft.com/office/drawing/2014/main" id="{FE640AD8-F893-E726-7CF1-C3D906E86C2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65" t="17831" r="13134" b="68970"/>
          <a:stretch/>
        </p:blipFill>
        <p:spPr>
          <a:xfrm>
            <a:off x="990399" y="3163507"/>
            <a:ext cx="4308364" cy="394212"/>
          </a:xfrm>
          <a:prstGeom prst="rect">
            <a:avLst/>
          </a:prstGeom>
        </p:spPr>
      </p:pic>
      <p:pic>
        <p:nvPicPr>
          <p:cNvPr id="26" name="Picture 25" descr="A picture containing white, appliance&#10;&#10;Description automatically generated">
            <a:extLst>
              <a:ext uri="{FF2B5EF4-FFF2-40B4-BE49-F238E27FC236}">
                <a16:creationId xmlns:a16="http://schemas.microsoft.com/office/drawing/2014/main" id="{CE10826D-36E5-D8A4-8906-E8CD6780E9E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15" t="15376" r="12845" b="71549"/>
          <a:stretch/>
        </p:blipFill>
        <p:spPr>
          <a:xfrm>
            <a:off x="990398" y="3653132"/>
            <a:ext cx="4308363" cy="39421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0661A75-9B2C-FA84-FA4A-7AB62878B656}"/>
              </a:ext>
            </a:extLst>
          </p:cNvPr>
          <p:cNvSpPr txBox="1"/>
          <p:nvPr/>
        </p:nvSpPr>
        <p:spPr>
          <a:xfrm>
            <a:off x="294485" y="340303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PDO Number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1406F2-A223-89B5-A241-6D9FCC6211B5}"/>
              </a:ext>
            </a:extLst>
          </p:cNvPr>
          <p:cNvSpPr txBox="1"/>
          <p:nvPr/>
        </p:nvSpPr>
        <p:spPr>
          <a:xfrm>
            <a:off x="245605" y="781894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Treatment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9F8EA2-15B9-65CD-7046-4C0A7A4B38E9}"/>
              </a:ext>
            </a:extLst>
          </p:cNvPr>
          <p:cNvSpPr txBox="1"/>
          <p:nvPr/>
        </p:nvSpPr>
        <p:spPr>
          <a:xfrm>
            <a:off x="269823" y="0"/>
            <a:ext cx="338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Supplementary Fig 5 Part A</a:t>
            </a:r>
          </a:p>
        </p:txBody>
      </p:sp>
      <p:sp>
        <p:nvSpPr>
          <p:cNvPr id="56" name="Bent-Up Arrow 55">
            <a:extLst>
              <a:ext uri="{FF2B5EF4-FFF2-40B4-BE49-F238E27FC236}">
                <a16:creationId xmlns:a16="http://schemas.microsoft.com/office/drawing/2014/main" id="{E0EA2BD2-5EA3-66DF-A866-6DD20B37A38A}"/>
              </a:ext>
            </a:extLst>
          </p:cNvPr>
          <p:cNvSpPr/>
          <p:nvPr/>
        </p:nvSpPr>
        <p:spPr>
          <a:xfrm flipV="1">
            <a:off x="5478175" y="3734718"/>
            <a:ext cx="914736" cy="1621996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1C5F7-2E55-940F-9358-26DA1464415D}"/>
              </a:ext>
            </a:extLst>
          </p:cNvPr>
          <p:cNvSpPr txBox="1"/>
          <p:nvPr/>
        </p:nvSpPr>
        <p:spPr>
          <a:xfrm>
            <a:off x="3107450" y="5031839"/>
            <a:ext cx="17275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 β-actin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4384E4-A165-C6B6-978A-D2AF757A96DD}"/>
              </a:ext>
            </a:extLst>
          </p:cNvPr>
          <p:cNvSpPr txBox="1"/>
          <p:nvPr/>
        </p:nvSpPr>
        <p:spPr>
          <a:xfrm>
            <a:off x="38350" y="5962319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485AD0-0E85-3929-B934-09E10FD54A3F}"/>
              </a:ext>
            </a:extLst>
          </p:cNvPr>
          <p:cNvSpPr txBox="1"/>
          <p:nvPr/>
        </p:nvSpPr>
        <p:spPr>
          <a:xfrm>
            <a:off x="69065" y="6723619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  <p:pic>
        <p:nvPicPr>
          <p:cNvPr id="3" name="Picture 2" descr="AW30 membrane 2 - july 11 22 - actin 2022-07-11.tif">
            <a:extLst>
              <a:ext uri="{FF2B5EF4-FFF2-40B4-BE49-F238E27FC236}">
                <a16:creationId xmlns:a16="http://schemas.microsoft.com/office/drawing/2014/main" id="{C8D77327-3D56-3735-7DC3-2CDCBAA982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5144" y="5591333"/>
            <a:ext cx="6511046" cy="398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051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79AD44-641D-7C01-0E1D-9EDD762DA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997627"/>
              </p:ext>
            </p:extLst>
          </p:nvPr>
        </p:nvGraphicFramePr>
        <p:xfrm>
          <a:off x="1055247" y="149333"/>
          <a:ext cx="1186876" cy="781641"/>
        </p:xfrm>
        <a:graphic>
          <a:graphicData uri="http://schemas.openxmlformats.org/drawingml/2006/table">
            <a:tbl>
              <a:tblPr/>
              <a:tblGrid>
                <a:gridCol w="296719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265301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30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163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DF424A2E-FB9B-6C91-F16E-A9F81F4B707B}"/>
              </a:ext>
            </a:extLst>
          </p:cNvPr>
          <p:cNvSpPr txBox="1"/>
          <p:nvPr/>
        </p:nvSpPr>
        <p:spPr>
          <a:xfrm>
            <a:off x="349004" y="1071338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56024B-10AA-3F34-D807-B57F07DBBE80}"/>
              </a:ext>
            </a:extLst>
          </p:cNvPr>
          <p:cNvSpPr txBox="1"/>
          <p:nvPr/>
        </p:nvSpPr>
        <p:spPr>
          <a:xfrm>
            <a:off x="314329" y="2450464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D3A49A-C257-D88E-D2E1-E16E07400C07}"/>
              </a:ext>
            </a:extLst>
          </p:cNvPr>
          <p:cNvSpPr txBox="1"/>
          <p:nvPr/>
        </p:nvSpPr>
        <p:spPr>
          <a:xfrm>
            <a:off x="390891" y="1553211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0F03ECE-E25B-AFC5-079E-20A8ADED8139}"/>
              </a:ext>
            </a:extLst>
          </p:cNvPr>
          <p:cNvSpPr txBox="1"/>
          <p:nvPr/>
        </p:nvSpPr>
        <p:spPr>
          <a:xfrm>
            <a:off x="363293" y="2854126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EF2776-E49E-E366-3573-416104CA6BC8}"/>
              </a:ext>
            </a:extLst>
          </p:cNvPr>
          <p:cNvSpPr txBox="1"/>
          <p:nvPr/>
        </p:nvSpPr>
        <p:spPr>
          <a:xfrm>
            <a:off x="323309" y="331993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560865-D701-85C2-A4DE-065D46962396}"/>
              </a:ext>
            </a:extLst>
          </p:cNvPr>
          <p:cNvSpPr txBox="1"/>
          <p:nvPr/>
        </p:nvSpPr>
        <p:spPr>
          <a:xfrm>
            <a:off x="351259" y="160144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F78C10-445F-5123-0A80-3977A40325B6}"/>
              </a:ext>
            </a:extLst>
          </p:cNvPr>
          <p:cNvSpPr txBox="1"/>
          <p:nvPr/>
        </p:nvSpPr>
        <p:spPr>
          <a:xfrm>
            <a:off x="309107" y="604973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06D413-DB4E-9E1D-5473-37A7CA83DBDA}"/>
              </a:ext>
            </a:extLst>
          </p:cNvPr>
          <p:cNvSpPr txBox="1"/>
          <p:nvPr/>
        </p:nvSpPr>
        <p:spPr>
          <a:xfrm>
            <a:off x="374324" y="2030158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182858-6D08-EFFA-18F7-5726A394FE56}"/>
              </a:ext>
            </a:extLst>
          </p:cNvPr>
          <p:cNvGrpSpPr/>
          <p:nvPr/>
        </p:nvGrpSpPr>
        <p:grpSpPr>
          <a:xfrm>
            <a:off x="920411" y="975286"/>
            <a:ext cx="1319304" cy="2760107"/>
            <a:chOff x="1843002" y="5326137"/>
            <a:chExt cx="1363219" cy="2757887"/>
          </a:xfrm>
        </p:grpSpPr>
        <p:pic>
          <p:nvPicPr>
            <p:cNvPr id="13" name="Picture 12" descr="A picture containing appliance, white&#10;&#10;Description automatically generated">
              <a:extLst>
                <a:ext uri="{FF2B5EF4-FFF2-40B4-BE49-F238E27FC236}">
                  <a16:creationId xmlns:a16="http://schemas.microsoft.com/office/drawing/2014/main" id="{E04B6AB6-389E-4143-2B80-72E05F0CA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8" t="8861" r="30088" b="83063"/>
            <a:stretch/>
          </p:blipFill>
          <p:spPr>
            <a:xfrm>
              <a:off x="1940049" y="5368385"/>
              <a:ext cx="1266172" cy="400031"/>
            </a:xfrm>
            <a:prstGeom prst="rect">
              <a:avLst/>
            </a:prstGeom>
          </p:spPr>
        </p:pic>
        <p:pic>
          <p:nvPicPr>
            <p:cNvPr id="14" name="Picture 13" descr="A picture containing outdoor&#10;&#10;Description automatically generated">
              <a:extLst>
                <a:ext uri="{FF2B5EF4-FFF2-40B4-BE49-F238E27FC236}">
                  <a16:creationId xmlns:a16="http://schemas.microsoft.com/office/drawing/2014/main" id="{0B04CBE4-69CE-3ACB-DC54-539858FFBF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22" t="12309" r="29561" b="73424"/>
            <a:stretch/>
          </p:blipFill>
          <p:spPr>
            <a:xfrm>
              <a:off x="1940049" y="5863201"/>
              <a:ext cx="1266172" cy="378793"/>
            </a:xfrm>
            <a:prstGeom prst="rect">
              <a:avLst/>
            </a:prstGeom>
          </p:spPr>
        </p:pic>
        <p:pic>
          <p:nvPicPr>
            <p:cNvPr id="15" name="Picture 14" descr="A close-up of a sheet of paper&#10;&#10;Description automatically generated with low confidence">
              <a:extLst>
                <a:ext uri="{FF2B5EF4-FFF2-40B4-BE49-F238E27FC236}">
                  <a16:creationId xmlns:a16="http://schemas.microsoft.com/office/drawing/2014/main" id="{FA079CFB-81C8-727D-29BF-EDDFE5143A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18" t="15503" r="29627" b="70260"/>
            <a:stretch/>
          </p:blipFill>
          <p:spPr>
            <a:xfrm>
              <a:off x="1940051" y="6738817"/>
              <a:ext cx="1264174" cy="347393"/>
            </a:xfrm>
            <a:prstGeom prst="rect">
              <a:avLst/>
            </a:prstGeom>
          </p:spPr>
        </p:pic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4750C31-76F1-2D9D-EF8C-A251D6CDDE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02" t="54280" r="31475" b="22173"/>
            <a:stretch/>
          </p:blipFill>
          <p:spPr>
            <a:xfrm>
              <a:off x="1940049" y="6284148"/>
              <a:ext cx="1264174" cy="396021"/>
            </a:xfrm>
            <a:prstGeom prst="rect">
              <a:avLst/>
            </a:prstGeom>
          </p:spPr>
        </p:pic>
        <p:pic>
          <p:nvPicPr>
            <p:cNvPr id="17" name="Picture 16" descr="A picture containing white, close&#10;&#10;Description automatically generated">
              <a:extLst>
                <a:ext uri="{FF2B5EF4-FFF2-40B4-BE49-F238E27FC236}">
                  <a16:creationId xmlns:a16="http://schemas.microsoft.com/office/drawing/2014/main" id="{6B5E994E-2266-2795-EFFD-89466DAE4D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09" t="23880" r="28040" b="61996"/>
            <a:stretch/>
          </p:blipFill>
          <p:spPr>
            <a:xfrm>
              <a:off x="1940050" y="7140555"/>
              <a:ext cx="1264173" cy="413709"/>
            </a:xfrm>
            <a:prstGeom prst="rect">
              <a:avLst/>
            </a:prstGeom>
          </p:spPr>
        </p:pic>
        <p:pic>
          <p:nvPicPr>
            <p:cNvPr id="18" name="Picture 17" descr="A picture containing indoor, white&#10;&#10;Description automatically generated">
              <a:extLst>
                <a:ext uri="{FF2B5EF4-FFF2-40B4-BE49-F238E27FC236}">
                  <a16:creationId xmlns:a16="http://schemas.microsoft.com/office/drawing/2014/main" id="{53BAF34E-EBA3-3672-0B55-5BEA62A8B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30" t="19242" r="27061" b="60664"/>
            <a:stretch/>
          </p:blipFill>
          <p:spPr>
            <a:xfrm>
              <a:off x="1933432" y="7614882"/>
              <a:ext cx="1264173" cy="41148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27B659-EDB7-2672-1571-0C7CA3133570}"/>
                </a:ext>
              </a:extLst>
            </p:cNvPr>
            <p:cNvSpPr/>
            <p:nvPr/>
          </p:nvSpPr>
          <p:spPr>
            <a:xfrm>
              <a:off x="1843002" y="5326137"/>
              <a:ext cx="106029" cy="2757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Bent-Up Arrow 55">
            <a:extLst>
              <a:ext uri="{FF2B5EF4-FFF2-40B4-BE49-F238E27FC236}">
                <a16:creationId xmlns:a16="http://schemas.microsoft.com/office/drawing/2014/main" id="{99E0FCA7-3582-0261-9961-A869A4AFF828}"/>
              </a:ext>
            </a:extLst>
          </p:cNvPr>
          <p:cNvSpPr/>
          <p:nvPr/>
        </p:nvSpPr>
        <p:spPr>
          <a:xfrm flipV="1">
            <a:off x="2493635" y="1081701"/>
            <a:ext cx="914736" cy="2721651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AW25-membrane1-JUly 2 22 -p creb 2022-07-02.tif">
            <a:extLst>
              <a:ext uri="{FF2B5EF4-FFF2-40B4-BE49-F238E27FC236}">
                <a16:creationId xmlns:a16="http://schemas.microsoft.com/office/drawing/2014/main" id="{D691F199-5654-6F33-B0D8-E900F4FC25D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7453" y="4377306"/>
            <a:ext cx="6564891" cy="449510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EBADB2A6-1432-4DFA-9335-F30B54FE6B05}"/>
              </a:ext>
            </a:extLst>
          </p:cNvPr>
          <p:cNvSpPr txBox="1"/>
          <p:nvPr/>
        </p:nvSpPr>
        <p:spPr>
          <a:xfrm>
            <a:off x="3084374" y="4009081"/>
            <a:ext cx="17275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p-CREB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C9E2030-1BD1-0618-FD80-41DC1E9754D2}"/>
              </a:ext>
            </a:extLst>
          </p:cNvPr>
          <p:cNvSpPr txBox="1"/>
          <p:nvPr/>
        </p:nvSpPr>
        <p:spPr>
          <a:xfrm>
            <a:off x="169116" y="4662725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D17A444-B068-FFF1-ADD0-D2E7418B199F}"/>
              </a:ext>
            </a:extLst>
          </p:cNvPr>
          <p:cNvSpPr txBox="1"/>
          <p:nvPr/>
        </p:nvSpPr>
        <p:spPr>
          <a:xfrm>
            <a:off x="169063" y="5254846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45C519B-4817-7874-6514-8971B2998DCE}"/>
              </a:ext>
            </a:extLst>
          </p:cNvPr>
          <p:cNvSpPr/>
          <p:nvPr/>
        </p:nvSpPr>
        <p:spPr>
          <a:xfrm>
            <a:off x="3260304" y="4743318"/>
            <a:ext cx="2083965" cy="5690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C067EFA-D112-690F-E121-DAA1A7A2613B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5 Part B</a:t>
            </a:r>
          </a:p>
        </p:txBody>
      </p:sp>
    </p:spTree>
    <p:extLst>
      <p:ext uri="{BB962C8B-B14F-4D97-AF65-F5344CB8AC3E}">
        <p14:creationId xmlns:p14="http://schemas.microsoft.com/office/powerpoint/2010/main" val="29921464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W25-membrane1-JUly 03 22 - creb 2022-07-03.tif">
            <a:extLst>
              <a:ext uri="{FF2B5EF4-FFF2-40B4-BE49-F238E27FC236}">
                <a16:creationId xmlns:a16="http://schemas.microsoft.com/office/drawing/2014/main" id="{132E968E-A7B1-FA29-7B0F-0BF26C8F6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53" y="4450291"/>
            <a:ext cx="6711042" cy="2718871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79AD44-641D-7C01-0E1D-9EDD762DA8D4}"/>
              </a:ext>
            </a:extLst>
          </p:cNvPr>
          <p:cNvGraphicFramePr>
            <a:graphicFrameLocks noGrp="1"/>
          </p:cNvGraphicFramePr>
          <p:nvPr/>
        </p:nvGraphicFramePr>
        <p:xfrm>
          <a:off x="1055247" y="149333"/>
          <a:ext cx="1186876" cy="781641"/>
        </p:xfrm>
        <a:graphic>
          <a:graphicData uri="http://schemas.openxmlformats.org/drawingml/2006/table">
            <a:tbl>
              <a:tblPr/>
              <a:tblGrid>
                <a:gridCol w="296719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265301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30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163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DF424A2E-FB9B-6C91-F16E-A9F81F4B707B}"/>
              </a:ext>
            </a:extLst>
          </p:cNvPr>
          <p:cNvSpPr txBox="1"/>
          <p:nvPr/>
        </p:nvSpPr>
        <p:spPr>
          <a:xfrm>
            <a:off x="349004" y="1071338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56024B-10AA-3F34-D807-B57F07DBBE80}"/>
              </a:ext>
            </a:extLst>
          </p:cNvPr>
          <p:cNvSpPr txBox="1"/>
          <p:nvPr/>
        </p:nvSpPr>
        <p:spPr>
          <a:xfrm>
            <a:off x="314329" y="2450464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D3A49A-C257-D88E-D2E1-E16E07400C07}"/>
              </a:ext>
            </a:extLst>
          </p:cNvPr>
          <p:cNvSpPr txBox="1"/>
          <p:nvPr/>
        </p:nvSpPr>
        <p:spPr>
          <a:xfrm>
            <a:off x="390891" y="1553211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0F03ECE-E25B-AFC5-079E-20A8ADED8139}"/>
              </a:ext>
            </a:extLst>
          </p:cNvPr>
          <p:cNvSpPr txBox="1"/>
          <p:nvPr/>
        </p:nvSpPr>
        <p:spPr>
          <a:xfrm>
            <a:off x="363293" y="2854126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EF2776-E49E-E366-3573-416104CA6BC8}"/>
              </a:ext>
            </a:extLst>
          </p:cNvPr>
          <p:cNvSpPr txBox="1"/>
          <p:nvPr/>
        </p:nvSpPr>
        <p:spPr>
          <a:xfrm>
            <a:off x="323309" y="331993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560865-D701-85C2-A4DE-065D46962396}"/>
              </a:ext>
            </a:extLst>
          </p:cNvPr>
          <p:cNvSpPr txBox="1"/>
          <p:nvPr/>
        </p:nvSpPr>
        <p:spPr>
          <a:xfrm>
            <a:off x="351259" y="160144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F78C10-445F-5123-0A80-3977A40325B6}"/>
              </a:ext>
            </a:extLst>
          </p:cNvPr>
          <p:cNvSpPr txBox="1"/>
          <p:nvPr/>
        </p:nvSpPr>
        <p:spPr>
          <a:xfrm>
            <a:off x="309107" y="604973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06D413-DB4E-9E1D-5473-37A7CA83DBDA}"/>
              </a:ext>
            </a:extLst>
          </p:cNvPr>
          <p:cNvSpPr txBox="1"/>
          <p:nvPr/>
        </p:nvSpPr>
        <p:spPr>
          <a:xfrm>
            <a:off x="374324" y="2030158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182858-6D08-EFFA-18F7-5726A394FE56}"/>
              </a:ext>
            </a:extLst>
          </p:cNvPr>
          <p:cNvGrpSpPr/>
          <p:nvPr/>
        </p:nvGrpSpPr>
        <p:grpSpPr>
          <a:xfrm>
            <a:off x="920411" y="975286"/>
            <a:ext cx="1319304" cy="2760107"/>
            <a:chOff x="1843002" y="5326137"/>
            <a:chExt cx="1363219" cy="2757887"/>
          </a:xfrm>
        </p:grpSpPr>
        <p:pic>
          <p:nvPicPr>
            <p:cNvPr id="13" name="Picture 12" descr="A picture containing appliance, white&#10;&#10;Description automatically generated">
              <a:extLst>
                <a:ext uri="{FF2B5EF4-FFF2-40B4-BE49-F238E27FC236}">
                  <a16:creationId xmlns:a16="http://schemas.microsoft.com/office/drawing/2014/main" id="{E04B6AB6-389E-4143-2B80-72E05F0CA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8" t="8861" r="30088" b="83063"/>
            <a:stretch/>
          </p:blipFill>
          <p:spPr>
            <a:xfrm>
              <a:off x="1940049" y="5368385"/>
              <a:ext cx="1266172" cy="400031"/>
            </a:xfrm>
            <a:prstGeom prst="rect">
              <a:avLst/>
            </a:prstGeom>
          </p:spPr>
        </p:pic>
        <p:pic>
          <p:nvPicPr>
            <p:cNvPr id="14" name="Picture 13" descr="A picture containing outdoor&#10;&#10;Description automatically generated">
              <a:extLst>
                <a:ext uri="{FF2B5EF4-FFF2-40B4-BE49-F238E27FC236}">
                  <a16:creationId xmlns:a16="http://schemas.microsoft.com/office/drawing/2014/main" id="{0B04CBE4-69CE-3ACB-DC54-539858FFBF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22" t="12309" r="29561" b="73424"/>
            <a:stretch/>
          </p:blipFill>
          <p:spPr>
            <a:xfrm>
              <a:off x="1940049" y="5863201"/>
              <a:ext cx="1266172" cy="378793"/>
            </a:xfrm>
            <a:prstGeom prst="rect">
              <a:avLst/>
            </a:prstGeom>
          </p:spPr>
        </p:pic>
        <p:pic>
          <p:nvPicPr>
            <p:cNvPr id="15" name="Picture 14" descr="A close-up of a sheet of paper&#10;&#10;Description automatically generated with low confidence">
              <a:extLst>
                <a:ext uri="{FF2B5EF4-FFF2-40B4-BE49-F238E27FC236}">
                  <a16:creationId xmlns:a16="http://schemas.microsoft.com/office/drawing/2014/main" id="{FA079CFB-81C8-727D-29BF-EDDFE5143A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18" t="15503" r="29627" b="70260"/>
            <a:stretch/>
          </p:blipFill>
          <p:spPr>
            <a:xfrm>
              <a:off x="1940051" y="6738817"/>
              <a:ext cx="1264174" cy="347393"/>
            </a:xfrm>
            <a:prstGeom prst="rect">
              <a:avLst/>
            </a:prstGeom>
          </p:spPr>
        </p:pic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4750C31-76F1-2D9D-EF8C-A251D6CDDE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02" t="54280" r="31475" b="22173"/>
            <a:stretch/>
          </p:blipFill>
          <p:spPr>
            <a:xfrm>
              <a:off x="1940049" y="6284148"/>
              <a:ext cx="1264174" cy="396021"/>
            </a:xfrm>
            <a:prstGeom prst="rect">
              <a:avLst/>
            </a:prstGeom>
          </p:spPr>
        </p:pic>
        <p:pic>
          <p:nvPicPr>
            <p:cNvPr id="17" name="Picture 16" descr="A picture containing white, close&#10;&#10;Description automatically generated">
              <a:extLst>
                <a:ext uri="{FF2B5EF4-FFF2-40B4-BE49-F238E27FC236}">
                  <a16:creationId xmlns:a16="http://schemas.microsoft.com/office/drawing/2014/main" id="{6B5E994E-2266-2795-EFFD-89466DAE4D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09" t="23880" r="28040" b="61996"/>
            <a:stretch/>
          </p:blipFill>
          <p:spPr>
            <a:xfrm>
              <a:off x="1940050" y="7140555"/>
              <a:ext cx="1264173" cy="413709"/>
            </a:xfrm>
            <a:prstGeom prst="rect">
              <a:avLst/>
            </a:prstGeom>
          </p:spPr>
        </p:pic>
        <p:pic>
          <p:nvPicPr>
            <p:cNvPr id="18" name="Picture 17" descr="A picture containing indoor, white&#10;&#10;Description automatically generated">
              <a:extLst>
                <a:ext uri="{FF2B5EF4-FFF2-40B4-BE49-F238E27FC236}">
                  <a16:creationId xmlns:a16="http://schemas.microsoft.com/office/drawing/2014/main" id="{53BAF34E-EBA3-3672-0B55-5BEA62A8B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30" t="19242" r="27061" b="60664"/>
            <a:stretch/>
          </p:blipFill>
          <p:spPr>
            <a:xfrm>
              <a:off x="1933432" y="7614882"/>
              <a:ext cx="1264173" cy="41148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27B659-EDB7-2672-1571-0C7CA3133570}"/>
                </a:ext>
              </a:extLst>
            </p:cNvPr>
            <p:cNvSpPr/>
            <p:nvPr/>
          </p:nvSpPr>
          <p:spPr>
            <a:xfrm>
              <a:off x="1843002" y="5326137"/>
              <a:ext cx="106029" cy="2757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Bent-Up Arrow 55">
            <a:extLst>
              <a:ext uri="{FF2B5EF4-FFF2-40B4-BE49-F238E27FC236}">
                <a16:creationId xmlns:a16="http://schemas.microsoft.com/office/drawing/2014/main" id="{99E0FCA7-3582-0261-9961-A869A4AFF828}"/>
              </a:ext>
            </a:extLst>
          </p:cNvPr>
          <p:cNvSpPr/>
          <p:nvPr/>
        </p:nvSpPr>
        <p:spPr>
          <a:xfrm flipV="1">
            <a:off x="2493635" y="1566165"/>
            <a:ext cx="914736" cy="220642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BADB2A6-1432-4DFA-9335-F30B54FE6B05}"/>
              </a:ext>
            </a:extLst>
          </p:cNvPr>
          <p:cNvSpPr txBox="1"/>
          <p:nvPr/>
        </p:nvSpPr>
        <p:spPr>
          <a:xfrm>
            <a:off x="3084374" y="4009081"/>
            <a:ext cx="17275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CREB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C9E2030-1BD1-0618-FD80-41DC1E9754D2}"/>
              </a:ext>
            </a:extLst>
          </p:cNvPr>
          <p:cNvSpPr txBox="1"/>
          <p:nvPr/>
        </p:nvSpPr>
        <p:spPr>
          <a:xfrm>
            <a:off x="169116" y="4662725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D17A444-B068-FFF1-ADD0-D2E7418B199F}"/>
              </a:ext>
            </a:extLst>
          </p:cNvPr>
          <p:cNvSpPr txBox="1"/>
          <p:nvPr/>
        </p:nvSpPr>
        <p:spPr>
          <a:xfrm>
            <a:off x="169063" y="5254846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45C519B-4817-7874-6514-8971B2998DCE}"/>
              </a:ext>
            </a:extLst>
          </p:cNvPr>
          <p:cNvSpPr/>
          <p:nvPr/>
        </p:nvSpPr>
        <p:spPr>
          <a:xfrm>
            <a:off x="3406455" y="4566450"/>
            <a:ext cx="2083965" cy="5690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0512C5-1673-FDDE-78BE-322351D64BB5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5 Part B</a:t>
            </a:r>
          </a:p>
        </p:txBody>
      </p:sp>
    </p:spTree>
    <p:extLst>
      <p:ext uri="{BB962C8B-B14F-4D97-AF65-F5344CB8AC3E}">
        <p14:creationId xmlns:p14="http://schemas.microsoft.com/office/powerpoint/2010/main" val="8497211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W25-membrane1-JUly 2 22 - E cad 2022-07-02.tif">
            <a:extLst>
              <a:ext uri="{FF2B5EF4-FFF2-40B4-BE49-F238E27FC236}">
                <a16:creationId xmlns:a16="http://schemas.microsoft.com/office/drawing/2014/main" id="{AB233524-4DB0-066E-C43D-042286E08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54" y="4457560"/>
            <a:ext cx="6464895" cy="2335215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79AD44-641D-7C01-0E1D-9EDD762DA8D4}"/>
              </a:ext>
            </a:extLst>
          </p:cNvPr>
          <p:cNvGraphicFramePr>
            <a:graphicFrameLocks noGrp="1"/>
          </p:cNvGraphicFramePr>
          <p:nvPr/>
        </p:nvGraphicFramePr>
        <p:xfrm>
          <a:off x="1055247" y="149333"/>
          <a:ext cx="1186876" cy="781641"/>
        </p:xfrm>
        <a:graphic>
          <a:graphicData uri="http://schemas.openxmlformats.org/drawingml/2006/table">
            <a:tbl>
              <a:tblPr/>
              <a:tblGrid>
                <a:gridCol w="296719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265301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30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163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DF424A2E-FB9B-6C91-F16E-A9F81F4B707B}"/>
              </a:ext>
            </a:extLst>
          </p:cNvPr>
          <p:cNvSpPr txBox="1"/>
          <p:nvPr/>
        </p:nvSpPr>
        <p:spPr>
          <a:xfrm>
            <a:off x="349004" y="1071338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56024B-10AA-3F34-D807-B57F07DBBE80}"/>
              </a:ext>
            </a:extLst>
          </p:cNvPr>
          <p:cNvSpPr txBox="1"/>
          <p:nvPr/>
        </p:nvSpPr>
        <p:spPr>
          <a:xfrm>
            <a:off x="314329" y="2450464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D3A49A-C257-D88E-D2E1-E16E07400C07}"/>
              </a:ext>
            </a:extLst>
          </p:cNvPr>
          <p:cNvSpPr txBox="1"/>
          <p:nvPr/>
        </p:nvSpPr>
        <p:spPr>
          <a:xfrm>
            <a:off x="390891" y="1553211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0F03ECE-E25B-AFC5-079E-20A8ADED8139}"/>
              </a:ext>
            </a:extLst>
          </p:cNvPr>
          <p:cNvSpPr txBox="1"/>
          <p:nvPr/>
        </p:nvSpPr>
        <p:spPr>
          <a:xfrm>
            <a:off x="363293" y="2854126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EF2776-E49E-E366-3573-416104CA6BC8}"/>
              </a:ext>
            </a:extLst>
          </p:cNvPr>
          <p:cNvSpPr txBox="1"/>
          <p:nvPr/>
        </p:nvSpPr>
        <p:spPr>
          <a:xfrm>
            <a:off x="323309" y="331993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560865-D701-85C2-A4DE-065D46962396}"/>
              </a:ext>
            </a:extLst>
          </p:cNvPr>
          <p:cNvSpPr txBox="1"/>
          <p:nvPr/>
        </p:nvSpPr>
        <p:spPr>
          <a:xfrm>
            <a:off x="351259" y="160144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F78C10-445F-5123-0A80-3977A40325B6}"/>
              </a:ext>
            </a:extLst>
          </p:cNvPr>
          <p:cNvSpPr txBox="1"/>
          <p:nvPr/>
        </p:nvSpPr>
        <p:spPr>
          <a:xfrm>
            <a:off x="309107" y="604973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06D413-DB4E-9E1D-5473-37A7CA83DBDA}"/>
              </a:ext>
            </a:extLst>
          </p:cNvPr>
          <p:cNvSpPr txBox="1"/>
          <p:nvPr/>
        </p:nvSpPr>
        <p:spPr>
          <a:xfrm>
            <a:off x="374324" y="2030158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182858-6D08-EFFA-18F7-5726A394FE56}"/>
              </a:ext>
            </a:extLst>
          </p:cNvPr>
          <p:cNvGrpSpPr/>
          <p:nvPr/>
        </p:nvGrpSpPr>
        <p:grpSpPr>
          <a:xfrm>
            <a:off x="920411" y="975286"/>
            <a:ext cx="1319304" cy="2760107"/>
            <a:chOff x="1843002" y="5326137"/>
            <a:chExt cx="1363219" cy="2757887"/>
          </a:xfrm>
        </p:grpSpPr>
        <p:pic>
          <p:nvPicPr>
            <p:cNvPr id="13" name="Picture 12" descr="A picture containing appliance, white&#10;&#10;Description automatically generated">
              <a:extLst>
                <a:ext uri="{FF2B5EF4-FFF2-40B4-BE49-F238E27FC236}">
                  <a16:creationId xmlns:a16="http://schemas.microsoft.com/office/drawing/2014/main" id="{E04B6AB6-389E-4143-2B80-72E05F0CA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8" t="8861" r="30088" b="83063"/>
            <a:stretch/>
          </p:blipFill>
          <p:spPr>
            <a:xfrm>
              <a:off x="1940049" y="5368385"/>
              <a:ext cx="1266172" cy="400031"/>
            </a:xfrm>
            <a:prstGeom prst="rect">
              <a:avLst/>
            </a:prstGeom>
          </p:spPr>
        </p:pic>
        <p:pic>
          <p:nvPicPr>
            <p:cNvPr id="14" name="Picture 13" descr="A picture containing outdoor&#10;&#10;Description automatically generated">
              <a:extLst>
                <a:ext uri="{FF2B5EF4-FFF2-40B4-BE49-F238E27FC236}">
                  <a16:creationId xmlns:a16="http://schemas.microsoft.com/office/drawing/2014/main" id="{0B04CBE4-69CE-3ACB-DC54-539858FFBF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22" t="12309" r="29561" b="73424"/>
            <a:stretch/>
          </p:blipFill>
          <p:spPr>
            <a:xfrm>
              <a:off x="1940049" y="5863201"/>
              <a:ext cx="1266172" cy="378793"/>
            </a:xfrm>
            <a:prstGeom prst="rect">
              <a:avLst/>
            </a:prstGeom>
          </p:spPr>
        </p:pic>
        <p:pic>
          <p:nvPicPr>
            <p:cNvPr id="15" name="Picture 14" descr="A close-up of a sheet of paper&#10;&#10;Description automatically generated with low confidence">
              <a:extLst>
                <a:ext uri="{FF2B5EF4-FFF2-40B4-BE49-F238E27FC236}">
                  <a16:creationId xmlns:a16="http://schemas.microsoft.com/office/drawing/2014/main" id="{FA079CFB-81C8-727D-29BF-EDDFE5143A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18" t="15503" r="29627" b="70260"/>
            <a:stretch/>
          </p:blipFill>
          <p:spPr>
            <a:xfrm>
              <a:off x="1940051" y="6738817"/>
              <a:ext cx="1264174" cy="347393"/>
            </a:xfrm>
            <a:prstGeom prst="rect">
              <a:avLst/>
            </a:prstGeom>
          </p:spPr>
        </p:pic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4750C31-76F1-2D9D-EF8C-A251D6CDDE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02" t="54280" r="31475" b="22173"/>
            <a:stretch/>
          </p:blipFill>
          <p:spPr>
            <a:xfrm>
              <a:off x="1940049" y="6284148"/>
              <a:ext cx="1264174" cy="396021"/>
            </a:xfrm>
            <a:prstGeom prst="rect">
              <a:avLst/>
            </a:prstGeom>
          </p:spPr>
        </p:pic>
        <p:pic>
          <p:nvPicPr>
            <p:cNvPr id="17" name="Picture 16" descr="A picture containing white, close&#10;&#10;Description automatically generated">
              <a:extLst>
                <a:ext uri="{FF2B5EF4-FFF2-40B4-BE49-F238E27FC236}">
                  <a16:creationId xmlns:a16="http://schemas.microsoft.com/office/drawing/2014/main" id="{6B5E994E-2266-2795-EFFD-89466DAE4D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09" t="23880" r="28040" b="61996"/>
            <a:stretch/>
          </p:blipFill>
          <p:spPr>
            <a:xfrm>
              <a:off x="1940050" y="7140555"/>
              <a:ext cx="1264173" cy="413709"/>
            </a:xfrm>
            <a:prstGeom prst="rect">
              <a:avLst/>
            </a:prstGeom>
          </p:spPr>
        </p:pic>
        <p:pic>
          <p:nvPicPr>
            <p:cNvPr id="18" name="Picture 17" descr="A picture containing indoor, white&#10;&#10;Description automatically generated">
              <a:extLst>
                <a:ext uri="{FF2B5EF4-FFF2-40B4-BE49-F238E27FC236}">
                  <a16:creationId xmlns:a16="http://schemas.microsoft.com/office/drawing/2014/main" id="{53BAF34E-EBA3-3672-0B55-5BEA62A8B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30" t="19242" r="27061" b="60664"/>
            <a:stretch/>
          </p:blipFill>
          <p:spPr>
            <a:xfrm>
              <a:off x="1933432" y="7614882"/>
              <a:ext cx="1264173" cy="41148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27B659-EDB7-2672-1571-0C7CA3133570}"/>
                </a:ext>
              </a:extLst>
            </p:cNvPr>
            <p:cNvSpPr/>
            <p:nvPr/>
          </p:nvSpPr>
          <p:spPr>
            <a:xfrm>
              <a:off x="1843002" y="5326137"/>
              <a:ext cx="106029" cy="2757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Bent-Up Arrow 55">
            <a:extLst>
              <a:ext uri="{FF2B5EF4-FFF2-40B4-BE49-F238E27FC236}">
                <a16:creationId xmlns:a16="http://schemas.microsoft.com/office/drawing/2014/main" id="{99E0FCA7-3582-0261-9961-A869A4AFF828}"/>
              </a:ext>
            </a:extLst>
          </p:cNvPr>
          <p:cNvSpPr/>
          <p:nvPr/>
        </p:nvSpPr>
        <p:spPr>
          <a:xfrm flipV="1">
            <a:off x="2493635" y="2019869"/>
            <a:ext cx="914736" cy="1737345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BADB2A6-1432-4DFA-9335-F30B54FE6B05}"/>
              </a:ext>
            </a:extLst>
          </p:cNvPr>
          <p:cNvSpPr txBox="1"/>
          <p:nvPr/>
        </p:nvSpPr>
        <p:spPr>
          <a:xfrm>
            <a:off x="3084374" y="4009081"/>
            <a:ext cx="17275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E-cad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C9E2030-1BD1-0618-FD80-41DC1E9754D2}"/>
              </a:ext>
            </a:extLst>
          </p:cNvPr>
          <p:cNvSpPr txBox="1"/>
          <p:nvPr/>
        </p:nvSpPr>
        <p:spPr>
          <a:xfrm>
            <a:off x="-15494" y="5785452"/>
            <a:ext cx="9506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130 KD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D17A444-B068-FFF1-ADD0-D2E7418B199F}"/>
              </a:ext>
            </a:extLst>
          </p:cNvPr>
          <p:cNvSpPr txBox="1"/>
          <p:nvPr/>
        </p:nvSpPr>
        <p:spPr>
          <a:xfrm>
            <a:off x="-46315" y="6216085"/>
            <a:ext cx="9275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100 KD</a:t>
            </a:r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45C519B-4817-7874-6514-8971B2998DCE}"/>
              </a:ext>
            </a:extLst>
          </p:cNvPr>
          <p:cNvSpPr/>
          <p:nvPr/>
        </p:nvSpPr>
        <p:spPr>
          <a:xfrm>
            <a:off x="3206460" y="5650727"/>
            <a:ext cx="1968584" cy="5690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E55363-80B4-E9BD-E4A3-041024305A25}"/>
              </a:ext>
            </a:extLst>
          </p:cNvPr>
          <p:cNvSpPr txBox="1"/>
          <p:nvPr/>
        </p:nvSpPr>
        <p:spPr>
          <a:xfrm>
            <a:off x="-15587" y="5254848"/>
            <a:ext cx="9660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250 KD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52D671-0C9B-DCED-7B8D-449D9B2232BF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5 Part B</a:t>
            </a:r>
          </a:p>
        </p:txBody>
      </p:sp>
    </p:spTree>
    <p:extLst>
      <p:ext uri="{BB962C8B-B14F-4D97-AF65-F5344CB8AC3E}">
        <p14:creationId xmlns:p14="http://schemas.microsoft.com/office/powerpoint/2010/main" val="15859491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W25-membrane1-JUly 03 22 - actin 2022-07-03.tif">
            <a:extLst>
              <a:ext uri="{FF2B5EF4-FFF2-40B4-BE49-F238E27FC236}">
                <a16:creationId xmlns:a16="http://schemas.microsoft.com/office/drawing/2014/main" id="{9C28256C-8DF6-6704-28A6-C3C97ADC4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98" y="4896305"/>
            <a:ext cx="6657197" cy="2380515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79AD44-641D-7C01-0E1D-9EDD762DA8D4}"/>
              </a:ext>
            </a:extLst>
          </p:cNvPr>
          <p:cNvGraphicFramePr>
            <a:graphicFrameLocks noGrp="1"/>
          </p:cNvGraphicFramePr>
          <p:nvPr/>
        </p:nvGraphicFramePr>
        <p:xfrm>
          <a:off x="1055247" y="149333"/>
          <a:ext cx="1186876" cy="781641"/>
        </p:xfrm>
        <a:graphic>
          <a:graphicData uri="http://schemas.openxmlformats.org/drawingml/2006/table">
            <a:tbl>
              <a:tblPr/>
              <a:tblGrid>
                <a:gridCol w="296719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265301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30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163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DF424A2E-FB9B-6C91-F16E-A9F81F4B707B}"/>
              </a:ext>
            </a:extLst>
          </p:cNvPr>
          <p:cNvSpPr txBox="1"/>
          <p:nvPr/>
        </p:nvSpPr>
        <p:spPr>
          <a:xfrm>
            <a:off x="349004" y="1071338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56024B-10AA-3F34-D807-B57F07DBBE80}"/>
              </a:ext>
            </a:extLst>
          </p:cNvPr>
          <p:cNvSpPr txBox="1"/>
          <p:nvPr/>
        </p:nvSpPr>
        <p:spPr>
          <a:xfrm>
            <a:off x="314329" y="2450464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D3A49A-C257-D88E-D2E1-E16E07400C07}"/>
              </a:ext>
            </a:extLst>
          </p:cNvPr>
          <p:cNvSpPr txBox="1"/>
          <p:nvPr/>
        </p:nvSpPr>
        <p:spPr>
          <a:xfrm>
            <a:off x="390891" y="1553211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0F03ECE-E25B-AFC5-079E-20A8ADED8139}"/>
              </a:ext>
            </a:extLst>
          </p:cNvPr>
          <p:cNvSpPr txBox="1"/>
          <p:nvPr/>
        </p:nvSpPr>
        <p:spPr>
          <a:xfrm>
            <a:off x="363293" y="2854126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EF2776-E49E-E366-3573-416104CA6BC8}"/>
              </a:ext>
            </a:extLst>
          </p:cNvPr>
          <p:cNvSpPr txBox="1"/>
          <p:nvPr/>
        </p:nvSpPr>
        <p:spPr>
          <a:xfrm>
            <a:off x="323309" y="331993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560865-D701-85C2-A4DE-065D46962396}"/>
              </a:ext>
            </a:extLst>
          </p:cNvPr>
          <p:cNvSpPr txBox="1"/>
          <p:nvPr/>
        </p:nvSpPr>
        <p:spPr>
          <a:xfrm>
            <a:off x="351259" y="160144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F78C10-445F-5123-0A80-3977A40325B6}"/>
              </a:ext>
            </a:extLst>
          </p:cNvPr>
          <p:cNvSpPr txBox="1"/>
          <p:nvPr/>
        </p:nvSpPr>
        <p:spPr>
          <a:xfrm>
            <a:off x="309107" y="604973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06D413-DB4E-9E1D-5473-37A7CA83DBDA}"/>
              </a:ext>
            </a:extLst>
          </p:cNvPr>
          <p:cNvSpPr txBox="1"/>
          <p:nvPr/>
        </p:nvSpPr>
        <p:spPr>
          <a:xfrm>
            <a:off x="374324" y="2030158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182858-6D08-EFFA-18F7-5726A394FE56}"/>
              </a:ext>
            </a:extLst>
          </p:cNvPr>
          <p:cNvGrpSpPr/>
          <p:nvPr/>
        </p:nvGrpSpPr>
        <p:grpSpPr>
          <a:xfrm>
            <a:off x="920411" y="975286"/>
            <a:ext cx="1319304" cy="2760107"/>
            <a:chOff x="1843002" y="5326137"/>
            <a:chExt cx="1363219" cy="2757887"/>
          </a:xfrm>
        </p:grpSpPr>
        <p:pic>
          <p:nvPicPr>
            <p:cNvPr id="13" name="Picture 12" descr="A picture containing appliance, white&#10;&#10;Description automatically generated">
              <a:extLst>
                <a:ext uri="{FF2B5EF4-FFF2-40B4-BE49-F238E27FC236}">
                  <a16:creationId xmlns:a16="http://schemas.microsoft.com/office/drawing/2014/main" id="{E04B6AB6-389E-4143-2B80-72E05F0CA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8" t="8861" r="30088" b="83063"/>
            <a:stretch/>
          </p:blipFill>
          <p:spPr>
            <a:xfrm>
              <a:off x="1940049" y="5368385"/>
              <a:ext cx="1266172" cy="400031"/>
            </a:xfrm>
            <a:prstGeom prst="rect">
              <a:avLst/>
            </a:prstGeom>
          </p:spPr>
        </p:pic>
        <p:pic>
          <p:nvPicPr>
            <p:cNvPr id="14" name="Picture 13" descr="A picture containing outdoor&#10;&#10;Description automatically generated">
              <a:extLst>
                <a:ext uri="{FF2B5EF4-FFF2-40B4-BE49-F238E27FC236}">
                  <a16:creationId xmlns:a16="http://schemas.microsoft.com/office/drawing/2014/main" id="{0B04CBE4-69CE-3ACB-DC54-539858FFBF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22" t="12309" r="29561" b="73424"/>
            <a:stretch/>
          </p:blipFill>
          <p:spPr>
            <a:xfrm>
              <a:off x="1940049" y="5863201"/>
              <a:ext cx="1266172" cy="378793"/>
            </a:xfrm>
            <a:prstGeom prst="rect">
              <a:avLst/>
            </a:prstGeom>
          </p:spPr>
        </p:pic>
        <p:pic>
          <p:nvPicPr>
            <p:cNvPr id="15" name="Picture 14" descr="A close-up of a sheet of paper&#10;&#10;Description automatically generated with low confidence">
              <a:extLst>
                <a:ext uri="{FF2B5EF4-FFF2-40B4-BE49-F238E27FC236}">
                  <a16:creationId xmlns:a16="http://schemas.microsoft.com/office/drawing/2014/main" id="{FA079CFB-81C8-727D-29BF-EDDFE5143A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18" t="15503" r="29627" b="70260"/>
            <a:stretch/>
          </p:blipFill>
          <p:spPr>
            <a:xfrm>
              <a:off x="1940051" y="6738817"/>
              <a:ext cx="1264174" cy="347393"/>
            </a:xfrm>
            <a:prstGeom prst="rect">
              <a:avLst/>
            </a:prstGeom>
          </p:spPr>
        </p:pic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4750C31-76F1-2D9D-EF8C-A251D6CDDE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02" t="54280" r="31475" b="22173"/>
            <a:stretch/>
          </p:blipFill>
          <p:spPr>
            <a:xfrm>
              <a:off x="1940049" y="6284148"/>
              <a:ext cx="1264174" cy="396021"/>
            </a:xfrm>
            <a:prstGeom prst="rect">
              <a:avLst/>
            </a:prstGeom>
          </p:spPr>
        </p:pic>
        <p:pic>
          <p:nvPicPr>
            <p:cNvPr id="17" name="Picture 16" descr="A picture containing white, close&#10;&#10;Description automatically generated">
              <a:extLst>
                <a:ext uri="{FF2B5EF4-FFF2-40B4-BE49-F238E27FC236}">
                  <a16:creationId xmlns:a16="http://schemas.microsoft.com/office/drawing/2014/main" id="{6B5E994E-2266-2795-EFFD-89466DAE4D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09" t="23880" r="28040" b="61996"/>
            <a:stretch/>
          </p:blipFill>
          <p:spPr>
            <a:xfrm>
              <a:off x="1940050" y="7140555"/>
              <a:ext cx="1264173" cy="413709"/>
            </a:xfrm>
            <a:prstGeom prst="rect">
              <a:avLst/>
            </a:prstGeom>
          </p:spPr>
        </p:pic>
        <p:pic>
          <p:nvPicPr>
            <p:cNvPr id="18" name="Picture 17" descr="A picture containing indoor, white&#10;&#10;Description automatically generated">
              <a:extLst>
                <a:ext uri="{FF2B5EF4-FFF2-40B4-BE49-F238E27FC236}">
                  <a16:creationId xmlns:a16="http://schemas.microsoft.com/office/drawing/2014/main" id="{53BAF34E-EBA3-3672-0B55-5BEA62A8B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30" t="19242" r="27061" b="60664"/>
            <a:stretch/>
          </p:blipFill>
          <p:spPr>
            <a:xfrm>
              <a:off x="1933432" y="7614882"/>
              <a:ext cx="1264173" cy="41148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27B659-EDB7-2672-1571-0C7CA3133570}"/>
                </a:ext>
              </a:extLst>
            </p:cNvPr>
            <p:cNvSpPr/>
            <p:nvPr/>
          </p:nvSpPr>
          <p:spPr>
            <a:xfrm>
              <a:off x="1843002" y="5326137"/>
              <a:ext cx="106029" cy="2757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Bent-Up Arrow 55">
            <a:extLst>
              <a:ext uri="{FF2B5EF4-FFF2-40B4-BE49-F238E27FC236}">
                <a16:creationId xmlns:a16="http://schemas.microsoft.com/office/drawing/2014/main" id="{99E0FCA7-3582-0261-9961-A869A4AFF828}"/>
              </a:ext>
            </a:extLst>
          </p:cNvPr>
          <p:cNvSpPr/>
          <p:nvPr/>
        </p:nvSpPr>
        <p:spPr>
          <a:xfrm flipV="1">
            <a:off x="2493635" y="2442813"/>
            <a:ext cx="914736" cy="1506649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BADB2A6-1432-4DFA-9335-F30B54FE6B05}"/>
              </a:ext>
            </a:extLst>
          </p:cNvPr>
          <p:cNvSpPr txBox="1"/>
          <p:nvPr/>
        </p:nvSpPr>
        <p:spPr>
          <a:xfrm>
            <a:off x="3107450" y="4293608"/>
            <a:ext cx="17275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  β-actin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45C519B-4817-7874-6514-8971B2998DCE}"/>
              </a:ext>
            </a:extLst>
          </p:cNvPr>
          <p:cNvSpPr/>
          <p:nvPr/>
        </p:nvSpPr>
        <p:spPr>
          <a:xfrm>
            <a:off x="3106464" y="5143194"/>
            <a:ext cx="2091657" cy="5844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B73BB0-0350-641D-B1E4-74545ED74186}"/>
              </a:ext>
            </a:extLst>
          </p:cNvPr>
          <p:cNvSpPr txBox="1"/>
          <p:nvPr/>
        </p:nvSpPr>
        <p:spPr>
          <a:xfrm>
            <a:off x="-77031" y="5062601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C99506-4048-D50D-E9E8-E3CA98DEAC09}"/>
              </a:ext>
            </a:extLst>
          </p:cNvPr>
          <p:cNvSpPr txBox="1"/>
          <p:nvPr/>
        </p:nvSpPr>
        <p:spPr>
          <a:xfrm>
            <a:off x="-77084" y="5539373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A61F92-7C4F-75AB-C2A1-E588FCA44AC6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5 Part B</a:t>
            </a:r>
          </a:p>
        </p:txBody>
      </p:sp>
    </p:spTree>
    <p:extLst>
      <p:ext uri="{BB962C8B-B14F-4D97-AF65-F5344CB8AC3E}">
        <p14:creationId xmlns:p14="http://schemas.microsoft.com/office/powerpoint/2010/main" val="32073509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W25-membrane2-JUly 2 22 -pkac 2022-07-02.tif">
            <a:extLst>
              <a:ext uri="{FF2B5EF4-FFF2-40B4-BE49-F238E27FC236}">
                <a16:creationId xmlns:a16="http://schemas.microsoft.com/office/drawing/2014/main" id="{93F2F97C-05FA-BAFF-F47C-0EFFF1F2B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4621899"/>
            <a:ext cx="6918730" cy="319847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79AD44-641D-7C01-0E1D-9EDD762DA8D4}"/>
              </a:ext>
            </a:extLst>
          </p:cNvPr>
          <p:cNvGraphicFramePr>
            <a:graphicFrameLocks noGrp="1"/>
          </p:cNvGraphicFramePr>
          <p:nvPr/>
        </p:nvGraphicFramePr>
        <p:xfrm>
          <a:off x="1055247" y="149333"/>
          <a:ext cx="1186876" cy="781641"/>
        </p:xfrm>
        <a:graphic>
          <a:graphicData uri="http://schemas.openxmlformats.org/drawingml/2006/table">
            <a:tbl>
              <a:tblPr/>
              <a:tblGrid>
                <a:gridCol w="296719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265301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30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163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DF424A2E-FB9B-6C91-F16E-A9F81F4B707B}"/>
              </a:ext>
            </a:extLst>
          </p:cNvPr>
          <p:cNvSpPr txBox="1"/>
          <p:nvPr/>
        </p:nvSpPr>
        <p:spPr>
          <a:xfrm>
            <a:off x="349004" y="1071338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56024B-10AA-3F34-D807-B57F07DBBE80}"/>
              </a:ext>
            </a:extLst>
          </p:cNvPr>
          <p:cNvSpPr txBox="1"/>
          <p:nvPr/>
        </p:nvSpPr>
        <p:spPr>
          <a:xfrm>
            <a:off x="314329" y="2450464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D3A49A-C257-D88E-D2E1-E16E07400C07}"/>
              </a:ext>
            </a:extLst>
          </p:cNvPr>
          <p:cNvSpPr txBox="1"/>
          <p:nvPr/>
        </p:nvSpPr>
        <p:spPr>
          <a:xfrm>
            <a:off x="390891" y="1553211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0F03ECE-E25B-AFC5-079E-20A8ADED8139}"/>
              </a:ext>
            </a:extLst>
          </p:cNvPr>
          <p:cNvSpPr txBox="1"/>
          <p:nvPr/>
        </p:nvSpPr>
        <p:spPr>
          <a:xfrm>
            <a:off x="363293" y="2854126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EF2776-E49E-E366-3573-416104CA6BC8}"/>
              </a:ext>
            </a:extLst>
          </p:cNvPr>
          <p:cNvSpPr txBox="1"/>
          <p:nvPr/>
        </p:nvSpPr>
        <p:spPr>
          <a:xfrm>
            <a:off x="323309" y="331993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560865-D701-85C2-A4DE-065D46962396}"/>
              </a:ext>
            </a:extLst>
          </p:cNvPr>
          <p:cNvSpPr txBox="1"/>
          <p:nvPr/>
        </p:nvSpPr>
        <p:spPr>
          <a:xfrm>
            <a:off x="351259" y="160144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F78C10-445F-5123-0A80-3977A40325B6}"/>
              </a:ext>
            </a:extLst>
          </p:cNvPr>
          <p:cNvSpPr txBox="1"/>
          <p:nvPr/>
        </p:nvSpPr>
        <p:spPr>
          <a:xfrm>
            <a:off x="309107" y="604973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06D413-DB4E-9E1D-5473-37A7CA83DBDA}"/>
              </a:ext>
            </a:extLst>
          </p:cNvPr>
          <p:cNvSpPr txBox="1"/>
          <p:nvPr/>
        </p:nvSpPr>
        <p:spPr>
          <a:xfrm>
            <a:off x="374324" y="2030158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182858-6D08-EFFA-18F7-5726A394FE56}"/>
              </a:ext>
            </a:extLst>
          </p:cNvPr>
          <p:cNvGrpSpPr/>
          <p:nvPr/>
        </p:nvGrpSpPr>
        <p:grpSpPr>
          <a:xfrm>
            <a:off x="920411" y="975286"/>
            <a:ext cx="1319304" cy="2760107"/>
            <a:chOff x="1843002" y="5326137"/>
            <a:chExt cx="1363219" cy="2757887"/>
          </a:xfrm>
        </p:grpSpPr>
        <p:pic>
          <p:nvPicPr>
            <p:cNvPr id="13" name="Picture 12" descr="A picture containing appliance, white&#10;&#10;Description automatically generated">
              <a:extLst>
                <a:ext uri="{FF2B5EF4-FFF2-40B4-BE49-F238E27FC236}">
                  <a16:creationId xmlns:a16="http://schemas.microsoft.com/office/drawing/2014/main" id="{E04B6AB6-389E-4143-2B80-72E05F0CA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8" t="8861" r="30088" b="83063"/>
            <a:stretch/>
          </p:blipFill>
          <p:spPr>
            <a:xfrm>
              <a:off x="1940049" y="5368385"/>
              <a:ext cx="1266172" cy="400031"/>
            </a:xfrm>
            <a:prstGeom prst="rect">
              <a:avLst/>
            </a:prstGeom>
          </p:spPr>
        </p:pic>
        <p:pic>
          <p:nvPicPr>
            <p:cNvPr id="14" name="Picture 13" descr="A picture containing outdoor&#10;&#10;Description automatically generated">
              <a:extLst>
                <a:ext uri="{FF2B5EF4-FFF2-40B4-BE49-F238E27FC236}">
                  <a16:creationId xmlns:a16="http://schemas.microsoft.com/office/drawing/2014/main" id="{0B04CBE4-69CE-3ACB-DC54-539858FFBF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22" t="12309" r="29561" b="73424"/>
            <a:stretch/>
          </p:blipFill>
          <p:spPr>
            <a:xfrm>
              <a:off x="1940049" y="5863201"/>
              <a:ext cx="1266172" cy="378793"/>
            </a:xfrm>
            <a:prstGeom prst="rect">
              <a:avLst/>
            </a:prstGeom>
          </p:spPr>
        </p:pic>
        <p:pic>
          <p:nvPicPr>
            <p:cNvPr id="15" name="Picture 14" descr="A close-up of a sheet of paper&#10;&#10;Description automatically generated with low confidence">
              <a:extLst>
                <a:ext uri="{FF2B5EF4-FFF2-40B4-BE49-F238E27FC236}">
                  <a16:creationId xmlns:a16="http://schemas.microsoft.com/office/drawing/2014/main" id="{FA079CFB-81C8-727D-29BF-EDDFE5143A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18" t="15503" r="29627" b="70260"/>
            <a:stretch/>
          </p:blipFill>
          <p:spPr>
            <a:xfrm>
              <a:off x="1940051" y="6738817"/>
              <a:ext cx="1264174" cy="347393"/>
            </a:xfrm>
            <a:prstGeom prst="rect">
              <a:avLst/>
            </a:prstGeom>
          </p:spPr>
        </p:pic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4750C31-76F1-2D9D-EF8C-A251D6CDDE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02" t="54280" r="31475" b="22173"/>
            <a:stretch/>
          </p:blipFill>
          <p:spPr>
            <a:xfrm>
              <a:off x="1940049" y="6284148"/>
              <a:ext cx="1264174" cy="396021"/>
            </a:xfrm>
            <a:prstGeom prst="rect">
              <a:avLst/>
            </a:prstGeom>
          </p:spPr>
        </p:pic>
        <p:pic>
          <p:nvPicPr>
            <p:cNvPr id="17" name="Picture 16" descr="A picture containing white, close&#10;&#10;Description automatically generated">
              <a:extLst>
                <a:ext uri="{FF2B5EF4-FFF2-40B4-BE49-F238E27FC236}">
                  <a16:creationId xmlns:a16="http://schemas.microsoft.com/office/drawing/2014/main" id="{6B5E994E-2266-2795-EFFD-89466DAE4D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09" t="23880" r="28040" b="61996"/>
            <a:stretch/>
          </p:blipFill>
          <p:spPr>
            <a:xfrm>
              <a:off x="1940050" y="7140555"/>
              <a:ext cx="1264173" cy="413709"/>
            </a:xfrm>
            <a:prstGeom prst="rect">
              <a:avLst/>
            </a:prstGeom>
          </p:spPr>
        </p:pic>
        <p:pic>
          <p:nvPicPr>
            <p:cNvPr id="18" name="Picture 17" descr="A picture containing indoor, white&#10;&#10;Description automatically generated">
              <a:extLst>
                <a:ext uri="{FF2B5EF4-FFF2-40B4-BE49-F238E27FC236}">
                  <a16:creationId xmlns:a16="http://schemas.microsoft.com/office/drawing/2014/main" id="{53BAF34E-EBA3-3672-0B55-5BEA62A8B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30" t="19242" r="27061" b="60664"/>
            <a:stretch/>
          </p:blipFill>
          <p:spPr>
            <a:xfrm>
              <a:off x="1933432" y="7614882"/>
              <a:ext cx="1264173" cy="41148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27B659-EDB7-2672-1571-0C7CA3133570}"/>
                </a:ext>
              </a:extLst>
            </p:cNvPr>
            <p:cNvSpPr/>
            <p:nvPr/>
          </p:nvSpPr>
          <p:spPr>
            <a:xfrm>
              <a:off x="1843002" y="5326137"/>
              <a:ext cx="106029" cy="2757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Bent-Up Arrow 55">
            <a:extLst>
              <a:ext uri="{FF2B5EF4-FFF2-40B4-BE49-F238E27FC236}">
                <a16:creationId xmlns:a16="http://schemas.microsoft.com/office/drawing/2014/main" id="{99E0FCA7-3582-0261-9961-A869A4AFF828}"/>
              </a:ext>
            </a:extLst>
          </p:cNvPr>
          <p:cNvSpPr/>
          <p:nvPr/>
        </p:nvSpPr>
        <p:spPr>
          <a:xfrm flipV="1">
            <a:off x="2493635" y="2873447"/>
            <a:ext cx="914736" cy="1076015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BADB2A6-1432-4DFA-9335-F30B54FE6B05}"/>
              </a:ext>
            </a:extLst>
          </p:cNvPr>
          <p:cNvSpPr txBox="1"/>
          <p:nvPr/>
        </p:nvSpPr>
        <p:spPr>
          <a:xfrm>
            <a:off x="3092066" y="4255159"/>
            <a:ext cx="17275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PKA Cα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45C519B-4817-7874-6514-8971B2998DCE}"/>
              </a:ext>
            </a:extLst>
          </p:cNvPr>
          <p:cNvSpPr/>
          <p:nvPr/>
        </p:nvSpPr>
        <p:spPr>
          <a:xfrm>
            <a:off x="3260306" y="5327752"/>
            <a:ext cx="2091657" cy="5844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B73BB0-0350-641D-B1E4-74545ED74186}"/>
              </a:ext>
            </a:extLst>
          </p:cNvPr>
          <p:cNvSpPr txBox="1"/>
          <p:nvPr/>
        </p:nvSpPr>
        <p:spPr>
          <a:xfrm>
            <a:off x="-77031" y="5062601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C99506-4048-D50D-E9E8-E3CA98DEAC09}"/>
              </a:ext>
            </a:extLst>
          </p:cNvPr>
          <p:cNvSpPr txBox="1"/>
          <p:nvPr/>
        </p:nvSpPr>
        <p:spPr>
          <a:xfrm>
            <a:off x="-77084" y="5539373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129D27-F724-B0E2-2C69-EC1F33A044E7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5 Part B</a:t>
            </a:r>
          </a:p>
        </p:txBody>
      </p:sp>
    </p:spTree>
    <p:extLst>
      <p:ext uri="{BB962C8B-B14F-4D97-AF65-F5344CB8AC3E}">
        <p14:creationId xmlns:p14="http://schemas.microsoft.com/office/powerpoint/2010/main" val="2642038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W25-membrane2-JUly 2 22 - actin 2022-07-02.tif">
            <a:extLst>
              <a:ext uri="{FF2B5EF4-FFF2-40B4-BE49-F238E27FC236}">
                <a16:creationId xmlns:a16="http://schemas.microsoft.com/office/drawing/2014/main" id="{676E1909-8194-AA70-E4F6-527BA2B02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2" y="4591143"/>
            <a:ext cx="7234105" cy="3452234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79AD44-641D-7C01-0E1D-9EDD762DA8D4}"/>
              </a:ext>
            </a:extLst>
          </p:cNvPr>
          <p:cNvGraphicFramePr>
            <a:graphicFrameLocks noGrp="1"/>
          </p:cNvGraphicFramePr>
          <p:nvPr/>
        </p:nvGraphicFramePr>
        <p:xfrm>
          <a:off x="1055247" y="149333"/>
          <a:ext cx="1186876" cy="781641"/>
        </p:xfrm>
        <a:graphic>
          <a:graphicData uri="http://schemas.openxmlformats.org/drawingml/2006/table">
            <a:tbl>
              <a:tblPr/>
              <a:tblGrid>
                <a:gridCol w="296719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6719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</a:tblGrid>
              <a:tr h="265301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30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PDO 46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163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DF424A2E-FB9B-6C91-F16E-A9F81F4B707B}"/>
              </a:ext>
            </a:extLst>
          </p:cNvPr>
          <p:cNvSpPr txBox="1"/>
          <p:nvPr/>
        </p:nvSpPr>
        <p:spPr>
          <a:xfrm>
            <a:off x="349004" y="1071338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56024B-10AA-3F34-D807-B57F07DBBE80}"/>
              </a:ext>
            </a:extLst>
          </p:cNvPr>
          <p:cNvSpPr txBox="1"/>
          <p:nvPr/>
        </p:nvSpPr>
        <p:spPr>
          <a:xfrm>
            <a:off x="314329" y="2450464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D3A49A-C257-D88E-D2E1-E16E07400C07}"/>
              </a:ext>
            </a:extLst>
          </p:cNvPr>
          <p:cNvSpPr txBox="1"/>
          <p:nvPr/>
        </p:nvSpPr>
        <p:spPr>
          <a:xfrm>
            <a:off x="390891" y="1553211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0F03ECE-E25B-AFC5-079E-20A8ADED8139}"/>
              </a:ext>
            </a:extLst>
          </p:cNvPr>
          <p:cNvSpPr txBox="1"/>
          <p:nvPr/>
        </p:nvSpPr>
        <p:spPr>
          <a:xfrm>
            <a:off x="363293" y="2854126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EF2776-E49E-E366-3573-416104CA6BC8}"/>
              </a:ext>
            </a:extLst>
          </p:cNvPr>
          <p:cNvSpPr txBox="1"/>
          <p:nvPr/>
        </p:nvSpPr>
        <p:spPr>
          <a:xfrm>
            <a:off x="323309" y="331993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560865-D701-85C2-A4DE-065D46962396}"/>
              </a:ext>
            </a:extLst>
          </p:cNvPr>
          <p:cNvSpPr txBox="1"/>
          <p:nvPr/>
        </p:nvSpPr>
        <p:spPr>
          <a:xfrm>
            <a:off x="351259" y="160144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F78C10-445F-5123-0A80-3977A40325B6}"/>
              </a:ext>
            </a:extLst>
          </p:cNvPr>
          <p:cNvSpPr txBox="1"/>
          <p:nvPr/>
        </p:nvSpPr>
        <p:spPr>
          <a:xfrm>
            <a:off x="309107" y="604973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06D413-DB4E-9E1D-5473-37A7CA83DBDA}"/>
              </a:ext>
            </a:extLst>
          </p:cNvPr>
          <p:cNvSpPr txBox="1"/>
          <p:nvPr/>
        </p:nvSpPr>
        <p:spPr>
          <a:xfrm>
            <a:off x="374324" y="2030158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182858-6D08-EFFA-18F7-5726A394FE56}"/>
              </a:ext>
            </a:extLst>
          </p:cNvPr>
          <p:cNvGrpSpPr/>
          <p:nvPr/>
        </p:nvGrpSpPr>
        <p:grpSpPr>
          <a:xfrm>
            <a:off x="920411" y="975286"/>
            <a:ext cx="1319304" cy="2760107"/>
            <a:chOff x="1843002" y="5326137"/>
            <a:chExt cx="1363219" cy="2757887"/>
          </a:xfrm>
        </p:grpSpPr>
        <p:pic>
          <p:nvPicPr>
            <p:cNvPr id="13" name="Picture 12" descr="A picture containing appliance, white&#10;&#10;Description automatically generated">
              <a:extLst>
                <a:ext uri="{FF2B5EF4-FFF2-40B4-BE49-F238E27FC236}">
                  <a16:creationId xmlns:a16="http://schemas.microsoft.com/office/drawing/2014/main" id="{E04B6AB6-389E-4143-2B80-72E05F0CA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8" t="8861" r="30088" b="83063"/>
            <a:stretch/>
          </p:blipFill>
          <p:spPr>
            <a:xfrm>
              <a:off x="1940049" y="5368385"/>
              <a:ext cx="1266172" cy="400031"/>
            </a:xfrm>
            <a:prstGeom prst="rect">
              <a:avLst/>
            </a:prstGeom>
          </p:spPr>
        </p:pic>
        <p:pic>
          <p:nvPicPr>
            <p:cNvPr id="14" name="Picture 13" descr="A picture containing outdoor&#10;&#10;Description automatically generated">
              <a:extLst>
                <a:ext uri="{FF2B5EF4-FFF2-40B4-BE49-F238E27FC236}">
                  <a16:creationId xmlns:a16="http://schemas.microsoft.com/office/drawing/2014/main" id="{0B04CBE4-69CE-3ACB-DC54-539858FFBF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22" t="12309" r="29561" b="73424"/>
            <a:stretch/>
          </p:blipFill>
          <p:spPr>
            <a:xfrm>
              <a:off x="1940049" y="5863201"/>
              <a:ext cx="1266172" cy="378793"/>
            </a:xfrm>
            <a:prstGeom prst="rect">
              <a:avLst/>
            </a:prstGeom>
          </p:spPr>
        </p:pic>
        <p:pic>
          <p:nvPicPr>
            <p:cNvPr id="15" name="Picture 14" descr="A close-up of a sheet of paper&#10;&#10;Description automatically generated with low confidence">
              <a:extLst>
                <a:ext uri="{FF2B5EF4-FFF2-40B4-BE49-F238E27FC236}">
                  <a16:creationId xmlns:a16="http://schemas.microsoft.com/office/drawing/2014/main" id="{FA079CFB-81C8-727D-29BF-EDDFE5143A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18" t="15503" r="29627" b="70260"/>
            <a:stretch/>
          </p:blipFill>
          <p:spPr>
            <a:xfrm>
              <a:off x="1940051" y="6738817"/>
              <a:ext cx="1264174" cy="347393"/>
            </a:xfrm>
            <a:prstGeom prst="rect">
              <a:avLst/>
            </a:prstGeom>
          </p:spPr>
        </p:pic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4750C31-76F1-2D9D-EF8C-A251D6CDDE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02" t="54280" r="31475" b="22173"/>
            <a:stretch/>
          </p:blipFill>
          <p:spPr>
            <a:xfrm>
              <a:off x="1940049" y="6284148"/>
              <a:ext cx="1264174" cy="396021"/>
            </a:xfrm>
            <a:prstGeom prst="rect">
              <a:avLst/>
            </a:prstGeom>
          </p:spPr>
        </p:pic>
        <p:pic>
          <p:nvPicPr>
            <p:cNvPr id="17" name="Picture 16" descr="A picture containing white, close&#10;&#10;Description automatically generated">
              <a:extLst>
                <a:ext uri="{FF2B5EF4-FFF2-40B4-BE49-F238E27FC236}">
                  <a16:creationId xmlns:a16="http://schemas.microsoft.com/office/drawing/2014/main" id="{6B5E994E-2266-2795-EFFD-89466DAE4D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09" t="23880" r="28040" b="61996"/>
            <a:stretch/>
          </p:blipFill>
          <p:spPr>
            <a:xfrm>
              <a:off x="1940050" y="7140555"/>
              <a:ext cx="1264173" cy="413709"/>
            </a:xfrm>
            <a:prstGeom prst="rect">
              <a:avLst/>
            </a:prstGeom>
          </p:spPr>
        </p:pic>
        <p:pic>
          <p:nvPicPr>
            <p:cNvPr id="18" name="Picture 17" descr="A picture containing indoor, white&#10;&#10;Description automatically generated">
              <a:extLst>
                <a:ext uri="{FF2B5EF4-FFF2-40B4-BE49-F238E27FC236}">
                  <a16:creationId xmlns:a16="http://schemas.microsoft.com/office/drawing/2014/main" id="{53BAF34E-EBA3-3672-0B55-5BEA62A8B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30" t="19242" r="27061" b="60664"/>
            <a:stretch/>
          </p:blipFill>
          <p:spPr>
            <a:xfrm>
              <a:off x="1933432" y="7614882"/>
              <a:ext cx="1264173" cy="41148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27B659-EDB7-2672-1571-0C7CA3133570}"/>
                </a:ext>
              </a:extLst>
            </p:cNvPr>
            <p:cNvSpPr/>
            <p:nvPr/>
          </p:nvSpPr>
          <p:spPr>
            <a:xfrm>
              <a:off x="1843002" y="5326137"/>
              <a:ext cx="106029" cy="2757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Bent-Up Arrow 55">
            <a:extLst>
              <a:ext uri="{FF2B5EF4-FFF2-40B4-BE49-F238E27FC236}">
                <a16:creationId xmlns:a16="http://schemas.microsoft.com/office/drawing/2014/main" id="{99E0FCA7-3582-0261-9961-A869A4AFF828}"/>
              </a:ext>
            </a:extLst>
          </p:cNvPr>
          <p:cNvSpPr/>
          <p:nvPr/>
        </p:nvSpPr>
        <p:spPr>
          <a:xfrm flipV="1">
            <a:off x="2493635" y="3327151"/>
            <a:ext cx="914736" cy="683830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BADB2A6-1432-4DFA-9335-F30B54FE6B05}"/>
              </a:ext>
            </a:extLst>
          </p:cNvPr>
          <p:cNvSpPr txBox="1"/>
          <p:nvPr/>
        </p:nvSpPr>
        <p:spPr>
          <a:xfrm>
            <a:off x="3092066" y="4255159"/>
            <a:ext cx="17275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 β-actin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45C519B-4817-7874-6514-8971B2998DCE}"/>
              </a:ext>
            </a:extLst>
          </p:cNvPr>
          <p:cNvSpPr/>
          <p:nvPr/>
        </p:nvSpPr>
        <p:spPr>
          <a:xfrm>
            <a:off x="3091080" y="5289303"/>
            <a:ext cx="2307036" cy="6228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B73BB0-0350-641D-B1E4-74545ED74186}"/>
              </a:ext>
            </a:extLst>
          </p:cNvPr>
          <p:cNvSpPr txBox="1"/>
          <p:nvPr/>
        </p:nvSpPr>
        <p:spPr>
          <a:xfrm>
            <a:off x="-77031" y="5062601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C99506-4048-D50D-E9E8-E3CA98DEAC09}"/>
              </a:ext>
            </a:extLst>
          </p:cNvPr>
          <p:cNvSpPr txBox="1"/>
          <p:nvPr/>
        </p:nvSpPr>
        <p:spPr>
          <a:xfrm>
            <a:off x="-77084" y="5539373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9DE1FF-725D-7FDD-79A4-ABC0BFE5F1ED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5 Part B</a:t>
            </a:r>
          </a:p>
        </p:txBody>
      </p:sp>
    </p:spTree>
    <p:extLst>
      <p:ext uri="{BB962C8B-B14F-4D97-AF65-F5344CB8AC3E}">
        <p14:creationId xmlns:p14="http://schemas.microsoft.com/office/powerpoint/2010/main" val="33040361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 descr="AW36 membrane 1 p-creb rabit red seprtember 19.tif">
            <a:extLst>
              <a:ext uri="{FF2B5EF4-FFF2-40B4-BE49-F238E27FC236}">
                <a16:creationId xmlns:a16="http://schemas.microsoft.com/office/drawing/2014/main" id="{465FE558-36B3-6D9C-75B8-A758925E8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42" y="4903253"/>
            <a:ext cx="6711042" cy="3720041"/>
          </a:xfrm>
          <a:prstGeom prst="rect">
            <a:avLst/>
          </a:prstGeom>
        </p:spPr>
      </p:pic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F4354B38-A1C1-5552-D7CC-249001EBB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626953"/>
              </p:ext>
            </p:extLst>
          </p:nvPr>
        </p:nvGraphicFramePr>
        <p:xfrm>
          <a:off x="1099142" y="366615"/>
          <a:ext cx="1897680" cy="797562"/>
        </p:xfrm>
        <a:graphic>
          <a:graphicData uri="http://schemas.openxmlformats.org/drawingml/2006/table">
            <a:tbl>
              <a:tblPr/>
              <a:tblGrid>
                <a:gridCol w="316280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</a:tblGrid>
              <a:tr h="27070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111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102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8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76622C3D-F1C9-00DA-61F2-6C3C994E54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78" t="16647" r="57161" b="72400"/>
          <a:stretch/>
        </p:blipFill>
        <p:spPr>
          <a:xfrm>
            <a:off x="1085285" y="1239143"/>
            <a:ext cx="1984917" cy="4043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E0EC10D-3486-94B0-AE24-4BE00A0D56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64" t="58281" r="58183" b="29215"/>
          <a:stretch/>
        </p:blipFill>
        <p:spPr>
          <a:xfrm>
            <a:off x="1088285" y="2113497"/>
            <a:ext cx="2037780" cy="43898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3B74975-AA04-0F31-CF31-0789688F843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t="17063" r="56333" b="67394"/>
          <a:stretch/>
        </p:blipFill>
        <p:spPr>
          <a:xfrm>
            <a:off x="1085284" y="2593116"/>
            <a:ext cx="2054652" cy="45111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D81E0D-DD49-6D04-D8BC-F80EC1C12F0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03" t="16656" r="56646" b="66984"/>
          <a:stretch/>
        </p:blipFill>
        <p:spPr>
          <a:xfrm>
            <a:off x="1099141" y="3043866"/>
            <a:ext cx="2040783" cy="45111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08E6257-5FC8-5D68-D2D0-FD4ECD8CC0C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42" t="14263" r="57310" b="65325"/>
          <a:stretch/>
        </p:blipFill>
        <p:spPr>
          <a:xfrm>
            <a:off x="1085285" y="3504236"/>
            <a:ext cx="2040782" cy="44148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9C031CE-C83A-11F4-77C3-AD890AB9599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" t="19561" r="57480" b="63122"/>
          <a:stretch/>
        </p:blipFill>
        <p:spPr>
          <a:xfrm>
            <a:off x="1085285" y="1715037"/>
            <a:ext cx="2037779" cy="40433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0517E9B-B786-C21D-C20C-DE6941F7C540}"/>
              </a:ext>
            </a:extLst>
          </p:cNvPr>
          <p:cNvSpPr/>
          <p:nvPr/>
        </p:nvSpPr>
        <p:spPr>
          <a:xfrm>
            <a:off x="3059992" y="1214173"/>
            <a:ext cx="102613" cy="2760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313FA5-F9D4-C5D3-2370-E73150A96F2C}"/>
              </a:ext>
            </a:extLst>
          </p:cNvPr>
          <p:cNvSpPr txBox="1"/>
          <p:nvPr/>
        </p:nvSpPr>
        <p:spPr>
          <a:xfrm>
            <a:off x="385895" y="128997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2BCF018-8141-BC1B-178B-E836A044B7FD}"/>
              </a:ext>
            </a:extLst>
          </p:cNvPr>
          <p:cNvSpPr txBox="1"/>
          <p:nvPr/>
        </p:nvSpPr>
        <p:spPr>
          <a:xfrm>
            <a:off x="351219" y="266910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C698BD8-C9A3-408E-DA84-89C287420EF0}"/>
              </a:ext>
            </a:extLst>
          </p:cNvPr>
          <p:cNvSpPr txBox="1"/>
          <p:nvPr/>
        </p:nvSpPr>
        <p:spPr>
          <a:xfrm>
            <a:off x="427781" y="1771849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739770-88C9-6516-C2DA-282056AFEA10}"/>
              </a:ext>
            </a:extLst>
          </p:cNvPr>
          <p:cNvSpPr txBox="1"/>
          <p:nvPr/>
        </p:nvSpPr>
        <p:spPr>
          <a:xfrm>
            <a:off x="400183" y="3072764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0291AC-1EDA-B6E6-409E-DB2A3AFC116B}"/>
              </a:ext>
            </a:extLst>
          </p:cNvPr>
          <p:cNvSpPr txBox="1"/>
          <p:nvPr/>
        </p:nvSpPr>
        <p:spPr>
          <a:xfrm>
            <a:off x="360199" y="3538570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0D7A42-E271-1A5A-993D-030D1B8CD419}"/>
              </a:ext>
            </a:extLst>
          </p:cNvPr>
          <p:cNvSpPr txBox="1"/>
          <p:nvPr/>
        </p:nvSpPr>
        <p:spPr>
          <a:xfrm>
            <a:off x="388149" y="378782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BA67056-CBEE-41A2-86DA-5E0089F20539}"/>
              </a:ext>
            </a:extLst>
          </p:cNvPr>
          <p:cNvSpPr txBox="1"/>
          <p:nvPr/>
        </p:nvSpPr>
        <p:spPr>
          <a:xfrm>
            <a:off x="345997" y="823611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6C54E1-6718-3BDF-C474-E6883A458BCC}"/>
              </a:ext>
            </a:extLst>
          </p:cNvPr>
          <p:cNvSpPr txBox="1"/>
          <p:nvPr/>
        </p:nvSpPr>
        <p:spPr>
          <a:xfrm>
            <a:off x="411214" y="224879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sp>
        <p:nvSpPr>
          <p:cNvPr id="9" name="Bent-Up Arrow 55">
            <a:extLst>
              <a:ext uri="{FF2B5EF4-FFF2-40B4-BE49-F238E27FC236}">
                <a16:creationId xmlns:a16="http://schemas.microsoft.com/office/drawing/2014/main" id="{B8474110-AFA4-32F7-5AF5-84C32B12595D}"/>
              </a:ext>
            </a:extLst>
          </p:cNvPr>
          <p:cNvSpPr/>
          <p:nvPr/>
        </p:nvSpPr>
        <p:spPr>
          <a:xfrm flipV="1">
            <a:off x="3339767" y="1297016"/>
            <a:ext cx="914736" cy="2960042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D10CEFB-DA89-C139-A02B-0E90F1697F95}"/>
              </a:ext>
            </a:extLst>
          </p:cNvPr>
          <p:cNvSpPr txBox="1"/>
          <p:nvPr/>
        </p:nvSpPr>
        <p:spPr>
          <a:xfrm>
            <a:off x="3661282" y="4416647"/>
            <a:ext cx="17275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p-CREB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9176629-399E-9A54-8F4D-33413F636080}"/>
              </a:ext>
            </a:extLst>
          </p:cNvPr>
          <p:cNvSpPr txBox="1"/>
          <p:nvPr/>
        </p:nvSpPr>
        <p:spPr>
          <a:xfrm>
            <a:off x="69120" y="5324058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0792704-B953-4223-C656-E019032672FE}"/>
              </a:ext>
            </a:extLst>
          </p:cNvPr>
          <p:cNvSpPr txBox="1"/>
          <p:nvPr/>
        </p:nvSpPr>
        <p:spPr>
          <a:xfrm>
            <a:off x="69067" y="5800830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BAF576E-D6E6-04D3-FC6D-0DB848B21F52}"/>
              </a:ext>
            </a:extLst>
          </p:cNvPr>
          <p:cNvSpPr/>
          <p:nvPr/>
        </p:nvSpPr>
        <p:spPr>
          <a:xfrm>
            <a:off x="1091130" y="5504619"/>
            <a:ext cx="2376265" cy="6459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7A29DB-B4CD-28E9-CBAC-E810EC9464CA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5 Part C</a:t>
            </a:r>
          </a:p>
        </p:txBody>
      </p:sp>
    </p:spTree>
    <p:extLst>
      <p:ext uri="{BB962C8B-B14F-4D97-AF65-F5344CB8AC3E}">
        <p14:creationId xmlns:p14="http://schemas.microsoft.com/office/powerpoint/2010/main" val="10848548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 descr="AW36 membrane 1 p-creb rabit red seprtember 19.tif">
            <a:extLst>
              <a:ext uri="{FF2B5EF4-FFF2-40B4-BE49-F238E27FC236}">
                <a16:creationId xmlns:a16="http://schemas.microsoft.com/office/drawing/2014/main" id="{465FE558-36B3-6D9C-75B8-A758925E8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42" y="4903253"/>
            <a:ext cx="6711042" cy="3720041"/>
          </a:xfrm>
          <a:prstGeom prst="rect">
            <a:avLst/>
          </a:prstGeom>
        </p:spPr>
      </p:pic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F4354B38-A1C1-5552-D7CC-249001EBBEE8}"/>
              </a:ext>
            </a:extLst>
          </p:cNvPr>
          <p:cNvGraphicFramePr>
            <a:graphicFrameLocks noGrp="1"/>
          </p:cNvGraphicFramePr>
          <p:nvPr/>
        </p:nvGraphicFramePr>
        <p:xfrm>
          <a:off x="1099142" y="366615"/>
          <a:ext cx="1897680" cy="797562"/>
        </p:xfrm>
        <a:graphic>
          <a:graphicData uri="http://schemas.openxmlformats.org/drawingml/2006/table">
            <a:tbl>
              <a:tblPr/>
              <a:tblGrid>
                <a:gridCol w="316280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</a:tblGrid>
              <a:tr h="27070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111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102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8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76622C3D-F1C9-00DA-61F2-6C3C994E54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78" t="16647" r="57161" b="72400"/>
          <a:stretch/>
        </p:blipFill>
        <p:spPr>
          <a:xfrm>
            <a:off x="1085285" y="1239143"/>
            <a:ext cx="1984917" cy="4043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E0EC10D-3486-94B0-AE24-4BE00A0D56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64" t="58281" r="58183" b="29215"/>
          <a:stretch/>
        </p:blipFill>
        <p:spPr>
          <a:xfrm>
            <a:off x="1088285" y="2113497"/>
            <a:ext cx="2037780" cy="43898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3B74975-AA04-0F31-CF31-0789688F843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t="17063" r="56333" b="67394"/>
          <a:stretch/>
        </p:blipFill>
        <p:spPr>
          <a:xfrm>
            <a:off x="1085284" y="2593116"/>
            <a:ext cx="2054652" cy="45111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D81E0D-DD49-6D04-D8BC-F80EC1C12F0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03" t="16656" r="56646" b="66984"/>
          <a:stretch/>
        </p:blipFill>
        <p:spPr>
          <a:xfrm>
            <a:off x="1099141" y="3043866"/>
            <a:ext cx="2040783" cy="45111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08E6257-5FC8-5D68-D2D0-FD4ECD8CC0C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42" t="14263" r="57310" b="65325"/>
          <a:stretch/>
        </p:blipFill>
        <p:spPr>
          <a:xfrm>
            <a:off x="1085285" y="3504236"/>
            <a:ext cx="2040782" cy="44148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9C031CE-C83A-11F4-77C3-AD890AB9599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" t="19561" r="57480" b="63122"/>
          <a:stretch/>
        </p:blipFill>
        <p:spPr>
          <a:xfrm>
            <a:off x="1085285" y="1715037"/>
            <a:ext cx="2037779" cy="40433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0517E9B-B786-C21D-C20C-DE6941F7C540}"/>
              </a:ext>
            </a:extLst>
          </p:cNvPr>
          <p:cNvSpPr/>
          <p:nvPr/>
        </p:nvSpPr>
        <p:spPr>
          <a:xfrm>
            <a:off x="3059992" y="1214173"/>
            <a:ext cx="102613" cy="2760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313FA5-F9D4-C5D3-2370-E73150A96F2C}"/>
              </a:ext>
            </a:extLst>
          </p:cNvPr>
          <p:cNvSpPr txBox="1"/>
          <p:nvPr/>
        </p:nvSpPr>
        <p:spPr>
          <a:xfrm>
            <a:off x="385895" y="128997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2BCF018-8141-BC1B-178B-E836A044B7FD}"/>
              </a:ext>
            </a:extLst>
          </p:cNvPr>
          <p:cNvSpPr txBox="1"/>
          <p:nvPr/>
        </p:nvSpPr>
        <p:spPr>
          <a:xfrm>
            <a:off x="351219" y="266910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C698BD8-C9A3-408E-DA84-89C287420EF0}"/>
              </a:ext>
            </a:extLst>
          </p:cNvPr>
          <p:cNvSpPr txBox="1"/>
          <p:nvPr/>
        </p:nvSpPr>
        <p:spPr>
          <a:xfrm>
            <a:off x="427781" y="1771849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739770-88C9-6516-C2DA-282056AFEA10}"/>
              </a:ext>
            </a:extLst>
          </p:cNvPr>
          <p:cNvSpPr txBox="1"/>
          <p:nvPr/>
        </p:nvSpPr>
        <p:spPr>
          <a:xfrm>
            <a:off x="400183" y="3072764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0291AC-1EDA-B6E6-409E-DB2A3AFC116B}"/>
              </a:ext>
            </a:extLst>
          </p:cNvPr>
          <p:cNvSpPr txBox="1"/>
          <p:nvPr/>
        </p:nvSpPr>
        <p:spPr>
          <a:xfrm>
            <a:off x="360199" y="3538570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0D7A42-E271-1A5A-993D-030D1B8CD419}"/>
              </a:ext>
            </a:extLst>
          </p:cNvPr>
          <p:cNvSpPr txBox="1"/>
          <p:nvPr/>
        </p:nvSpPr>
        <p:spPr>
          <a:xfrm>
            <a:off x="388149" y="378782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BA67056-CBEE-41A2-86DA-5E0089F20539}"/>
              </a:ext>
            </a:extLst>
          </p:cNvPr>
          <p:cNvSpPr txBox="1"/>
          <p:nvPr/>
        </p:nvSpPr>
        <p:spPr>
          <a:xfrm>
            <a:off x="345997" y="823611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6C54E1-6718-3BDF-C474-E6883A458BCC}"/>
              </a:ext>
            </a:extLst>
          </p:cNvPr>
          <p:cNvSpPr txBox="1"/>
          <p:nvPr/>
        </p:nvSpPr>
        <p:spPr>
          <a:xfrm>
            <a:off x="411214" y="224879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sp>
        <p:nvSpPr>
          <p:cNvPr id="9" name="Bent-Up Arrow 55">
            <a:extLst>
              <a:ext uri="{FF2B5EF4-FFF2-40B4-BE49-F238E27FC236}">
                <a16:creationId xmlns:a16="http://schemas.microsoft.com/office/drawing/2014/main" id="{B8474110-AFA4-32F7-5AF5-84C32B12595D}"/>
              </a:ext>
            </a:extLst>
          </p:cNvPr>
          <p:cNvSpPr/>
          <p:nvPr/>
        </p:nvSpPr>
        <p:spPr>
          <a:xfrm flipV="1">
            <a:off x="3339767" y="1297016"/>
            <a:ext cx="914736" cy="2960042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D10CEFB-DA89-C139-A02B-0E90F1697F95}"/>
              </a:ext>
            </a:extLst>
          </p:cNvPr>
          <p:cNvSpPr txBox="1"/>
          <p:nvPr/>
        </p:nvSpPr>
        <p:spPr>
          <a:xfrm>
            <a:off x="3661282" y="4416647"/>
            <a:ext cx="17275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p-CREB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9176629-399E-9A54-8F4D-33413F636080}"/>
              </a:ext>
            </a:extLst>
          </p:cNvPr>
          <p:cNvSpPr txBox="1"/>
          <p:nvPr/>
        </p:nvSpPr>
        <p:spPr>
          <a:xfrm>
            <a:off x="69120" y="5324058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0792704-B953-4223-C656-E019032672FE}"/>
              </a:ext>
            </a:extLst>
          </p:cNvPr>
          <p:cNvSpPr txBox="1"/>
          <p:nvPr/>
        </p:nvSpPr>
        <p:spPr>
          <a:xfrm>
            <a:off x="69067" y="5800830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BAF576E-D6E6-04D3-FC6D-0DB848B21F52}"/>
              </a:ext>
            </a:extLst>
          </p:cNvPr>
          <p:cNvSpPr/>
          <p:nvPr/>
        </p:nvSpPr>
        <p:spPr>
          <a:xfrm>
            <a:off x="1091130" y="5504619"/>
            <a:ext cx="2376265" cy="6459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7A29DB-B4CD-28E9-CBAC-E810EC9464CA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5 Part C</a:t>
            </a:r>
          </a:p>
        </p:txBody>
      </p:sp>
    </p:spTree>
    <p:extLst>
      <p:ext uri="{BB962C8B-B14F-4D97-AF65-F5344CB8AC3E}">
        <p14:creationId xmlns:p14="http://schemas.microsoft.com/office/powerpoint/2010/main" val="5307135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W36 membrane creb  green after strip seprtember 21.tif">
            <a:extLst>
              <a:ext uri="{FF2B5EF4-FFF2-40B4-BE49-F238E27FC236}">
                <a16:creationId xmlns:a16="http://schemas.microsoft.com/office/drawing/2014/main" id="{39D6B529-7EC3-91F2-C1AB-5C987698B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99" y="4786717"/>
            <a:ext cx="6869529" cy="3307163"/>
          </a:xfrm>
          <a:prstGeom prst="rect">
            <a:avLst/>
          </a:prstGeom>
        </p:spPr>
      </p:pic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F4354B38-A1C1-5552-D7CC-249001EBBEE8}"/>
              </a:ext>
            </a:extLst>
          </p:cNvPr>
          <p:cNvGraphicFramePr>
            <a:graphicFrameLocks noGrp="1"/>
          </p:cNvGraphicFramePr>
          <p:nvPr/>
        </p:nvGraphicFramePr>
        <p:xfrm>
          <a:off x="1099142" y="366615"/>
          <a:ext cx="1897680" cy="797562"/>
        </p:xfrm>
        <a:graphic>
          <a:graphicData uri="http://schemas.openxmlformats.org/drawingml/2006/table">
            <a:tbl>
              <a:tblPr/>
              <a:tblGrid>
                <a:gridCol w="316280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</a:tblGrid>
              <a:tr h="27070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111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102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8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76622C3D-F1C9-00DA-61F2-6C3C994E54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78" t="16647" r="57161" b="72400"/>
          <a:stretch/>
        </p:blipFill>
        <p:spPr>
          <a:xfrm>
            <a:off x="1085285" y="1239143"/>
            <a:ext cx="1984917" cy="4043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E0EC10D-3486-94B0-AE24-4BE00A0D56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64" t="58281" r="58183" b="29215"/>
          <a:stretch/>
        </p:blipFill>
        <p:spPr>
          <a:xfrm>
            <a:off x="1088285" y="2113497"/>
            <a:ext cx="2037780" cy="43898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3B74975-AA04-0F31-CF31-0789688F843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t="17063" r="56333" b="67394"/>
          <a:stretch/>
        </p:blipFill>
        <p:spPr>
          <a:xfrm>
            <a:off x="1085284" y="2593116"/>
            <a:ext cx="2054652" cy="45111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D81E0D-DD49-6D04-D8BC-F80EC1C12F0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03" t="16656" r="56646" b="66984"/>
          <a:stretch/>
        </p:blipFill>
        <p:spPr>
          <a:xfrm>
            <a:off x="1099141" y="3043866"/>
            <a:ext cx="2040783" cy="45111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08E6257-5FC8-5D68-D2D0-FD4ECD8CC0C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42" t="14263" r="57310" b="65325"/>
          <a:stretch/>
        </p:blipFill>
        <p:spPr>
          <a:xfrm>
            <a:off x="1085285" y="3504236"/>
            <a:ext cx="2040782" cy="44148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9C031CE-C83A-11F4-77C3-AD890AB9599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" t="19561" r="57480" b="63122"/>
          <a:stretch/>
        </p:blipFill>
        <p:spPr>
          <a:xfrm>
            <a:off x="1085285" y="1715037"/>
            <a:ext cx="2037779" cy="40433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0517E9B-B786-C21D-C20C-DE6941F7C540}"/>
              </a:ext>
            </a:extLst>
          </p:cNvPr>
          <p:cNvSpPr/>
          <p:nvPr/>
        </p:nvSpPr>
        <p:spPr>
          <a:xfrm>
            <a:off x="3059992" y="1214173"/>
            <a:ext cx="102613" cy="2760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313FA5-F9D4-C5D3-2370-E73150A96F2C}"/>
              </a:ext>
            </a:extLst>
          </p:cNvPr>
          <p:cNvSpPr txBox="1"/>
          <p:nvPr/>
        </p:nvSpPr>
        <p:spPr>
          <a:xfrm>
            <a:off x="385895" y="128997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2BCF018-8141-BC1B-178B-E836A044B7FD}"/>
              </a:ext>
            </a:extLst>
          </p:cNvPr>
          <p:cNvSpPr txBox="1"/>
          <p:nvPr/>
        </p:nvSpPr>
        <p:spPr>
          <a:xfrm>
            <a:off x="351219" y="266910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C698BD8-C9A3-408E-DA84-89C287420EF0}"/>
              </a:ext>
            </a:extLst>
          </p:cNvPr>
          <p:cNvSpPr txBox="1"/>
          <p:nvPr/>
        </p:nvSpPr>
        <p:spPr>
          <a:xfrm>
            <a:off x="427781" y="1771849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739770-88C9-6516-C2DA-282056AFEA10}"/>
              </a:ext>
            </a:extLst>
          </p:cNvPr>
          <p:cNvSpPr txBox="1"/>
          <p:nvPr/>
        </p:nvSpPr>
        <p:spPr>
          <a:xfrm>
            <a:off x="400183" y="3072764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0291AC-1EDA-B6E6-409E-DB2A3AFC116B}"/>
              </a:ext>
            </a:extLst>
          </p:cNvPr>
          <p:cNvSpPr txBox="1"/>
          <p:nvPr/>
        </p:nvSpPr>
        <p:spPr>
          <a:xfrm>
            <a:off x="360199" y="3538570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0D7A42-E271-1A5A-993D-030D1B8CD419}"/>
              </a:ext>
            </a:extLst>
          </p:cNvPr>
          <p:cNvSpPr txBox="1"/>
          <p:nvPr/>
        </p:nvSpPr>
        <p:spPr>
          <a:xfrm>
            <a:off x="388149" y="378782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BA67056-CBEE-41A2-86DA-5E0089F20539}"/>
              </a:ext>
            </a:extLst>
          </p:cNvPr>
          <p:cNvSpPr txBox="1"/>
          <p:nvPr/>
        </p:nvSpPr>
        <p:spPr>
          <a:xfrm>
            <a:off x="345997" y="823611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6C54E1-6718-3BDF-C474-E6883A458BCC}"/>
              </a:ext>
            </a:extLst>
          </p:cNvPr>
          <p:cNvSpPr txBox="1"/>
          <p:nvPr/>
        </p:nvSpPr>
        <p:spPr>
          <a:xfrm>
            <a:off x="411214" y="224879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sp>
        <p:nvSpPr>
          <p:cNvPr id="9" name="Bent-Up Arrow 55">
            <a:extLst>
              <a:ext uri="{FF2B5EF4-FFF2-40B4-BE49-F238E27FC236}">
                <a16:creationId xmlns:a16="http://schemas.microsoft.com/office/drawing/2014/main" id="{B8474110-AFA4-32F7-5AF5-84C32B12595D}"/>
              </a:ext>
            </a:extLst>
          </p:cNvPr>
          <p:cNvSpPr/>
          <p:nvPr/>
        </p:nvSpPr>
        <p:spPr>
          <a:xfrm flipV="1">
            <a:off x="3339767" y="1727650"/>
            <a:ext cx="914736" cy="252940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D10CEFB-DA89-C139-A02B-0E90F1697F95}"/>
              </a:ext>
            </a:extLst>
          </p:cNvPr>
          <p:cNvSpPr txBox="1"/>
          <p:nvPr/>
        </p:nvSpPr>
        <p:spPr>
          <a:xfrm>
            <a:off x="3661282" y="4416647"/>
            <a:ext cx="17275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CREB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9176629-399E-9A54-8F4D-33413F636080}"/>
              </a:ext>
            </a:extLst>
          </p:cNvPr>
          <p:cNvSpPr txBox="1"/>
          <p:nvPr/>
        </p:nvSpPr>
        <p:spPr>
          <a:xfrm>
            <a:off x="-53954" y="5324058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0792704-B953-4223-C656-E019032672FE}"/>
              </a:ext>
            </a:extLst>
          </p:cNvPr>
          <p:cNvSpPr txBox="1"/>
          <p:nvPr/>
        </p:nvSpPr>
        <p:spPr>
          <a:xfrm>
            <a:off x="-100159" y="5908489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BAF576E-D6E6-04D3-FC6D-0DB848B21F52}"/>
              </a:ext>
            </a:extLst>
          </p:cNvPr>
          <p:cNvSpPr/>
          <p:nvPr/>
        </p:nvSpPr>
        <p:spPr>
          <a:xfrm>
            <a:off x="929596" y="5473859"/>
            <a:ext cx="2430109" cy="6228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7A29DB-B4CD-28E9-CBAC-E810EC9464CA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5 Part C</a:t>
            </a:r>
          </a:p>
        </p:txBody>
      </p:sp>
    </p:spTree>
    <p:extLst>
      <p:ext uri="{BB962C8B-B14F-4D97-AF65-F5344CB8AC3E}">
        <p14:creationId xmlns:p14="http://schemas.microsoft.com/office/powerpoint/2010/main" val="18030139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w 36 membrane 2 e cad rabit red september 19.tif">
            <a:extLst>
              <a:ext uri="{FF2B5EF4-FFF2-40B4-BE49-F238E27FC236}">
                <a16:creationId xmlns:a16="http://schemas.microsoft.com/office/drawing/2014/main" id="{EECB87CB-6594-3ABE-524D-CCCB4DCD3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26" y="4787123"/>
            <a:ext cx="6687964" cy="2652709"/>
          </a:xfrm>
          <a:prstGeom prst="rect">
            <a:avLst/>
          </a:prstGeom>
        </p:spPr>
      </p:pic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F4354B38-A1C1-5552-D7CC-249001EBBEE8}"/>
              </a:ext>
            </a:extLst>
          </p:cNvPr>
          <p:cNvGraphicFramePr>
            <a:graphicFrameLocks noGrp="1"/>
          </p:cNvGraphicFramePr>
          <p:nvPr/>
        </p:nvGraphicFramePr>
        <p:xfrm>
          <a:off x="1099142" y="366615"/>
          <a:ext cx="1897680" cy="797562"/>
        </p:xfrm>
        <a:graphic>
          <a:graphicData uri="http://schemas.openxmlformats.org/drawingml/2006/table">
            <a:tbl>
              <a:tblPr/>
              <a:tblGrid>
                <a:gridCol w="316280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</a:tblGrid>
              <a:tr h="27070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111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102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8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76622C3D-F1C9-00DA-61F2-6C3C994E54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78" t="16647" r="57161" b="72400"/>
          <a:stretch/>
        </p:blipFill>
        <p:spPr>
          <a:xfrm>
            <a:off x="1085285" y="1239143"/>
            <a:ext cx="1984917" cy="4043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E0EC10D-3486-94B0-AE24-4BE00A0D56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64" t="58281" r="58183" b="29215"/>
          <a:stretch/>
        </p:blipFill>
        <p:spPr>
          <a:xfrm>
            <a:off x="1088285" y="2113497"/>
            <a:ext cx="2037780" cy="43898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3B74975-AA04-0F31-CF31-0789688F843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t="17063" r="56333" b="67394"/>
          <a:stretch/>
        </p:blipFill>
        <p:spPr>
          <a:xfrm>
            <a:off x="1085284" y="2593116"/>
            <a:ext cx="2054652" cy="45111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D81E0D-DD49-6D04-D8BC-F80EC1C12F0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03" t="16656" r="56646" b="66984"/>
          <a:stretch/>
        </p:blipFill>
        <p:spPr>
          <a:xfrm>
            <a:off x="1099141" y="3043866"/>
            <a:ext cx="2040783" cy="45111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08E6257-5FC8-5D68-D2D0-FD4ECD8CC0C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42" t="14263" r="57310" b="65325"/>
          <a:stretch/>
        </p:blipFill>
        <p:spPr>
          <a:xfrm>
            <a:off x="1085285" y="3504236"/>
            <a:ext cx="2040782" cy="44148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9C031CE-C83A-11F4-77C3-AD890AB9599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" t="19561" r="57480" b="63122"/>
          <a:stretch/>
        </p:blipFill>
        <p:spPr>
          <a:xfrm>
            <a:off x="1085285" y="1715037"/>
            <a:ext cx="2037779" cy="40433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0517E9B-B786-C21D-C20C-DE6941F7C540}"/>
              </a:ext>
            </a:extLst>
          </p:cNvPr>
          <p:cNvSpPr/>
          <p:nvPr/>
        </p:nvSpPr>
        <p:spPr>
          <a:xfrm>
            <a:off x="3059992" y="1214173"/>
            <a:ext cx="102613" cy="2760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313FA5-F9D4-C5D3-2370-E73150A96F2C}"/>
              </a:ext>
            </a:extLst>
          </p:cNvPr>
          <p:cNvSpPr txBox="1"/>
          <p:nvPr/>
        </p:nvSpPr>
        <p:spPr>
          <a:xfrm>
            <a:off x="385895" y="128997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2BCF018-8141-BC1B-178B-E836A044B7FD}"/>
              </a:ext>
            </a:extLst>
          </p:cNvPr>
          <p:cNvSpPr txBox="1"/>
          <p:nvPr/>
        </p:nvSpPr>
        <p:spPr>
          <a:xfrm>
            <a:off x="351219" y="266910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C698BD8-C9A3-408E-DA84-89C287420EF0}"/>
              </a:ext>
            </a:extLst>
          </p:cNvPr>
          <p:cNvSpPr txBox="1"/>
          <p:nvPr/>
        </p:nvSpPr>
        <p:spPr>
          <a:xfrm>
            <a:off x="427781" y="1771849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739770-88C9-6516-C2DA-282056AFEA10}"/>
              </a:ext>
            </a:extLst>
          </p:cNvPr>
          <p:cNvSpPr txBox="1"/>
          <p:nvPr/>
        </p:nvSpPr>
        <p:spPr>
          <a:xfrm>
            <a:off x="400183" y="3072764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0291AC-1EDA-B6E6-409E-DB2A3AFC116B}"/>
              </a:ext>
            </a:extLst>
          </p:cNvPr>
          <p:cNvSpPr txBox="1"/>
          <p:nvPr/>
        </p:nvSpPr>
        <p:spPr>
          <a:xfrm>
            <a:off x="360199" y="3538570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0D7A42-E271-1A5A-993D-030D1B8CD419}"/>
              </a:ext>
            </a:extLst>
          </p:cNvPr>
          <p:cNvSpPr txBox="1"/>
          <p:nvPr/>
        </p:nvSpPr>
        <p:spPr>
          <a:xfrm>
            <a:off x="388149" y="378782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BA67056-CBEE-41A2-86DA-5E0089F20539}"/>
              </a:ext>
            </a:extLst>
          </p:cNvPr>
          <p:cNvSpPr txBox="1"/>
          <p:nvPr/>
        </p:nvSpPr>
        <p:spPr>
          <a:xfrm>
            <a:off x="345997" y="823611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6C54E1-6718-3BDF-C474-E6883A458BCC}"/>
              </a:ext>
            </a:extLst>
          </p:cNvPr>
          <p:cNvSpPr txBox="1"/>
          <p:nvPr/>
        </p:nvSpPr>
        <p:spPr>
          <a:xfrm>
            <a:off x="411214" y="224879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sp>
        <p:nvSpPr>
          <p:cNvPr id="9" name="Bent-Up Arrow 55">
            <a:extLst>
              <a:ext uri="{FF2B5EF4-FFF2-40B4-BE49-F238E27FC236}">
                <a16:creationId xmlns:a16="http://schemas.microsoft.com/office/drawing/2014/main" id="{B8474110-AFA4-32F7-5AF5-84C32B12595D}"/>
              </a:ext>
            </a:extLst>
          </p:cNvPr>
          <p:cNvSpPr/>
          <p:nvPr/>
        </p:nvSpPr>
        <p:spPr>
          <a:xfrm flipV="1">
            <a:off x="3347459" y="2227494"/>
            <a:ext cx="907044" cy="2029564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D10CEFB-DA89-C139-A02B-0E90F1697F95}"/>
              </a:ext>
            </a:extLst>
          </p:cNvPr>
          <p:cNvSpPr txBox="1"/>
          <p:nvPr/>
        </p:nvSpPr>
        <p:spPr>
          <a:xfrm>
            <a:off x="3661282" y="4416647"/>
            <a:ext cx="17275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E-cad</a:t>
            </a:r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BAF576E-D6E6-04D3-FC6D-0DB848B21F52}"/>
              </a:ext>
            </a:extLst>
          </p:cNvPr>
          <p:cNvSpPr/>
          <p:nvPr/>
        </p:nvSpPr>
        <p:spPr>
          <a:xfrm>
            <a:off x="1175744" y="6104432"/>
            <a:ext cx="2199346" cy="6305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7A29DB-B4CD-28E9-CBAC-E810EC9464CA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5 Part 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B48709-2E6C-718D-8190-67C545D8679E}"/>
              </a:ext>
            </a:extLst>
          </p:cNvPr>
          <p:cNvSpPr txBox="1"/>
          <p:nvPr/>
        </p:nvSpPr>
        <p:spPr>
          <a:xfrm>
            <a:off x="-53954" y="6108427"/>
            <a:ext cx="9506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130 KD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A4268E-C221-490A-16D0-1892E06BDC0E}"/>
              </a:ext>
            </a:extLst>
          </p:cNvPr>
          <p:cNvSpPr txBox="1"/>
          <p:nvPr/>
        </p:nvSpPr>
        <p:spPr>
          <a:xfrm>
            <a:off x="-77083" y="6546751"/>
            <a:ext cx="9275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100 KD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9F6BC7-3134-86D0-5046-DF0225C00A37}"/>
              </a:ext>
            </a:extLst>
          </p:cNvPr>
          <p:cNvSpPr txBox="1"/>
          <p:nvPr/>
        </p:nvSpPr>
        <p:spPr>
          <a:xfrm>
            <a:off x="-84816" y="5470165"/>
            <a:ext cx="9660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250 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431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W36 membrane 1 actin mouse green seprtember 19.tif">
            <a:extLst>
              <a:ext uri="{FF2B5EF4-FFF2-40B4-BE49-F238E27FC236}">
                <a16:creationId xmlns:a16="http://schemas.microsoft.com/office/drawing/2014/main" id="{699CC957-C757-1522-75EB-02B5BC557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23" y="4757146"/>
            <a:ext cx="6472586" cy="3612382"/>
          </a:xfrm>
          <a:prstGeom prst="rect">
            <a:avLst/>
          </a:prstGeom>
        </p:spPr>
      </p:pic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F4354B38-A1C1-5552-D7CC-249001EBBEE8}"/>
              </a:ext>
            </a:extLst>
          </p:cNvPr>
          <p:cNvGraphicFramePr>
            <a:graphicFrameLocks noGrp="1"/>
          </p:cNvGraphicFramePr>
          <p:nvPr/>
        </p:nvGraphicFramePr>
        <p:xfrm>
          <a:off x="1099142" y="366615"/>
          <a:ext cx="1897680" cy="797562"/>
        </p:xfrm>
        <a:graphic>
          <a:graphicData uri="http://schemas.openxmlformats.org/drawingml/2006/table">
            <a:tbl>
              <a:tblPr/>
              <a:tblGrid>
                <a:gridCol w="316280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</a:tblGrid>
              <a:tr h="27070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111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102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8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76622C3D-F1C9-00DA-61F2-6C3C994E54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78" t="16647" r="57161" b="72400"/>
          <a:stretch/>
        </p:blipFill>
        <p:spPr>
          <a:xfrm>
            <a:off x="1085285" y="1239143"/>
            <a:ext cx="1984917" cy="4043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E0EC10D-3486-94B0-AE24-4BE00A0D56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64" t="58281" r="58183" b="29215"/>
          <a:stretch/>
        </p:blipFill>
        <p:spPr>
          <a:xfrm>
            <a:off x="1088285" y="2113497"/>
            <a:ext cx="2037780" cy="43898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3B74975-AA04-0F31-CF31-0789688F84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t="17063" r="56333" b="67394"/>
          <a:stretch/>
        </p:blipFill>
        <p:spPr>
          <a:xfrm>
            <a:off x="1085284" y="2593116"/>
            <a:ext cx="2054652" cy="45111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D81E0D-DD49-6D04-D8BC-F80EC1C12F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03" t="16656" r="56646" b="66984"/>
          <a:stretch/>
        </p:blipFill>
        <p:spPr>
          <a:xfrm>
            <a:off x="1099141" y="3043866"/>
            <a:ext cx="2040783" cy="45111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08E6257-5FC8-5D68-D2D0-FD4ECD8CC0C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42" t="14263" r="57310" b="65325"/>
          <a:stretch/>
        </p:blipFill>
        <p:spPr>
          <a:xfrm>
            <a:off x="1085285" y="3504236"/>
            <a:ext cx="2040782" cy="44148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9C031CE-C83A-11F4-77C3-AD890AB9599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" t="19561" r="57480" b="63122"/>
          <a:stretch/>
        </p:blipFill>
        <p:spPr>
          <a:xfrm>
            <a:off x="1085285" y="1715037"/>
            <a:ext cx="2037779" cy="40433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0517E9B-B786-C21D-C20C-DE6941F7C540}"/>
              </a:ext>
            </a:extLst>
          </p:cNvPr>
          <p:cNvSpPr/>
          <p:nvPr/>
        </p:nvSpPr>
        <p:spPr>
          <a:xfrm>
            <a:off x="3059992" y="1214173"/>
            <a:ext cx="102613" cy="2760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313FA5-F9D4-C5D3-2370-E73150A96F2C}"/>
              </a:ext>
            </a:extLst>
          </p:cNvPr>
          <p:cNvSpPr txBox="1"/>
          <p:nvPr/>
        </p:nvSpPr>
        <p:spPr>
          <a:xfrm>
            <a:off x="385895" y="128997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2BCF018-8141-BC1B-178B-E836A044B7FD}"/>
              </a:ext>
            </a:extLst>
          </p:cNvPr>
          <p:cNvSpPr txBox="1"/>
          <p:nvPr/>
        </p:nvSpPr>
        <p:spPr>
          <a:xfrm>
            <a:off x="351219" y="266910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C698BD8-C9A3-408E-DA84-89C287420EF0}"/>
              </a:ext>
            </a:extLst>
          </p:cNvPr>
          <p:cNvSpPr txBox="1"/>
          <p:nvPr/>
        </p:nvSpPr>
        <p:spPr>
          <a:xfrm>
            <a:off x="427781" y="1771849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739770-88C9-6516-C2DA-282056AFEA10}"/>
              </a:ext>
            </a:extLst>
          </p:cNvPr>
          <p:cNvSpPr txBox="1"/>
          <p:nvPr/>
        </p:nvSpPr>
        <p:spPr>
          <a:xfrm>
            <a:off x="400183" y="3072764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0291AC-1EDA-B6E6-409E-DB2A3AFC116B}"/>
              </a:ext>
            </a:extLst>
          </p:cNvPr>
          <p:cNvSpPr txBox="1"/>
          <p:nvPr/>
        </p:nvSpPr>
        <p:spPr>
          <a:xfrm>
            <a:off x="360199" y="3538570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0D7A42-E271-1A5A-993D-030D1B8CD419}"/>
              </a:ext>
            </a:extLst>
          </p:cNvPr>
          <p:cNvSpPr txBox="1"/>
          <p:nvPr/>
        </p:nvSpPr>
        <p:spPr>
          <a:xfrm>
            <a:off x="388149" y="378782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BA67056-CBEE-41A2-86DA-5E0089F20539}"/>
              </a:ext>
            </a:extLst>
          </p:cNvPr>
          <p:cNvSpPr txBox="1"/>
          <p:nvPr/>
        </p:nvSpPr>
        <p:spPr>
          <a:xfrm>
            <a:off x="345997" y="823611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6C54E1-6718-3BDF-C474-E6883A458BCC}"/>
              </a:ext>
            </a:extLst>
          </p:cNvPr>
          <p:cNvSpPr txBox="1"/>
          <p:nvPr/>
        </p:nvSpPr>
        <p:spPr>
          <a:xfrm>
            <a:off x="411214" y="224879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sp>
        <p:nvSpPr>
          <p:cNvPr id="9" name="Bent-Up Arrow 55">
            <a:extLst>
              <a:ext uri="{FF2B5EF4-FFF2-40B4-BE49-F238E27FC236}">
                <a16:creationId xmlns:a16="http://schemas.microsoft.com/office/drawing/2014/main" id="{B8474110-AFA4-32F7-5AF5-84C32B12595D}"/>
              </a:ext>
            </a:extLst>
          </p:cNvPr>
          <p:cNvSpPr/>
          <p:nvPr/>
        </p:nvSpPr>
        <p:spPr>
          <a:xfrm flipV="1">
            <a:off x="3362843" y="2704268"/>
            <a:ext cx="891660" cy="1552790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D10CEFB-DA89-C139-A02B-0E90F1697F95}"/>
              </a:ext>
            </a:extLst>
          </p:cNvPr>
          <p:cNvSpPr txBox="1"/>
          <p:nvPr/>
        </p:nvSpPr>
        <p:spPr>
          <a:xfrm>
            <a:off x="3661282" y="4416647"/>
            <a:ext cx="17275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  β-actin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BAF576E-D6E6-04D3-FC6D-0DB848B21F52}"/>
              </a:ext>
            </a:extLst>
          </p:cNvPr>
          <p:cNvSpPr/>
          <p:nvPr/>
        </p:nvSpPr>
        <p:spPr>
          <a:xfrm>
            <a:off x="1144976" y="5389270"/>
            <a:ext cx="2330111" cy="6305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7A29DB-B4CD-28E9-CBAC-E810EC9464CA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5 Part 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5B9CEE-DBED-CA1F-0508-D1C63B2AF211}"/>
              </a:ext>
            </a:extLst>
          </p:cNvPr>
          <p:cNvSpPr txBox="1"/>
          <p:nvPr/>
        </p:nvSpPr>
        <p:spPr>
          <a:xfrm>
            <a:off x="261423" y="4893423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53E863-50B2-C278-8A35-C8EB74A48DCE}"/>
              </a:ext>
            </a:extLst>
          </p:cNvPr>
          <p:cNvSpPr txBox="1"/>
          <p:nvPr/>
        </p:nvSpPr>
        <p:spPr>
          <a:xfrm>
            <a:off x="153681" y="5785451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8735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W36 membrane 2 pka rabit red seprtember 19.tif">
            <a:extLst>
              <a:ext uri="{FF2B5EF4-FFF2-40B4-BE49-F238E27FC236}">
                <a16:creationId xmlns:a16="http://schemas.microsoft.com/office/drawing/2014/main" id="{DBB74623-1FD3-B6EC-188A-5C5F306AE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759" y="4604102"/>
            <a:ext cx="6580274" cy="3341725"/>
          </a:xfrm>
          <a:prstGeom prst="rect">
            <a:avLst/>
          </a:prstGeom>
        </p:spPr>
      </p:pic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F4354B38-A1C1-5552-D7CC-249001EBBEE8}"/>
              </a:ext>
            </a:extLst>
          </p:cNvPr>
          <p:cNvGraphicFramePr>
            <a:graphicFrameLocks noGrp="1"/>
          </p:cNvGraphicFramePr>
          <p:nvPr/>
        </p:nvGraphicFramePr>
        <p:xfrm>
          <a:off x="1099142" y="366615"/>
          <a:ext cx="1897680" cy="797562"/>
        </p:xfrm>
        <a:graphic>
          <a:graphicData uri="http://schemas.openxmlformats.org/drawingml/2006/table">
            <a:tbl>
              <a:tblPr/>
              <a:tblGrid>
                <a:gridCol w="316280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</a:tblGrid>
              <a:tr h="27070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111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102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8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76622C3D-F1C9-00DA-61F2-6C3C994E54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78" t="16647" r="57161" b="72400"/>
          <a:stretch/>
        </p:blipFill>
        <p:spPr>
          <a:xfrm>
            <a:off x="1085285" y="1239143"/>
            <a:ext cx="1984917" cy="4043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E0EC10D-3486-94B0-AE24-4BE00A0D56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64" t="58281" r="58183" b="29215"/>
          <a:stretch/>
        </p:blipFill>
        <p:spPr>
          <a:xfrm>
            <a:off x="1088285" y="2113497"/>
            <a:ext cx="2037780" cy="43898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3B74975-AA04-0F31-CF31-0789688F843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t="17063" r="56333" b="67394"/>
          <a:stretch/>
        </p:blipFill>
        <p:spPr>
          <a:xfrm>
            <a:off x="1085284" y="2593116"/>
            <a:ext cx="2054652" cy="45111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D81E0D-DD49-6D04-D8BC-F80EC1C12F0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03" t="16656" r="56646" b="66984"/>
          <a:stretch/>
        </p:blipFill>
        <p:spPr>
          <a:xfrm>
            <a:off x="1099141" y="3043866"/>
            <a:ext cx="2040783" cy="45111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08E6257-5FC8-5D68-D2D0-FD4ECD8CC0C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42" t="14263" r="57310" b="65325"/>
          <a:stretch/>
        </p:blipFill>
        <p:spPr>
          <a:xfrm>
            <a:off x="1085285" y="3504236"/>
            <a:ext cx="2040782" cy="44148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9C031CE-C83A-11F4-77C3-AD890AB9599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" t="19561" r="57480" b="63122"/>
          <a:stretch/>
        </p:blipFill>
        <p:spPr>
          <a:xfrm>
            <a:off x="1085285" y="1715037"/>
            <a:ext cx="2037779" cy="40433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0517E9B-B786-C21D-C20C-DE6941F7C540}"/>
              </a:ext>
            </a:extLst>
          </p:cNvPr>
          <p:cNvSpPr/>
          <p:nvPr/>
        </p:nvSpPr>
        <p:spPr>
          <a:xfrm>
            <a:off x="3059992" y="1214173"/>
            <a:ext cx="102613" cy="2760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313FA5-F9D4-C5D3-2370-E73150A96F2C}"/>
              </a:ext>
            </a:extLst>
          </p:cNvPr>
          <p:cNvSpPr txBox="1"/>
          <p:nvPr/>
        </p:nvSpPr>
        <p:spPr>
          <a:xfrm>
            <a:off x="385895" y="128997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2BCF018-8141-BC1B-178B-E836A044B7FD}"/>
              </a:ext>
            </a:extLst>
          </p:cNvPr>
          <p:cNvSpPr txBox="1"/>
          <p:nvPr/>
        </p:nvSpPr>
        <p:spPr>
          <a:xfrm>
            <a:off x="351219" y="266910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C698BD8-C9A3-408E-DA84-89C287420EF0}"/>
              </a:ext>
            </a:extLst>
          </p:cNvPr>
          <p:cNvSpPr txBox="1"/>
          <p:nvPr/>
        </p:nvSpPr>
        <p:spPr>
          <a:xfrm>
            <a:off x="427781" y="1771849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739770-88C9-6516-C2DA-282056AFEA10}"/>
              </a:ext>
            </a:extLst>
          </p:cNvPr>
          <p:cNvSpPr txBox="1"/>
          <p:nvPr/>
        </p:nvSpPr>
        <p:spPr>
          <a:xfrm>
            <a:off x="400183" y="3072764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0291AC-1EDA-B6E6-409E-DB2A3AFC116B}"/>
              </a:ext>
            </a:extLst>
          </p:cNvPr>
          <p:cNvSpPr txBox="1"/>
          <p:nvPr/>
        </p:nvSpPr>
        <p:spPr>
          <a:xfrm>
            <a:off x="360199" y="3538570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0D7A42-E271-1A5A-993D-030D1B8CD419}"/>
              </a:ext>
            </a:extLst>
          </p:cNvPr>
          <p:cNvSpPr txBox="1"/>
          <p:nvPr/>
        </p:nvSpPr>
        <p:spPr>
          <a:xfrm>
            <a:off x="388149" y="378782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BA67056-CBEE-41A2-86DA-5E0089F20539}"/>
              </a:ext>
            </a:extLst>
          </p:cNvPr>
          <p:cNvSpPr txBox="1"/>
          <p:nvPr/>
        </p:nvSpPr>
        <p:spPr>
          <a:xfrm>
            <a:off x="345997" y="823611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6C54E1-6718-3BDF-C474-E6883A458BCC}"/>
              </a:ext>
            </a:extLst>
          </p:cNvPr>
          <p:cNvSpPr txBox="1"/>
          <p:nvPr/>
        </p:nvSpPr>
        <p:spPr>
          <a:xfrm>
            <a:off x="411214" y="224879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sp>
        <p:nvSpPr>
          <p:cNvPr id="9" name="Bent-Up Arrow 55">
            <a:extLst>
              <a:ext uri="{FF2B5EF4-FFF2-40B4-BE49-F238E27FC236}">
                <a16:creationId xmlns:a16="http://schemas.microsoft.com/office/drawing/2014/main" id="{B8474110-AFA4-32F7-5AF5-84C32B12595D}"/>
              </a:ext>
            </a:extLst>
          </p:cNvPr>
          <p:cNvSpPr/>
          <p:nvPr/>
        </p:nvSpPr>
        <p:spPr>
          <a:xfrm flipV="1">
            <a:off x="3362843" y="3188732"/>
            <a:ext cx="891660" cy="1068326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D10CEFB-DA89-C139-A02B-0E90F1697F95}"/>
              </a:ext>
            </a:extLst>
          </p:cNvPr>
          <p:cNvSpPr txBox="1"/>
          <p:nvPr/>
        </p:nvSpPr>
        <p:spPr>
          <a:xfrm>
            <a:off x="3661282" y="4416647"/>
            <a:ext cx="17275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PKA Cα</a:t>
            </a:r>
            <a:endParaRPr lang="en-US" dirty="0">
              <a:cs typeface="Calibri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BAF576E-D6E6-04D3-FC6D-0DB848B21F52}"/>
              </a:ext>
            </a:extLst>
          </p:cNvPr>
          <p:cNvSpPr/>
          <p:nvPr/>
        </p:nvSpPr>
        <p:spPr>
          <a:xfrm>
            <a:off x="1352663" y="5220092"/>
            <a:ext cx="2191654" cy="5998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7A29DB-B4CD-28E9-CBAC-E810EC9464CA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5 Part 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5B9CEE-DBED-CA1F-0508-D1C63B2AF211}"/>
              </a:ext>
            </a:extLst>
          </p:cNvPr>
          <p:cNvSpPr txBox="1"/>
          <p:nvPr/>
        </p:nvSpPr>
        <p:spPr>
          <a:xfrm>
            <a:off x="76812" y="4847284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53E863-50B2-C278-8A35-C8EB74A48DCE}"/>
              </a:ext>
            </a:extLst>
          </p:cNvPr>
          <p:cNvSpPr txBox="1"/>
          <p:nvPr/>
        </p:nvSpPr>
        <p:spPr>
          <a:xfrm>
            <a:off x="153681" y="5785451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601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W36 membrane 2 actin mouse green seprtember 19.tif">
            <a:extLst>
              <a:ext uri="{FF2B5EF4-FFF2-40B4-BE49-F238E27FC236}">
                <a16:creationId xmlns:a16="http://schemas.microsoft.com/office/drawing/2014/main" id="{9EED0FD1-26A3-93AA-7BFD-6C4637EE2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96" y="4604101"/>
            <a:ext cx="6803346" cy="3395555"/>
          </a:xfrm>
          <a:prstGeom prst="rect">
            <a:avLst/>
          </a:prstGeom>
        </p:spPr>
      </p:pic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F4354B38-A1C1-5552-D7CC-249001EBBEE8}"/>
              </a:ext>
            </a:extLst>
          </p:cNvPr>
          <p:cNvGraphicFramePr>
            <a:graphicFrameLocks noGrp="1"/>
          </p:cNvGraphicFramePr>
          <p:nvPr/>
        </p:nvGraphicFramePr>
        <p:xfrm>
          <a:off x="1099142" y="366615"/>
          <a:ext cx="1897680" cy="797562"/>
        </p:xfrm>
        <a:graphic>
          <a:graphicData uri="http://schemas.openxmlformats.org/drawingml/2006/table">
            <a:tbl>
              <a:tblPr/>
              <a:tblGrid>
                <a:gridCol w="316280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316280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</a:tblGrid>
              <a:tr h="27070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111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102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32BF"/>
                          </a:solidFill>
                          <a:effectLst/>
                          <a:latin typeface="Calibri" panose="020F0502020204030204" pitchFamily="34" charset="0"/>
                        </a:rPr>
                        <a:t>PDO 129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5268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Frsk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76622C3D-F1C9-00DA-61F2-6C3C994E54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78" t="16647" r="57161" b="72400"/>
          <a:stretch/>
        </p:blipFill>
        <p:spPr>
          <a:xfrm>
            <a:off x="1085285" y="1239143"/>
            <a:ext cx="1984917" cy="4043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E0EC10D-3486-94B0-AE24-4BE00A0D56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64" t="58281" r="58183" b="29215"/>
          <a:stretch/>
        </p:blipFill>
        <p:spPr>
          <a:xfrm>
            <a:off x="1088285" y="2113497"/>
            <a:ext cx="2037780" cy="43898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3B74975-AA04-0F31-CF31-0789688F843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t="17063" r="56333" b="67394"/>
          <a:stretch/>
        </p:blipFill>
        <p:spPr>
          <a:xfrm>
            <a:off x="1085284" y="2593116"/>
            <a:ext cx="2054652" cy="45111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D81E0D-DD49-6D04-D8BC-F80EC1C12F0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03" t="16656" r="56646" b="66984"/>
          <a:stretch/>
        </p:blipFill>
        <p:spPr>
          <a:xfrm>
            <a:off x="1099141" y="3043866"/>
            <a:ext cx="2040783" cy="45111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08E6257-5FC8-5D68-D2D0-FD4ECD8CC0C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42" t="14263" r="57310" b="65325"/>
          <a:stretch/>
        </p:blipFill>
        <p:spPr>
          <a:xfrm>
            <a:off x="1085285" y="3504236"/>
            <a:ext cx="2040782" cy="44148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9C031CE-C83A-11F4-77C3-AD890AB9599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" t="19561" r="57480" b="63122"/>
          <a:stretch/>
        </p:blipFill>
        <p:spPr>
          <a:xfrm>
            <a:off x="1085285" y="1715037"/>
            <a:ext cx="2037779" cy="40433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0517E9B-B786-C21D-C20C-DE6941F7C540}"/>
              </a:ext>
            </a:extLst>
          </p:cNvPr>
          <p:cNvSpPr/>
          <p:nvPr/>
        </p:nvSpPr>
        <p:spPr>
          <a:xfrm>
            <a:off x="3059992" y="1214173"/>
            <a:ext cx="102613" cy="2760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313FA5-F9D4-C5D3-2370-E73150A96F2C}"/>
              </a:ext>
            </a:extLst>
          </p:cNvPr>
          <p:cNvSpPr txBox="1"/>
          <p:nvPr/>
        </p:nvSpPr>
        <p:spPr>
          <a:xfrm>
            <a:off x="385895" y="128997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p-CREB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2BCF018-8141-BC1B-178B-E836A044B7FD}"/>
              </a:ext>
            </a:extLst>
          </p:cNvPr>
          <p:cNvSpPr txBox="1"/>
          <p:nvPr/>
        </p:nvSpPr>
        <p:spPr>
          <a:xfrm>
            <a:off x="351219" y="2669102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</a:t>
            </a:r>
            <a:r>
              <a:rPr lang="el-GR" sz="1100" dirty="0"/>
              <a:t>β</a:t>
            </a:r>
            <a:r>
              <a:rPr lang="en-US" sz="1100" dirty="0"/>
              <a:t>-actin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C698BD8-C9A3-408E-DA84-89C287420EF0}"/>
              </a:ext>
            </a:extLst>
          </p:cNvPr>
          <p:cNvSpPr txBox="1"/>
          <p:nvPr/>
        </p:nvSpPr>
        <p:spPr>
          <a:xfrm>
            <a:off x="427781" y="1771849"/>
            <a:ext cx="785113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CREB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739770-88C9-6516-C2DA-282056AFEA10}"/>
              </a:ext>
            </a:extLst>
          </p:cNvPr>
          <p:cNvSpPr txBox="1"/>
          <p:nvPr/>
        </p:nvSpPr>
        <p:spPr>
          <a:xfrm>
            <a:off x="400183" y="3072764"/>
            <a:ext cx="609902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PKA Cα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0291AC-1EDA-B6E6-409E-DB2A3AFC116B}"/>
              </a:ext>
            </a:extLst>
          </p:cNvPr>
          <p:cNvSpPr txBox="1"/>
          <p:nvPr/>
        </p:nvSpPr>
        <p:spPr>
          <a:xfrm>
            <a:off x="360199" y="3538570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 </a:t>
            </a:r>
            <a:r>
              <a:rPr lang="el-GR" sz="1100"/>
              <a:t>β</a:t>
            </a:r>
            <a:r>
              <a:rPr lang="en-US" sz="1100"/>
              <a:t>-actin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0D7A42-E271-1A5A-993D-030D1B8CD419}"/>
              </a:ext>
            </a:extLst>
          </p:cNvPr>
          <p:cNvSpPr txBox="1"/>
          <p:nvPr/>
        </p:nvSpPr>
        <p:spPr>
          <a:xfrm>
            <a:off x="388149" y="378782"/>
            <a:ext cx="745672" cy="40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PDO Number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BA67056-CBEE-41A2-86DA-5E0089F20539}"/>
              </a:ext>
            </a:extLst>
          </p:cNvPr>
          <p:cNvSpPr txBox="1"/>
          <p:nvPr/>
        </p:nvSpPr>
        <p:spPr>
          <a:xfrm>
            <a:off x="345997" y="823611"/>
            <a:ext cx="745672" cy="24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Treatment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6C54E1-6718-3BDF-C474-E6883A458BCC}"/>
              </a:ext>
            </a:extLst>
          </p:cNvPr>
          <p:cNvSpPr txBox="1"/>
          <p:nvPr/>
        </p:nvSpPr>
        <p:spPr>
          <a:xfrm>
            <a:off x="411214" y="2248796"/>
            <a:ext cx="1032589" cy="26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E-cad</a:t>
            </a:r>
          </a:p>
        </p:txBody>
      </p:sp>
      <p:sp>
        <p:nvSpPr>
          <p:cNvPr id="9" name="Bent-Up Arrow 55">
            <a:extLst>
              <a:ext uri="{FF2B5EF4-FFF2-40B4-BE49-F238E27FC236}">
                <a16:creationId xmlns:a16="http://schemas.microsoft.com/office/drawing/2014/main" id="{B8474110-AFA4-32F7-5AF5-84C32B12595D}"/>
              </a:ext>
            </a:extLst>
          </p:cNvPr>
          <p:cNvSpPr/>
          <p:nvPr/>
        </p:nvSpPr>
        <p:spPr>
          <a:xfrm flipV="1">
            <a:off x="3362843" y="3642436"/>
            <a:ext cx="891660" cy="614622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D10CEFB-DA89-C139-A02B-0E90F1697F95}"/>
              </a:ext>
            </a:extLst>
          </p:cNvPr>
          <p:cNvSpPr txBox="1"/>
          <p:nvPr/>
        </p:nvSpPr>
        <p:spPr>
          <a:xfrm>
            <a:off x="3661282" y="4255159"/>
            <a:ext cx="17275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 β-actin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BAF576E-D6E6-04D3-FC6D-0DB848B21F52}"/>
              </a:ext>
            </a:extLst>
          </p:cNvPr>
          <p:cNvSpPr/>
          <p:nvPr/>
        </p:nvSpPr>
        <p:spPr>
          <a:xfrm>
            <a:off x="1083439" y="5073984"/>
            <a:ext cx="2330112" cy="6305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7A29DB-B4CD-28E9-CBAC-E810EC9464CA}"/>
              </a:ext>
            </a:extLst>
          </p:cNvPr>
          <p:cNvSpPr txBox="1"/>
          <p:nvPr/>
        </p:nvSpPr>
        <p:spPr>
          <a:xfrm>
            <a:off x="2954371" y="-769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5 Part 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5B9CEE-DBED-CA1F-0508-D1C63B2AF211}"/>
              </a:ext>
            </a:extLst>
          </p:cNvPr>
          <p:cNvSpPr txBox="1"/>
          <p:nvPr/>
        </p:nvSpPr>
        <p:spPr>
          <a:xfrm>
            <a:off x="184502" y="4662726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53E863-50B2-C278-8A35-C8EB74A48DCE}"/>
              </a:ext>
            </a:extLst>
          </p:cNvPr>
          <p:cNvSpPr txBox="1"/>
          <p:nvPr/>
        </p:nvSpPr>
        <p:spPr>
          <a:xfrm>
            <a:off x="153681" y="5516304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7998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 descr="AW26-membrane1-JUly 03 22 - creb 2022-07-03.tif">
            <a:extLst>
              <a:ext uri="{FF2B5EF4-FFF2-40B4-BE49-F238E27FC236}">
                <a16:creationId xmlns:a16="http://schemas.microsoft.com/office/drawing/2014/main" id="{2B4DD97B-56DF-6A4B-A955-3DDBFD0D9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42" y="4500176"/>
            <a:ext cx="6603351" cy="3365019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AB9CC2-84DF-5912-23F3-A9D897933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215570"/>
              </p:ext>
            </p:extLst>
          </p:nvPr>
        </p:nvGraphicFramePr>
        <p:xfrm>
          <a:off x="1183627" y="386396"/>
          <a:ext cx="2943040" cy="556007"/>
        </p:xfrm>
        <a:graphic>
          <a:graphicData uri="http://schemas.openxmlformats.org/drawingml/2006/table">
            <a:tbl>
              <a:tblPr/>
              <a:tblGrid>
                <a:gridCol w="294304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</a:tblGrid>
              <a:tr h="24625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MCF7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T47D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T47D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SUM44PE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11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EEF78C0-EBA3-F550-B57C-E9001DEC7935}"/>
              </a:ext>
            </a:extLst>
          </p:cNvPr>
          <p:cNvSpPr txBox="1"/>
          <p:nvPr/>
        </p:nvSpPr>
        <p:spPr>
          <a:xfrm>
            <a:off x="573233" y="1239463"/>
            <a:ext cx="6707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D0E0A2-D614-77E5-D0A4-B752DE438764}"/>
              </a:ext>
            </a:extLst>
          </p:cNvPr>
          <p:cNvSpPr txBox="1"/>
          <p:nvPr/>
        </p:nvSpPr>
        <p:spPr>
          <a:xfrm>
            <a:off x="706625" y="1001311"/>
            <a:ext cx="5373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CREB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B33B90-E9CE-4720-912C-FA9E9E2BB7C3}"/>
              </a:ext>
            </a:extLst>
          </p:cNvPr>
          <p:cNvSpPr txBox="1"/>
          <p:nvPr/>
        </p:nvSpPr>
        <p:spPr>
          <a:xfrm>
            <a:off x="610475" y="1738303"/>
            <a:ext cx="646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PKACA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6A19CD-A1F3-D41D-00A6-A44B30C2C2C2}"/>
              </a:ext>
            </a:extLst>
          </p:cNvPr>
          <p:cNvSpPr txBox="1"/>
          <p:nvPr/>
        </p:nvSpPr>
        <p:spPr>
          <a:xfrm>
            <a:off x="671131" y="1961614"/>
            <a:ext cx="572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375902-4BEE-E77B-D655-8DC7F935100F}"/>
              </a:ext>
            </a:extLst>
          </p:cNvPr>
          <p:cNvSpPr txBox="1"/>
          <p:nvPr/>
        </p:nvSpPr>
        <p:spPr>
          <a:xfrm>
            <a:off x="660856" y="1485310"/>
            <a:ext cx="583130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F3A939-A8A1-10CB-C2EF-C958058DFB22}"/>
              </a:ext>
            </a:extLst>
          </p:cNvPr>
          <p:cNvSpPr txBox="1"/>
          <p:nvPr/>
        </p:nvSpPr>
        <p:spPr>
          <a:xfrm>
            <a:off x="671823" y="2199766"/>
            <a:ext cx="572163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E-Cad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7F5798-DF2D-4740-5C29-339FC07EECE8}"/>
              </a:ext>
            </a:extLst>
          </p:cNvPr>
          <p:cNvSpPr txBox="1"/>
          <p:nvPr/>
        </p:nvSpPr>
        <p:spPr>
          <a:xfrm>
            <a:off x="649333" y="2437919"/>
            <a:ext cx="5946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AA5088-EA42-C124-325F-D8E9A49FEA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7" t="33516" r="24498" b="54426"/>
          <a:stretch/>
        </p:blipFill>
        <p:spPr>
          <a:xfrm>
            <a:off x="1180743" y="1517845"/>
            <a:ext cx="2965095" cy="2155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FAA5A5-6FC3-4D2B-1D8F-5E9BF6FFE1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60" t="27322" r="25696" b="57655"/>
          <a:stretch/>
        </p:blipFill>
        <p:spPr>
          <a:xfrm>
            <a:off x="1187414" y="975175"/>
            <a:ext cx="2965096" cy="2512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0EF813C-9B0E-9752-BF7A-466EC34F4E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01" t="24093" r="24927" b="61404"/>
          <a:stretch/>
        </p:blipFill>
        <p:spPr>
          <a:xfrm>
            <a:off x="1162813" y="1992488"/>
            <a:ext cx="2965096" cy="2216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C40B77-D4D1-752E-6DEF-83D8A03AF3F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55" t="29375" r="25816" b="59695"/>
          <a:stretch/>
        </p:blipFill>
        <p:spPr>
          <a:xfrm>
            <a:off x="1159383" y="1750270"/>
            <a:ext cx="2967280" cy="2134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3870D6-F76F-7249-5A3B-93C6C0CA73E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49" t="28937" r="23640" b="62635"/>
          <a:stretch/>
        </p:blipFill>
        <p:spPr>
          <a:xfrm>
            <a:off x="1189053" y="1258887"/>
            <a:ext cx="2965095" cy="215546"/>
          </a:xfrm>
          <a:prstGeom prst="rect">
            <a:avLst/>
          </a:prstGeom>
        </p:spPr>
      </p:pic>
      <p:pic>
        <p:nvPicPr>
          <p:cNvPr id="26" name="Picture 49" descr="A close-up of a test&#10;&#10;Description automatically generated">
            <a:extLst>
              <a:ext uri="{FF2B5EF4-FFF2-40B4-BE49-F238E27FC236}">
                <a16:creationId xmlns:a16="http://schemas.microsoft.com/office/drawing/2014/main" id="{F27F5B36-85F0-D00B-5507-8E74F320F8A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7055" y="2266376"/>
            <a:ext cx="2984418" cy="355825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FC2048D-F532-47C8-EFBC-E368A3BF17CA}"/>
              </a:ext>
            </a:extLst>
          </p:cNvPr>
          <p:cNvSpPr txBox="1"/>
          <p:nvPr/>
        </p:nvSpPr>
        <p:spPr>
          <a:xfrm>
            <a:off x="250004" y="146281"/>
            <a:ext cx="330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675E5DC-FD85-6377-E87B-A5BD3FE762DA}"/>
              </a:ext>
            </a:extLst>
          </p:cNvPr>
          <p:cNvSpPr txBox="1"/>
          <p:nvPr/>
        </p:nvSpPr>
        <p:spPr>
          <a:xfrm>
            <a:off x="2954371" y="-2307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7</a:t>
            </a:r>
          </a:p>
        </p:txBody>
      </p:sp>
      <p:sp>
        <p:nvSpPr>
          <p:cNvPr id="67" name="Bent-Up Arrow 55">
            <a:extLst>
              <a:ext uri="{FF2B5EF4-FFF2-40B4-BE49-F238E27FC236}">
                <a16:creationId xmlns:a16="http://schemas.microsoft.com/office/drawing/2014/main" id="{EF1EBB08-B15C-9300-6C1D-CA8E310B655D}"/>
              </a:ext>
            </a:extLst>
          </p:cNvPr>
          <p:cNvSpPr/>
          <p:nvPr/>
        </p:nvSpPr>
        <p:spPr>
          <a:xfrm flipV="1">
            <a:off x="4285897" y="989419"/>
            <a:ext cx="914736" cy="2983112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011317A-E725-1466-B4AF-AC3B040C277C}"/>
              </a:ext>
            </a:extLst>
          </p:cNvPr>
          <p:cNvSpPr txBox="1"/>
          <p:nvPr/>
        </p:nvSpPr>
        <p:spPr>
          <a:xfrm>
            <a:off x="2838226" y="4132120"/>
            <a:ext cx="17275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CREB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E5FA7A6-3CCA-EB56-6111-35E482233811}"/>
              </a:ext>
            </a:extLst>
          </p:cNvPr>
          <p:cNvSpPr txBox="1"/>
          <p:nvPr/>
        </p:nvSpPr>
        <p:spPr>
          <a:xfrm>
            <a:off x="122965" y="5093360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92EE6CD-48EA-82A9-925A-485C2E4B164E}"/>
              </a:ext>
            </a:extLst>
          </p:cNvPr>
          <p:cNvSpPr txBox="1"/>
          <p:nvPr/>
        </p:nvSpPr>
        <p:spPr>
          <a:xfrm>
            <a:off x="84452" y="6000767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1852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W26-membrane1-JUly 2 22 - p creb low exposure 2022-10-18.tif">
            <a:extLst>
              <a:ext uri="{FF2B5EF4-FFF2-40B4-BE49-F238E27FC236}">
                <a16:creationId xmlns:a16="http://schemas.microsoft.com/office/drawing/2014/main" id="{412ABD3A-C8D7-F726-03F3-C170A235E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91" y="4499701"/>
            <a:ext cx="6823377" cy="353515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AB9CC2-84DF-5912-23F3-A9D89793308B}"/>
              </a:ext>
            </a:extLst>
          </p:cNvPr>
          <p:cNvGraphicFramePr>
            <a:graphicFrameLocks noGrp="1"/>
          </p:cNvGraphicFramePr>
          <p:nvPr/>
        </p:nvGraphicFramePr>
        <p:xfrm>
          <a:off x="1183627" y="386396"/>
          <a:ext cx="2943040" cy="556007"/>
        </p:xfrm>
        <a:graphic>
          <a:graphicData uri="http://schemas.openxmlformats.org/drawingml/2006/table">
            <a:tbl>
              <a:tblPr/>
              <a:tblGrid>
                <a:gridCol w="294304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</a:tblGrid>
              <a:tr h="24625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MCF7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T47D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T47D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SUM44PE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11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EEF78C0-EBA3-F550-B57C-E9001DEC7935}"/>
              </a:ext>
            </a:extLst>
          </p:cNvPr>
          <p:cNvSpPr txBox="1"/>
          <p:nvPr/>
        </p:nvSpPr>
        <p:spPr>
          <a:xfrm>
            <a:off x="573233" y="1239463"/>
            <a:ext cx="6707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D0E0A2-D614-77E5-D0A4-B752DE438764}"/>
              </a:ext>
            </a:extLst>
          </p:cNvPr>
          <p:cNvSpPr txBox="1"/>
          <p:nvPr/>
        </p:nvSpPr>
        <p:spPr>
          <a:xfrm>
            <a:off x="706625" y="1001311"/>
            <a:ext cx="5373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CREB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B33B90-E9CE-4720-912C-FA9E9E2BB7C3}"/>
              </a:ext>
            </a:extLst>
          </p:cNvPr>
          <p:cNvSpPr txBox="1"/>
          <p:nvPr/>
        </p:nvSpPr>
        <p:spPr>
          <a:xfrm>
            <a:off x="610475" y="1738303"/>
            <a:ext cx="646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PKACA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6A19CD-A1F3-D41D-00A6-A44B30C2C2C2}"/>
              </a:ext>
            </a:extLst>
          </p:cNvPr>
          <p:cNvSpPr txBox="1"/>
          <p:nvPr/>
        </p:nvSpPr>
        <p:spPr>
          <a:xfrm>
            <a:off x="671131" y="1961614"/>
            <a:ext cx="572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375902-4BEE-E77B-D655-8DC7F935100F}"/>
              </a:ext>
            </a:extLst>
          </p:cNvPr>
          <p:cNvSpPr txBox="1"/>
          <p:nvPr/>
        </p:nvSpPr>
        <p:spPr>
          <a:xfrm>
            <a:off x="660856" y="1485310"/>
            <a:ext cx="583130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F3A939-A8A1-10CB-C2EF-C958058DFB22}"/>
              </a:ext>
            </a:extLst>
          </p:cNvPr>
          <p:cNvSpPr txBox="1"/>
          <p:nvPr/>
        </p:nvSpPr>
        <p:spPr>
          <a:xfrm>
            <a:off x="671823" y="2199766"/>
            <a:ext cx="572163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E-Cad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7F5798-DF2D-4740-5C29-339FC07EECE8}"/>
              </a:ext>
            </a:extLst>
          </p:cNvPr>
          <p:cNvSpPr txBox="1"/>
          <p:nvPr/>
        </p:nvSpPr>
        <p:spPr>
          <a:xfrm>
            <a:off x="649333" y="2437919"/>
            <a:ext cx="5946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AA5088-EA42-C124-325F-D8E9A49FEA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7" t="33516" r="24498" b="54426"/>
          <a:stretch/>
        </p:blipFill>
        <p:spPr>
          <a:xfrm>
            <a:off x="1180743" y="1517845"/>
            <a:ext cx="2965095" cy="2155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FAA5A5-6FC3-4D2B-1D8F-5E9BF6FFE1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60" t="27322" r="25696" b="57655"/>
          <a:stretch/>
        </p:blipFill>
        <p:spPr>
          <a:xfrm>
            <a:off x="1187414" y="975175"/>
            <a:ext cx="2965096" cy="2512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0EF813C-9B0E-9752-BF7A-466EC34F4E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01" t="24093" r="24927" b="61404"/>
          <a:stretch/>
        </p:blipFill>
        <p:spPr>
          <a:xfrm>
            <a:off x="1162813" y="1992488"/>
            <a:ext cx="2965096" cy="2216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C40B77-D4D1-752E-6DEF-83D8A03AF3F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55" t="29375" r="25816" b="59695"/>
          <a:stretch/>
        </p:blipFill>
        <p:spPr>
          <a:xfrm>
            <a:off x="1159383" y="1750270"/>
            <a:ext cx="2967280" cy="2134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3870D6-F76F-7249-5A3B-93C6C0CA73E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49" t="28937" r="23640" b="62635"/>
          <a:stretch/>
        </p:blipFill>
        <p:spPr>
          <a:xfrm>
            <a:off x="1189053" y="1258887"/>
            <a:ext cx="2965095" cy="215546"/>
          </a:xfrm>
          <a:prstGeom prst="rect">
            <a:avLst/>
          </a:prstGeom>
        </p:spPr>
      </p:pic>
      <p:pic>
        <p:nvPicPr>
          <p:cNvPr id="26" name="Picture 49" descr="A close-up of a test&#10;&#10;Description automatically generated">
            <a:extLst>
              <a:ext uri="{FF2B5EF4-FFF2-40B4-BE49-F238E27FC236}">
                <a16:creationId xmlns:a16="http://schemas.microsoft.com/office/drawing/2014/main" id="{F27F5B36-85F0-D00B-5507-8E74F320F8A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7055" y="2266376"/>
            <a:ext cx="2984418" cy="355825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FC2048D-F532-47C8-EFBC-E368A3BF17CA}"/>
              </a:ext>
            </a:extLst>
          </p:cNvPr>
          <p:cNvSpPr txBox="1"/>
          <p:nvPr/>
        </p:nvSpPr>
        <p:spPr>
          <a:xfrm>
            <a:off x="250004" y="146281"/>
            <a:ext cx="330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675E5DC-FD85-6377-E87B-A5BD3FE762DA}"/>
              </a:ext>
            </a:extLst>
          </p:cNvPr>
          <p:cNvSpPr txBox="1"/>
          <p:nvPr/>
        </p:nvSpPr>
        <p:spPr>
          <a:xfrm>
            <a:off x="2954371" y="-2307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7</a:t>
            </a:r>
          </a:p>
        </p:txBody>
      </p:sp>
      <p:sp>
        <p:nvSpPr>
          <p:cNvPr id="67" name="Bent-Up Arrow 55">
            <a:extLst>
              <a:ext uri="{FF2B5EF4-FFF2-40B4-BE49-F238E27FC236}">
                <a16:creationId xmlns:a16="http://schemas.microsoft.com/office/drawing/2014/main" id="{EF1EBB08-B15C-9300-6C1D-CA8E310B655D}"/>
              </a:ext>
            </a:extLst>
          </p:cNvPr>
          <p:cNvSpPr/>
          <p:nvPr/>
        </p:nvSpPr>
        <p:spPr>
          <a:xfrm flipV="1">
            <a:off x="4285897" y="1227806"/>
            <a:ext cx="914736" cy="2744725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011317A-E725-1466-B4AF-AC3B040C277C}"/>
              </a:ext>
            </a:extLst>
          </p:cNvPr>
          <p:cNvSpPr txBox="1"/>
          <p:nvPr/>
        </p:nvSpPr>
        <p:spPr>
          <a:xfrm>
            <a:off x="2838226" y="4132120"/>
            <a:ext cx="17275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p-CREB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E5FA7A6-3CCA-EB56-6111-35E482233811}"/>
              </a:ext>
            </a:extLst>
          </p:cNvPr>
          <p:cNvSpPr txBox="1"/>
          <p:nvPr/>
        </p:nvSpPr>
        <p:spPr>
          <a:xfrm>
            <a:off x="122965" y="5093360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92EE6CD-48EA-82A9-925A-485C2E4B164E}"/>
              </a:ext>
            </a:extLst>
          </p:cNvPr>
          <p:cNvSpPr txBox="1"/>
          <p:nvPr/>
        </p:nvSpPr>
        <p:spPr>
          <a:xfrm>
            <a:off x="84452" y="6000767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1949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W26-membrane1-JUly 03 22 -  actin 2022-07-03.tif">
            <a:extLst>
              <a:ext uri="{FF2B5EF4-FFF2-40B4-BE49-F238E27FC236}">
                <a16:creationId xmlns:a16="http://schemas.microsoft.com/office/drawing/2014/main" id="{0896247C-030D-C94D-9066-478D646D4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52" y="4777012"/>
            <a:ext cx="6841806" cy="2980524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AB9CC2-84DF-5912-23F3-A9D89793308B}"/>
              </a:ext>
            </a:extLst>
          </p:cNvPr>
          <p:cNvGraphicFramePr>
            <a:graphicFrameLocks noGrp="1"/>
          </p:cNvGraphicFramePr>
          <p:nvPr/>
        </p:nvGraphicFramePr>
        <p:xfrm>
          <a:off x="1183627" y="386396"/>
          <a:ext cx="2943040" cy="556007"/>
        </p:xfrm>
        <a:graphic>
          <a:graphicData uri="http://schemas.openxmlformats.org/drawingml/2006/table">
            <a:tbl>
              <a:tblPr/>
              <a:tblGrid>
                <a:gridCol w="294304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</a:tblGrid>
              <a:tr h="24625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MCF7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T47D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T47D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SUM44PE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11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EEF78C0-EBA3-F550-B57C-E9001DEC7935}"/>
              </a:ext>
            </a:extLst>
          </p:cNvPr>
          <p:cNvSpPr txBox="1"/>
          <p:nvPr/>
        </p:nvSpPr>
        <p:spPr>
          <a:xfrm>
            <a:off x="573233" y="1239463"/>
            <a:ext cx="6707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D0E0A2-D614-77E5-D0A4-B752DE438764}"/>
              </a:ext>
            </a:extLst>
          </p:cNvPr>
          <p:cNvSpPr txBox="1"/>
          <p:nvPr/>
        </p:nvSpPr>
        <p:spPr>
          <a:xfrm>
            <a:off x="706625" y="1001311"/>
            <a:ext cx="5373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CREB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B33B90-E9CE-4720-912C-FA9E9E2BB7C3}"/>
              </a:ext>
            </a:extLst>
          </p:cNvPr>
          <p:cNvSpPr txBox="1"/>
          <p:nvPr/>
        </p:nvSpPr>
        <p:spPr>
          <a:xfrm>
            <a:off x="610475" y="1738303"/>
            <a:ext cx="646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PKACA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6A19CD-A1F3-D41D-00A6-A44B30C2C2C2}"/>
              </a:ext>
            </a:extLst>
          </p:cNvPr>
          <p:cNvSpPr txBox="1"/>
          <p:nvPr/>
        </p:nvSpPr>
        <p:spPr>
          <a:xfrm>
            <a:off x="671131" y="1961614"/>
            <a:ext cx="572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375902-4BEE-E77B-D655-8DC7F935100F}"/>
              </a:ext>
            </a:extLst>
          </p:cNvPr>
          <p:cNvSpPr txBox="1"/>
          <p:nvPr/>
        </p:nvSpPr>
        <p:spPr>
          <a:xfrm>
            <a:off x="660856" y="1485310"/>
            <a:ext cx="583130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F3A939-A8A1-10CB-C2EF-C958058DFB22}"/>
              </a:ext>
            </a:extLst>
          </p:cNvPr>
          <p:cNvSpPr txBox="1"/>
          <p:nvPr/>
        </p:nvSpPr>
        <p:spPr>
          <a:xfrm>
            <a:off x="671823" y="2199766"/>
            <a:ext cx="572163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E-Cad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7F5798-DF2D-4740-5C29-339FC07EECE8}"/>
              </a:ext>
            </a:extLst>
          </p:cNvPr>
          <p:cNvSpPr txBox="1"/>
          <p:nvPr/>
        </p:nvSpPr>
        <p:spPr>
          <a:xfrm>
            <a:off x="649333" y="2437919"/>
            <a:ext cx="5946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AA5088-EA42-C124-325F-D8E9A49FEA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7" t="33516" r="24498" b="54426"/>
          <a:stretch/>
        </p:blipFill>
        <p:spPr>
          <a:xfrm>
            <a:off x="1180743" y="1517845"/>
            <a:ext cx="2965095" cy="2155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FAA5A5-6FC3-4D2B-1D8F-5E9BF6FFE1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60" t="27322" r="25696" b="57655"/>
          <a:stretch/>
        </p:blipFill>
        <p:spPr>
          <a:xfrm>
            <a:off x="1187414" y="975175"/>
            <a:ext cx="2965096" cy="2512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0EF813C-9B0E-9752-BF7A-466EC34F4E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01" t="24093" r="24927" b="61404"/>
          <a:stretch/>
        </p:blipFill>
        <p:spPr>
          <a:xfrm>
            <a:off x="1162813" y="1992488"/>
            <a:ext cx="2965096" cy="2216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C40B77-D4D1-752E-6DEF-83D8A03AF3F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55" t="29375" r="25816" b="59695"/>
          <a:stretch/>
        </p:blipFill>
        <p:spPr>
          <a:xfrm>
            <a:off x="1159383" y="1750270"/>
            <a:ext cx="2967280" cy="2134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3870D6-F76F-7249-5A3B-93C6C0CA73E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49" t="28937" r="23640" b="62635"/>
          <a:stretch/>
        </p:blipFill>
        <p:spPr>
          <a:xfrm>
            <a:off x="1189053" y="1258887"/>
            <a:ext cx="2965095" cy="215546"/>
          </a:xfrm>
          <a:prstGeom prst="rect">
            <a:avLst/>
          </a:prstGeom>
        </p:spPr>
      </p:pic>
      <p:pic>
        <p:nvPicPr>
          <p:cNvPr id="26" name="Picture 49" descr="A close-up of a test&#10;&#10;Description automatically generated">
            <a:extLst>
              <a:ext uri="{FF2B5EF4-FFF2-40B4-BE49-F238E27FC236}">
                <a16:creationId xmlns:a16="http://schemas.microsoft.com/office/drawing/2014/main" id="{F27F5B36-85F0-D00B-5507-8E74F320F8A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7055" y="2266376"/>
            <a:ext cx="2984418" cy="355825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FC2048D-F532-47C8-EFBC-E368A3BF17CA}"/>
              </a:ext>
            </a:extLst>
          </p:cNvPr>
          <p:cNvSpPr txBox="1"/>
          <p:nvPr/>
        </p:nvSpPr>
        <p:spPr>
          <a:xfrm>
            <a:off x="250004" y="146281"/>
            <a:ext cx="330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675E5DC-FD85-6377-E87B-A5BD3FE762DA}"/>
              </a:ext>
            </a:extLst>
          </p:cNvPr>
          <p:cNvSpPr txBox="1"/>
          <p:nvPr/>
        </p:nvSpPr>
        <p:spPr>
          <a:xfrm>
            <a:off x="2954371" y="-2307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7</a:t>
            </a:r>
          </a:p>
        </p:txBody>
      </p:sp>
      <p:sp>
        <p:nvSpPr>
          <p:cNvPr id="67" name="Bent-Up Arrow 55">
            <a:extLst>
              <a:ext uri="{FF2B5EF4-FFF2-40B4-BE49-F238E27FC236}">
                <a16:creationId xmlns:a16="http://schemas.microsoft.com/office/drawing/2014/main" id="{EF1EBB08-B15C-9300-6C1D-CA8E310B655D}"/>
              </a:ext>
            </a:extLst>
          </p:cNvPr>
          <p:cNvSpPr/>
          <p:nvPr/>
        </p:nvSpPr>
        <p:spPr>
          <a:xfrm flipV="1">
            <a:off x="4285897" y="1481572"/>
            <a:ext cx="914736" cy="2490959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011317A-E725-1466-B4AF-AC3B040C277C}"/>
              </a:ext>
            </a:extLst>
          </p:cNvPr>
          <p:cNvSpPr txBox="1"/>
          <p:nvPr/>
        </p:nvSpPr>
        <p:spPr>
          <a:xfrm>
            <a:off x="2792073" y="4262848"/>
            <a:ext cx="17275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/>
                <a:ea typeface="+mn-lt"/>
                <a:cs typeface="Calibri"/>
              </a:rPr>
              <a:t>β-actin</a:t>
            </a:r>
            <a:endParaRPr lang="en-US">
              <a:latin typeface="Calibri"/>
              <a:ea typeface="+mn-lt"/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E5FA7A6-3CCA-EB56-6111-35E482233811}"/>
              </a:ext>
            </a:extLst>
          </p:cNvPr>
          <p:cNvSpPr txBox="1"/>
          <p:nvPr/>
        </p:nvSpPr>
        <p:spPr>
          <a:xfrm>
            <a:off x="30660" y="5170259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92EE6CD-48EA-82A9-925A-485C2E4B164E}"/>
              </a:ext>
            </a:extLst>
          </p:cNvPr>
          <p:cNvSpPr txBox="1"/>
          <p:nvPr/>
        </p:nvSpPr>
        <p:spPr>
          <a:xfrm>
            <a:off x="22915" y="6146875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5242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W26-membrane2-JUly 2 22 - pkac 2022-07-02.tif">
            <a:extLst>
              <a:ext uri="{FF2B5EF4-FFF2-40B4-BE49-F238E27FC236}">
                <a16:creationId xmlns:a16="http://schemas.microsoft.com/office/drawing/2014/main" id="{76EE9BF7-F719-4AB3-1AC6-4D3230C7A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33" y="4636246"/>
            <a:ext cx="6972572" cy="3469684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AB9CC2-84DF-5912-23F3-A9D89793308B}"/>
              </a:ext>
            </a:extLst>
          </p:cNvPr>
          <p:cNvGraphicFramePr>
            <a:graphicFrameLocks noGrp="1"/>
          </p:cNvGraphicFramePr>
          <p:nvPr/>
        </p:nvGraphicFramePr>
        <p:xfrm>
          <a:off x="1183627" y="386396"/>
          <a:ext cx="2943040" cy="556007"/>
        </p:xfrm>
        <a:graphic>
          <a:graphicData uri="http://schemas.openxmlformats.org/drawingml/2006/table">
            <a:tbl>
              <a:tblPr/>
              <a:tblGrid>
                <a:gridCol w="294304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</a:tblGrid>
              <a:tr h="24625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MCF7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T47D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T47D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SUM44PE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11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EEF78C0-EBA3-F550-B57C-E9001DEC7935}"/>
              </a:ext>
            </a:extLst>
          </p:cNvPr>
          <p:cNvSpPr txBox="1"/>
          <p:nvPr/>
        </p:nvSpPr>
        <p:spPr>
          <a:xfrm>
            <a:off x="573233" y="1239463"/>
            <a:ext cx="6707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D0E0A2-D614-77E5-D0A4-B752DE438764}"/>
              </a:ext>
            </a:extLst>
          </p:cNvPr>
          <p:cNvSpPr txBox="1"/>
          <p:nvPr/>
        </p:nvSpPr>
        <p:spPr>
          <a:xfrm>
            <a:off x="706625" y="1001311"/>
            <a:ext cx="5373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CREB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B33B90-E9CE-4720-912C-FA9E9E2BB7C3}"/>
              </a:ext>
            </a:extLst>
          </p:cNvPr>
          <p:cNvSpPr txBox="1"/>
          <p:nvPr/>
        </p:nvSpPr>
        <p:spPr>
          <a:xfrm>
            <a:off x="610475" y="1738303"/>
            <a:ext cx="646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PKACA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6A19CD-A1F3-D41D-00A6-A44B30C2C2C2}"/>
              </a:ext>
            </a:extLst>
          </p:cNvPr>
          <p:cNvSpPr txBox="1"/>
          <p:nvPr/>
        </p:nvSpPr>
        <p:spPr>
          <a:xfrm>
            <a:off x="671131" y="1961614"/>
            <a:ext cx="572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375902-4BEE-E77B-D655-8DC7F935100F}"/>
              </a:ext>
            </a:extLst>
          </p:cNvPr>
          <p:cNvSpPr txBox="1"/>
          <p:nvPr/>
        </p:nvSpPr>
        <p:spPr>
          <a:xfrm>
            <a:off x="660856" y="1485310"/>
            <a:ext cx="583130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F3A939-A8A1-10CB-C2EF-C958058DFB22}"/>
              </a:ext>
            </a:extLst>
          </p:cNvPr>
          <p:cNvSpPr txBox="1"/>
          <p:nvPr/>
        </p:nvSpPr>
        <p:spPr>
          <a:xfrm>
            <a:off x="671823" y="2199766"/>
            <a:ext cx="572163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E-Cad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7F5798-DF2D-4740-5C29-339FC07EECE8}"/>
              </a:ext>
            </a:extLst>
          </p:cNvPr>
          <p:cNvSpPr txBox="1"/>
          <p:nvPr/>
        </p:nvSpPr>
        <p:spPr>
          <a:xfrm>
            <a:off x="649333" y="2437919"/>
            <a:ext cx="5946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AA5088-EA42-C124-325F-D8E9A49FEA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7" t="33516" r="24498" b="54426"/>
          <a:stretch/>
        </p:blipFill>
        <p:spPr>
          <a:xfrm>
            <a:off x="1180743" y="1517845"/>
            <a:ext cx="2965095" cy="2155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FAA5A5-6FC3-4D2B-1D8F-5E9BF6FFE1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60" t="27322" r="25696" b="57655"/>
          <a:stretch/>
        </p:blipFill>
        <p:spPr>
          <a:xfrm>
            <a:off x="1187414" y="975175"/>
            <a:ext cx="2965096" cy="2512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0EF813C-9B0E-9752-BF7A-466EC34F4E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01" t="24093" r="24927" b="61404"/>
          <a:stretch/>
        </p:blipFill>
        <p:spPr>
          <a:xfrm>
            <a:off x="1162813" y="1992488"/>
            <a:ext cx="2965096" cy="2216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C40B77-D4D1-752E-6DEF-83D8A03AF3F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55" t="29375" r="25816" b="59695"/>
          <a:stretch/>
        </p:blipFill>
        <p:spPr>
          <a:xfrm>
            <a:off x="1159383" y="1750270"/>
            <a:ext cx="2967280" cy="2134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3870D6-F76F-7249-5A3B-93C6C0CA73E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49" t="28937" r="23640" b="62635"/>
          <a:stretch/>
        </p:blipFill>
        <p:spPr>
          <a:xfrm>
            <a:off x="1189053" y="1258887"/>
            <a:ext cx="2965095" cy="215546"/>
          </a:xfrm>
          <a:prstGeom prst="rect">
            <a:avLst/>
          </a:prstGeom>
        </p:spPr>
      </p:pic>
      <p:pic>
        <p:nvPicPr>
          <p:cNvPr id="26" name="Picture 49" descr="A close-up of a test&#10;&#10;Description automatically generated">
            <a:extLst>
              <a:ext uri="{FF2B5EF4-FFF2-40B4-BE49-F238E27FC236}">
                <a16:creationId xmlns:a16="http://schemas.microsoft.com/office/drawing/2014/main" id="{F27F5B36-85F0-D00B-5507-8E74F320F8A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7055" y="2266376"/>
            <a:ext cx="2984418" cy="355825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FC2048D-F532-47C8-EFBC-E368A3BF17CA}"/>
              </a:ext>
            </a:extLst>
          </p:cNvPr>
          <p:cNvSpPr txBox="1"/>
          <p:nvPr/>
        </p:nvSpPr>
        <p:spPr>
          <a:xfrm>
            <a:off x="250004" y="146281"/>
            <a:ext cx="330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675E5DC-FD85-6377-E87B-A5BD3FE762DA}"/>
              </a:ext>
            </a:extLst>
          </p:cNvPr>
          <p:cNvSpPr txBox="1"/>
          <p:nvPr/>
        </p:nvSpPr>
        <p:spPr>
          <a:xfrm>
            <a:off x="2954371" y="-2307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7</a:t>
            </a:r>
          </a:p>
        </p:txBody>
      </p:sp>
      <p:sp>
        <p:nvSpPr>
          <p:cNvPr id="67" name="Bent-Up Arrow 55">
            <a:extLst>
              <a:ext uri="{FF2B5EF4-FFF2-40B4-BE49-F238E27FC236}">
                <a16:creationId xmlns:a16="http://schemas.microsoft.com/office/drawing/2014/main" id="{EF1EBB08-B15C-9300-6C1D-CA8E310B655D}"/>
              </a:ext>
            </a:extLst>
          </p:cNvPr>
          <p:cNvSpPr/>
          <p:nvPr/>
        </p:nvSpPr>
        <p:spPr>
          <a:xfrm flipV="1">
            <a:off x="4285897" y="1758408"/>
            <a:ext cx="914736" cy="2214123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011317A-E725-1466-B4AF-AC3B040C277C}"/>
              </a:ext>
            </a:extLst>
          </p:cNvPr>
          <p:cNvSpPr txBox="1"/>
          <p:nvPr/>
        </p:nvSpPr>
        <p:spPr>
          <a:xfrm>
            <a:off x="2792073" y="4262848"/>
            <a:ext cx="17275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/>
                <a:ea typeface="+mn-lt"/>
                <a:cs typeface="Calibri"/>
              </a:rPr>
              <a:t>PKACA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E5FA7A6-3CCA-EB56-6111-35E482233811}"/>
              </a:ext>
            </a:extLst>
          </p:cNvPr>
          <p:cNvSpPr txBox="1"/>
          <p:nvPr/>
        </p:nvSpPr>
        <p:spPr>
          <a:xfrm>
            <a:off x="38352" y="5270228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92EE6CD-48EA-82A9-925A-485C2E4B164E}"/>
              </a:ext>
            </a:extLst>
          </p:cNvPr>
          <p:cNvSpPr txBox="1"/>
          <p:nvPr/>
        </p:nvSpPr>
        <p:spPr>
          <a:xfrm>
            <a:off x="38299" y="6031527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0371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W26-membrane2-JUly 2 22 -  actin 2022-07-02.tif">
            <a:extLst>
              <a:ext uri="{FF2B5EF4-FFF2-40B4-BE49-F238E27FC236}">
                <a16:creationId xmlns:a16="http://schemas.microsoft.com/office/drawing/2014/main" id="{ED95363D-F15A-E949-1E22-5402791B1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763" y="4736216"/>
            <a:ext cx="6626427" cy="332357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AB9CC2-84DF-5912-23F3-A9D89793308B}"/>
              </a:ext>
            </a:extLst>
          </p:cNvPr>
          <p:cNvGraphicFramePr>
            <a:graphicFrameLocks noGrp="1"/>
          </p:cNvGraphicFramePr>
          <p:nvPr/>
        </p:nvGraphicFramePr>
        <p:xfrm>
          <a:off x="1183627" y="386396"/>
          <a:ext cx="2943040" cy="556007"/>
        </p:xfrm>
        <a:graphic>
          <a:graphicData uri="http://schemas.openxmlformats.org/drawingml/2006/table">
            <a:tbl>
              <a:tblPr/>
              <a:tblGrid>
                <a:gridCol w="294304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</a:tblGrid>
              <a:tr h="24625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MCF7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T47D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T47D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SUM44PE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11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EEF78C0-EBA3-F550-B57C-E9001DEC7935}"/>
              </a:ext>
            </a:extLst>
          </p:cNvPr>
          <p:cNvSpPr txBox="1"/>
          <p:nvPr/>
        </p:nvSpPr>
        <p:spPr>
          <a:xfrm>
            <a:off x="573233" y="1239463"/>
            <a:ext cx="6707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D0E0A2-D614-77E5-D0A4-B752DE438764}"/>
              </a:ext>
            </a:extLst>
          </p:cNvPr>
          <p:cNvSpPr txBox="1"/>
          <p:nvPr/>
        </p:nvSpPr>
        <p:spPr>
          <a:xfrm>
            <a:off x="706625" y="1001311"/>
            <a:ext cx="5373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CREB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B33B90-E9CE-4720-912C-FA9E9E2BB7C3}"/>
              </a:ext>
            </a:extLst>
          </p:cNvPr>
          <p:cNvSpPr txBox="1"/>
          <p:nvPr/>
        </p:nvSpPr>
        <p:spPr>
          <a:xfrm>
            <a:off x="610475" y="1738303"/>
            <a:ext cx="646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PKACA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6A19CD-A1F3-D41D-00A6-A44B30C2C2C2}"/>
              </a:ext>
            </a:extLst>
          </p:cNvPr>
          <p:cNvSpPr txBox="1"/>
          <p:nvPr/>
        </p:nvSpPr>
        <p:spPr>
          <a:xfrm>
            <a:off x="671131" y="1961614"/>
            <a:ext cx="572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375902-4BEE-E77B-D655-8DC7F935100F}"/>
              </a:ext>
            </a:extLst>
          </p:cNvPr>
          <p:cNvSpPr txBox="1"/>
          <p:nvPr/>
        </p:nvSpPr>
        <p:spPr>
          <a:xfrm>
            <a:off x="660856" y="1485310"/>
            <a:ext cx="583130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F3A939-A8A1-10CB-C2EF-C958058DFB22}"/>
              </a:ext>
            </a:extLst>
          </p:cNvPr>
          <p:cNvSpPr txBox="1"/>
          <p:nvPr/>
        </p:nvSpPr>
        <p:spPr>
          <a:xfrm>
            <a:off x="671823" y="2199766"/>
            <a:ext cx="572163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E-Cad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7F5798-DF2D-4740-5C29-339FC07EECE8}"/>
              </a:ext>
            </a:extLst>
          </p:cNvPr>
          <p:cNvSpPr txBox="1"/>
          <p:nvPr/>
        </p:nvSpPr>
        <p:spPr>
          <a:xfrm>
            <a:off x="649333" y="2437919"/>
            <a:ext cx="5946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AA5088-EA42-C124-325F-D8E9A49FEA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7" t="33516" r="24498" b="54426"/>
          <a:stretch/>
        </p:blipFill>
        <p:spPr>
          <a:xfrm>
            <a:off x="1180743" y="1517845"/>
            <a:ext cx="2965095" cy="2155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FAA5A5-6FC3-4D2B-1D8F-5E9BF6FFE1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60" t="27322" r="25696" b="57655"/>
          <a:stretch/>
        </p:blipFill>
        <p:spPr>
          <a:xfrm>
            <a:off x="1187414" y="975175"/>
            <a:ext cx="2965096" cy="2512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0EF813C-9B0E-9752-BF7A-466EC34F4E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01" t="24093" r="24927" b="61404"/>
          <a:stretch/>
        </p:blipFill>
        <p:spPr>
          <a:xfrm>
            <a:off x="1162813" y="1992488"/>
            <a:ext cx="2965096" cy="2216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C40B77-D4D1-752E-6DEF-83D8A03AF3F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55" t="29375" r="25816" b="59695"/>
          <a:stretch/>
        </p:blipFill>
        <p:spPr>
          <a:xfrm>
            <a:off x="1159383" y="1750270"/>
            <a:ext cx="2967280" cy="2134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3870D6-F76F-7249-5A3B-93C6C0CA73E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49" t="28937" r="23640" b="62635"/>
          <a:stretch/>
        </p:blipFill>
        <p:spPr>
          <a:xfrm>
            <a:off x="1189053" y="1258887"/>
            <a:ext cx="2965095" cy="215546"/>
          </a:xfrm>
          <a:prstGeom prst="rect">
            <a:avLst/>
          </a:prstGeom>
        </p:spPr>
      </p:pic>
      <p:pic>
        <p:nvPicPr>
          <p:cNvPr id="26" name="Picture 49" descr="A close-up of a test&#10;&#10;Description automatically generated">
            <a:extLst>
              <a:ext uri="{FF2B5EF4-FFF2-40B4-BE49-F238E27FC236}">
                <a16:creationId xmlns:a16="http://schemas.microsoft.com/office/drawing/2014/main" id="{F27F5B36-85F0-D00B-5507-8E74F320F8A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7055" y="2266376"/>
            <a:ext cx="2984418" cy="355825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FC2048D-F532-47C8-EFBC-E368A3BF17CA}"/>
              </a:ext>
            </a:extLst>
          </p:cNvPr>
          <p:cNvSpPr txBox="1"/>
          <p:nvPr/>
        </p:nvSpPr>
        <p:spPr>
          <a:xfrm>
            <a:off x="250004" y="146281"/>
            <a:ext cx="330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675E5DC-FD85-6377-E87B-A5BD3FE762DA}"/>
              </a:ext>
            </a:extLst>
          </p:cNvPr>
          <p:cNvSpPr txBox="1"/>
          <p:nvPr/>
        </p:nvSpPr>
        <p:spPr>
          <a:xfrm>
            <a:off x="2954371" y="-2307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7</a:t>
            </a:r>
          </a:p>
        </p:txBody>
      </p:sp>
      <p:sp>
        <p:nvSpPr>
          <p:cNvPr id="67" name="Bent-Up Arrow 55">
            <a:extLst>
              <a:ext uri="{FF2B5EF4-FFF2-40B4-BE49-F238E27FC236}">
                <a16:creationId xmlns:a16="http://schemas.microsoft.com/office/drawing/2014/main" id="{EF1EBB08-B15C-9300-6C1D-CA8E310B655D}"/>
              </a:ext>
            </a:extLst>
          </p:cNvPr>
          <p:cNvSpPr/>
          <p:nvPr/>
        </p:nvSpPr>
        <p:spPr>
          <a:xfrm flipV="1">
            <a:off x="4285897" y="1966035"/>
            <a:ext cx="914736" cy="2137224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011317A-E725-1466-B4AF-AC3B040C277C}"/>
              </a:ext>
            </a:extLst>
          </p:cNvPr>
          <p:cNvSpPr txBox="1"/>
          <p:nvPr/>
        </p:nvSpPr>
        <p:spPr>
          <a:xfrm>
            <a:off x="2792073" y="4262848"/>
            <a:ext cx="172752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/>
                <a:ea typeface="+mn-lt"/>
                <a:cs typeface="Calibri"/>
              </a:rPr>
              <a:t>β-actin</a:t>
            </a:r>
            <a:endParaRPr lang="en-US">
              <a:latin typeface="Calibri"/>
              <a:ea typeface="+mn-lt"/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E5FA7A6-3CCA-EB56-6111-35E482233811}"/>
              </a:ext>
            </a:extLst>
          </p:cNvPr>
          <p:cNvSpPr txBox="1"/>
          <p:nvPr/>
        </p:nvSpPr>
        <p:spPr>
          <a:xfrm>
            <a:off x="38352" y="5331747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92EE6CD-48EA-82A9-925A-485C2E4B164E}"/>
              </a:ext>
            </a:extLst>
          </p:cNvPr>
          <p:cNvSpPr txBox="1"/>
          <p:nvPr/>
        </p:nvSpPr>
        <p:spPr>
          <a:xfrm>
            <a:off x="38299" y="6093046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1318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AB9CC2-84DF-5912-23F3-A9D89793308B}"/>
              </a:ext>
            </a:extLst>
          </p:cNvPr>
          <p:cNvGraphicFramePr>
            <a:graphicFrameLocks noGrp="1"/>
          </p:cNvGraphicFramePr>
          <p:nvPr/>
        </p:nvGraphicFramePr>
        <p:xfrm>
          <a:off x="1183627" y="386396"/>
          <a:ext cx="2943040" cy="556007"/>
        </p:xfrm>
        <a:graphic>
          <a:graphicData uri="http://schemas.openxmlformats.org/drawingml/2006/table">
            <a:tbl>
              <a:tblPr/>
              <a:tblGrid>
                <a:gridCol w="294304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</a:tblGrid>
              <a:tr h="24625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MCF7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T47D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T47D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SUM44PE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11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EEF78C0-EBA3-F550-B57C-E9001DEC7935}"/>
              </a:ext>
            </a:extLst>
          </p:cNvPr>
          <p:cNvSpPr txBox="1"/>
          <p:nvPr/>
        </p:nvSpPr>
        <p:spPr>
          <a:xfrm>
            <a:off x="573233" y="1239463"/>
            <a:ext cx="6707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D0E0A2-D614-77E5-D0A4-B752DE438764}"/>
              </a:ext>
            </a:extLst>
          </p:cNvPr>
          <p:cNvSpPr txBox="1"/>
          <p:nvPr/>
        </p:nvSpPr>
        <p:spPr>
          <a:xfrm>
            <a:off x="706625" y="1001311"/>
            <a:ext cx="5373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CREB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B33B90-E9CE-4720-912C-FA9E9E2BB7C3}"/>
              </a:ext>
            </a:extLst>
          </p:cNvPr>
          <p:cNvSpPr txBox="1"/>
          <p:nvPr/>
        </p:nvSpPr>
        <p:spPr>
          <a:xfrm>
            <a:off x="610475" y="1738303"/>
            <a:ext cx="646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PKACA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6A19CD-A1F3-D41D-00A6-A44B30C2C2C2}"/>
              </a:ext>
            </a:extLst>
          </p:cNvPr>
          <p:cNvSpPr txBox="1"/>
          <p:nvPr/>
        </p:nvSpPr>
        <p:spPr>
          <a:xfrm>
            <a:off x="671131" y="1961614"/>
            <a:ext cx="572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375902-4BEE-E77B-D655-8DC7F935100F}"/>
              </a:ext>
            </a:extLst>
          </p:cNvPr>
          <p:cNvSpPr txBox="1"/>
          <p:nvPr/>
        </p:nvSpPr>
        <p:spPr>
          <a:xfrm>
            <a:off x="660856" y="1485310"/>
            <a:ext cx="583130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F3A939-A8A1-10CB-C2EF-C958058DFB22}"/>
              </a:ext>
            </a:extLst>
          </p:cNvPr>
          <p:cNvSpPr txBox="1"/>
          <p:nvPr/>
        </p:nvSpPr>
        <p:spPr>
          <a:xfrm>
            <a:off x="671823" y="2199766"/>
            <a:ext cx="572163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E-Cad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7F5798-DF2D-4740-5C29-339FC07EECE8}"/>
              </a:ext>
            </a:extLst>
          </p:cNvPr>
          <p:cNvSpPr txBox="1"/>
          <p:nvPr/>
        </p:nvSpPr>
        <p:spPr>
          <a:xfrm>
            <a:off x="649333" y="2437919"/>
            <a:ext cx="5946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AA5088-EA42-C124-325F-D8E9A49FE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7" t="33516" r="24498" b="54426"/>
          <a:stretch/>
        </p:blipFill>
        <p:spPr>
          <a:xfrm>
            <a:off x="1180743" y="1517845"/>
            <a:ext cx="2965095" cy="2155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FAA5A5-6FC3-4D2B-1D8F-5E9BF6FFE1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60" t="27322" r="25696" b="57655"/>
          <a:stretch/>
        </p:blipFill>
        <p:spPr>
          <a:xfrm>
            <a:off x="1187414" y="975175"/>
            <a:ext cx="2965096" cy="2512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0EF813C-9B0E-9752-BF7A-466EC34F4E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01" t="24093" r="24927" b="61404"/>
          <a:stretch/>
        </p:blipFill>
        <p:spPr>
          <a:xfrm>
            <a:off x="1162813" y="1992488"/>
            <a:ext cx="2965096" cy="2216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C40B77-D4D1-752E-6DEF-83D8A03AF3F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55" t="29375" r="25816" b="59695"/>
          <a:stretch/>
        </p:blipFill>
        <p:spPr>
          <a:xfrm>
            <a:off x="1159383" y="1750270"/>
            <a:ext cx="2967280" cy="2134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3870D6-F76F-7249-5A3B-93C6C0CA73E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49" t="28937" r="23640" b="62635"/>
          <a:stretch/>
        </p:blipFill>
        <p:spPr>
          <a:xfrm>
            <a:off x="1189053" y="1258887"/>
            <a:ext cx="2965095" cy="215546"/>
          </a:xfrm>
          <a:prstGeom prst="rect">
            <a:avLst/>
          </a:prstGeom>
        </p:spPr>
      </p:pic>
      <p:pic>
        <p:nvPicPr>
          <p:cNvPr id="26" name="Picture 49" descr="A close-up of a test&#10;&#10;Description automatically generated">
            <a:extLst>
              <a:ext uri="{FF2B5EF4-FFF2-40B4-BE49-F238E27FC236}">
                <a16:creationId xmlns:a16="http://schemas.microsoft.com/office/drawing/2014/main" id="{F27F5B36-85F0-D00B-5507-8E74F320F8A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7055" y="2266376"/>
            <a:ext cx="2984418" cy="355825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FC2048D-F532-47C8-EFBC-E368A3BF17CA}"/>
              </a:ext>
            </a:extLst>
          </p:cNvPr>
          <p:cNvSpPr txBox="1"/>
          <p:nvPr/>
        </p:nvSpPr>
        <p:spPr>
          <a:xfrm>
            <a:off x="250004" y="146281"/>
            <a:ext cx="330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675E5DC-FD85-6377-E87B-A5BD3FE762DA}"/>
              </a:ext>
            </a:extLst>
          </p:cNvPr>
          <p:cNvSpPr txBox="1"/>
          <p:nvPr/>
        </p:nvSpPr>
        <p:spPr>
          <a:xfrm>
            <a:off x="2954371" y="-2307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7</a:t>
            </a:r>
          </a:p>
        </p:txBody>
      </p:sp>
      <p:sp>
        <p:nvSpPr>
          <p:cNvPr id="67" name="Bent-Up Arrow 55">
            <a:extLst>
              <a:ext uri="{FF2B5EF4-FFF2-40B4-BE49-F238E27FC236}">
                <a16:creationId xmlns:a16="http://schemas.microsoft.com/office/drawing/2014/main" id="{EF1EBB08-B15C-9300-6C1D-CA8E310B655D}"/>
              </a:ext>
            </a:extLst>
          </p:cNvPr>
          <p:cNvSpPr/>
          <p:nvPr/>
        </p:nvSpPr>
        <p:spPr>
          <a:xfrm flipV="1">
            <a:off x="4285897" y="2258251"/>
            <a:ext cx="914736" cy="1845008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011317A-E725-1466-B4AF-AC3B040C277C}"/>
              </a:ext>
            </a:extLst>
          </p:cNvPr>
          <p:cNvSpPr txBox="1"/>
          <p:nvPr/>
        </p:nvSpPr>
        <p:spPr>
          <a:xfrm>
            <a:off x="2792073" y="4262848"/>
            <a:ext cx="172752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/>
                <a:ea typeface="+mn-lt"/>
                <a:cs typeface="Calibri"/>
              </a:rPr>
              <a:t>E-cad</a:t>
            </a:r>
            <a:endParaRPr lang="en-US" dirty="0"/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3" name="Picture 2" descr="selected e-cad.tif">
            <a:extLst>
              <a:ext uri="{FF2B5EF4-FFF2-40B4-BE49-F238E27FC236}">
                <a16:creationId xmlns:a16="http://schemas.microsoft.com/office/drawing/2014/main" id="{282542BC-F63F-E3D5-8A6F-9A272C0242C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4778" y="4720681"/>
            <a:ext cx="5571782" cy="41313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27A99D-4291-2134-7F33-8AE43184A65E}"/>
              </a:ext>
            </a:extLst>
          </p:cNvPr>
          <p:cNvSpPr txBox="1"/>
          <p:nvPr/>
        </p:nvSpPr>
        <p:spPr>
          <a:xfrm>
            <a:off x="1476777" y="6254535"/>
            <a:ext cx="9506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130 KD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5FDD77-4B3E-066C-EC52-D9632598B908}"/>
              </a:ext>
            </a:extLst>
          </p:cNvPr>
          <p:cNvSpPr txBox="1"/>
          <p:nvPr/>
        </p:nvSpPr>
        <p:spPr>
          <a:xfrm>
            <a:off x="1453648" y="6692859"/>
            <a:ext cx="9275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100 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6668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AB9CC2-84DF-5912-23F3-A9D89793308B}"/>
              </a:ext>
            </a:extLst>
          </p:cNvPr>
          <p:cNvGraphicFramePr>
            <a:graphicFrameLocks noGrp="1"/>
          </p:cNvGraphicFramePr>
          <p:nvPr/>
        </p:nvGraphicFramePr>
        <p:xfrm>
          <a:off x="1183627" y="386396"/>
          <a:ext cx="2943040" cy="556007"/>
        </p:xfrm>
        <a:graphic>
          <a:graphicData uri="http://schemas.openxmlformats.org/drawingml/2006/table">
            <a:tbl>
              <a:tblPr/>
              <a:tblGrid>
                <a:gridCol w="294304">
                  <a:extLst>
                    <a:ext uri="{9D8B030D-6E8A-4147-A177-3AD203B41FA5}">
                      <a16:colId xmlns:a16="http://schemas.microsoft.com/office/drawing/2014/main" val="351745654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03308864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984900708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29434840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046579291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449531923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8502415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3795328437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1556731134"/>
                    </a:ext>
                  </a:extLst>
                </a:gridCol>
                <a:gridCol w="294304">
                  <a:extLst>
                    <a:ext uri="{9D8B030D-6E8A-4147-A177-3AD203B41FA5}">
                      <a16:colId xmlns:a16="http://schemas.microsoft.com/office/drawing/2014/main" val="255720770"/>
                    </a:ext>
                  </a:extLst>
                </a:gridCol>
              </a:tblGrid>
              <a:tr h="24625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MCF7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MCF7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32BF"/>
                          </a:solidFill>
                          <a:effectLst/>
                          <a:latin typeface="Calibri"/>
                        </a:rPr>
                        <a:t>T47D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T47D Ecad KO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SUM44PE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807636"/>
                  </a:ext>
                </a:extLst>
              </a:tr>
              <a:tr h="211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02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EEF78C0-EBA3-F550-B57C-E9001DEC7935}"/>
              </a:ext>
            </a:extLst>
          </p:cNvPr>
          <p:cNvSpPr txBox="1"/>
          <p:nvPr/>
        </p:nvSpPr>
        <p:spPr>
          <a:xfrm>
            <a:off x="573233" y="1239463"/>
            <a:ext cx="6707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p-CREB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D0E0A2-D614-77E5-D0A4-B752DE438764}"/>
              </a:ext>
            </a:extLst>
          </p:cNvPr>
          <p:cNvSpPr txBox="1"/>
          <p:nvPr/>
        </p:nvSpPr>
        <p:spPr>
          <a:xfrm>
            <a:off x="706625" y="1001311"/>
            <a:ext cx="5373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CREB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B33B90-E9CE-4720-912C-FA9E9E2BB7C3}"/>
              </a:ext>
            </a:extLst>
          </p:cNvPr>
          <p:cNvSpPr txBox="1"/>
          <p:nvPr/>
        </p:nvSpPr>
        <p:spPr>
          <a:xfrm>
            <a:off x="610475" y="1738303"/>
            <a:ext cx="646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PKACA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6A19CD-A1F3-D41D-00A6-A44B30C2C2C2}"/>
              </a:ext>
            </a:extLst>
          </p:cNvPr>
          <p:cNvSpPr txBox="1"/>
          <p:nvPr/>
        </p:nvSpPr>
        <p:spPr>
          <a:xfrm>
            <a:off x="671131" y="1961614"/>
            <a:ext cx="572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375902-4BEE-E77B-D655-8DC7F935100F}"/>
              </a:ext>
            </a:extLst>
          </p:cNvPr>
          <p:cNvSpPr txBox="1"/>
          <p:nvPr/>
        </p:nvSpPr>
        <p:spPr>
          <a:xfrm>
            <a:off x="660856" y="1485310"/>
            <a:ext cx="583130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F3A939-A8A1-10CB-C2EF-C958058DFB22}"/>
              </a:ext>
            </a:extLst>
          </p:cNvPr>
          <p:cNvSpPr txBox="1"/>
          <p:nvPr/>
        </p:nvSpPr>
        <p:spPr>
          <a:xfrm>
            <a:off x="671823" y="2199766"/>
            <a:ext cx="572163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E-Cad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7F5798-DF2D-4740-5C29-339FC07EECE8}"/>
              </a:ext>
            </a:extLst>
          </p:cNvPr>
          <p:cNvSpPr txBox="1"/>
          <p:nvPr/>
        </p:nvSpPr>
        <p:spPr>
          <a:xfrm>
            <a:off x="649333" y="2437919"/>
            <a:ext cx="5946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AA5088-EA42-C124-325F-D8E9A49FEA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7" t="33516" r="24498" b="54426"/>
          <a:stretch/>
        </p:blipFill>
        <p:spPr>
          <a:xfrm>
            <a:off x="1180743" y="1517845"/>
            <a:ext cx="2965095" cy="2155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FAA5A5-6FC3-4D2B-1D8F-5E9BF6FFE1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60" t="27322" r="25696" b="57655"/>
          <a:stretch/>
        </p:blipFill>
        <p:spPr>
          <a:xfrm>
            <a:off x="1187414" y="975175"/>
            <a:ext cx="2965096" cy="2512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0EF813C-9B0E-9752-BF7A-466EC34F4E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01" t="24093" r="24927" b="61404"/>
          <a:stretch/>
        </p:blipFill>
        <p:spPr>
          <a:xfrm>
            <a:off x="1162813" y="1992488"/>
            <a:ext cx="2965096" cy="2216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C40B77-D4D1-752E-6DEF-83D8A03AF3F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55" t="29375" r="25816" b="59695"/>
          <a:stretch/>
        </p:blipFill>
        <p:spPr>
          <a:xfrm>
            <a:off x="1159383" y="1750270"/>
            <a:ext cx="2967280" cy="2134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3870D6-F76F-7249-5A3B-93C6C0CA73E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49" t="28937" r="23640" b="62635"/>
          <a:stretch/>
        </p:blipFill>
        <p:spPr>
          <a:xfrm>
            <a:off x="1189053" y="1258887"/>
            <a:ext cx="2965095" cy="215546"/>
          </a:xfrm>
          <a:prstGeom prst="rect">
            <a:avLst/>
          </a:prstGeom>
        </p:spPr>
      </p:pic>
      <p:pic>
        <p:nvPicPr>
          <p:cNvPr id="26" name="Picture 49" descr="A close-up of a test&#10;&#10;Description automatically generated">
            <a:extLst>
              <a:ext uri="{FF2B5EF4-FFF2-40B4-BE49-F238E27FC236}">
                <a16:creationId xmlns:a16="http://schemas.microsoft.com/office/drawing/2014/main" id="{F27F5B36-85F0-D00B-5507-8E74F320F8A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7055" y="2266376"/>
            <a:ext cx="2984418" cy="355825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FC2048D-F532-47C8-EFBC-E368A3BF17CA}"/>
              </a:ext>
            </a:extLst>
          </p:cNvPr>
          <p:cNvSpPr txBox="1"/>
          <p:nvPr/>
        </p:nvSpPr>
        <p:spPr>
          <a:xfrm>
            <a:off x="250004" y="146281"/>
            <a:ext cx="330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675E5DC-FD85-6377-E87B-A5BD3FE762DA}"/>
              </a:ext>
            </a:extLst>
          </p:cNvPr>
          <p:cNvSpPr txBox="1"/>
          <p:nvPr/>
        </p:nvSpPr>
        <p:spPr>
          <a:xfrm>
            <a:off x="2954371" y="-23070"/>
            <a:ext cx="33877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Supplementary Fig 7</a:t>
            </a:r>
          </a:p>
        </p:txBody>
      </p:sp>
      <p:sp>
        <p:nvSpPr>
          <p:cNvPr id="67" name="Bent-Up Arrow 55">
            <a:extLst>
              <a:ext uri="{FF2B5EF4-FFF2-40B4-BE49-F238E27FC236}">
                <a16:creationId xmlns:a16="http://schemas.microsoft.com/office/drawing/2014/main" id="{EF1EBB08-B15C-9300-6C1D-CA8E310B655D}"/>
              </a:ext>
            </a:extLst>
          </p:cNvPr>
          <p:cNvSpPr/>
          <p:nvPr/>
        </p:nvSpPr>
        <p:spPr>
          <a:xfrm flipV="1">
            <a:off x="4285897" y="2442808"/>
            <a:ext cx="914736" cy="1660451"/>
          </a:xfrm>
          <a:prstGeom prst="bentUpArrow">
            <a:avLst>
              <a:gd name="adj1" fmla="val 25000"/>
              <a:gd name="adj2" fmla="val 25914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011317A-E725-1466-B4AF-AC3B040C277C}"/>
              </a:ext>
            </a:extLst>
          </p:cNvPr>
          <p:cNvSpPr txBox="1"/>
          <p:nvPr/>
        </p:nvSpPr>
        <p:spPr>
          <a:xfrm>
            <a:off x="2922839" y="4285918"/>
            <a:ext cx="172752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/>
                <a:ea typeface="+mn-lt"/>
                <a:cs typeface="Calibri"/>
              </a:rPr>
              <a:t>β-actin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2" name="Picture 1" descr="selected.tif">
            <a:extLst>
              <a:ext uri="{FF2B5EF4-FFF2-40B4-BE49-F238E27FC236}">
                <a16:creationId xmlns:a16="http://schemas.microsoft.com/office/drawing/2014/main" id="{96060848-094C-33D2-99D4-928500ED5B0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8269" y="4882261"/>
            <a:ext cx="5345797" cy="39741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6BA2113-0509-DF28-2424-EAA063152EED}"/>
              </a:ext>
            </a:extLst>
          </p:cNvPr>
          <p:cNvSpPr txBox="1"/>
          <p:nvPr/>
        </p:nvSpPr>
        <p:spPr>
          <a:xfrm>
            <a:off x="1307551" y="6054598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55 KD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7626E2-0571-A52E-5546-BEBB0DB10288}"/>
              </a:ext>
            </a:extLst>
          </p:cNvPr>
          <p:cNvSpPr txBox="1"/>
          <p:nvPr/>
        </p:nvSpPr>
        <p:spPr>
          <a:xfrm>
            <a:off x="1307498" y="6500611"/>
            <a:ext cx="7429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35 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73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1C4E403A5E564781A5D627EF3D47C4" ma:contentTypeVersion="12" ma:contentTypeDescription="Create a new document." ma:contentTypeScope="" ma:versionID="07c65abd7b7df9655d8a64e9b3cd2020">
  <xsd:schema xmlns:xsd="http://www.w3.org/2001/XMLSchema" xmlns:xs="http://www.w3.org/2001/XMLSchema" xmlns:p="http://schemas.microsoft.com/office/2006/metadata/properties" xmlns:ns2="ff138598-9b3f-42dd-9d33-7ac4e3af2acc" xmlns:ns3="4ae0419b-2103-4158-b05e-5185ff7c92cb" targetNamespace="http://schemas.microsoft.com/office/2006/metadata/properties" ma:root="true" ma:fieldsID="73946cf85b2cd47dafe5f850cdf25668" ns2:_="" ns3:_="">
    <xsd:import namespace="ff138598-9b3f-42dd-9d33-7ac4e3af2acc"/>
    <xsd:import namespace="4ae0419b-2103-4158-b05e-5185ff7c92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138598-9b3f-42dd-9d33-7ac4e3af2a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4ad8b9ce-7cfe-4c6e-ad5f-084dd22e8f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0419b-2103-4158-b05e-5185ff7c92c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73cd30-e90d-40dd-a656-2c187af5444a}" ma:internalName="TaxCatchAll" ma:showField="CatchAllData" ma:web="4ae0419b-2103-4158-b05e-5185ff7c92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f138598-9b3f-42dd-9d33-7ac4e3af2acc">
      <Terms xmlns="http://schemas.microsoft.com/office/infopath/2007/PartnerControls"/>
    </lcf76f155ced4ddcb4097134ff3c332f>
    <TaxCatchAll xmlns="4ae0419b-2103-4158-b05e-5185ff7c92cb" xsi:nil="true"/>
  </documentManagement>
</p:properties>
</file>

<file path=customXml/itemProps1.xml><?xml version="1.0" encoding="utf-8"?>
<ds:datastoreItem xmlns:ds="http://schemas.openxmlformats.org/officeDocument/2006/customXml" ds:itemID="{04D9A13F-390D-4DB1-9487-86F08FAF55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138598-9b3f-42dd-9d33-7ac4e3af2acc"/>
    <ds:schemaRef ds:uri="4ae0419b-2103-4158-b05e-5185ff7c92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CB37BF-121E-446D-AE80-EFCA340D3B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DBA273-6A97-49D0-9FC4-3EDAF041B489}">
  <ds:schemaRefs>
    <ds:schemaRef ds:uri="ff138598-9b3f-42dd-9d33-7ac4e3af2acc"/>
    <ds:schemaRef ds:uri="http://purl.org/dc/dcmitype/"/>
    <ds:schemaRef ds:uri="http://www.w3.org/XML/1998/namespace"/>
    <ds:schemaRef ds:uri="http://schemas.openxmlformats.org/package/2006/metadata/core-properties"/>
    <ds:schemaRef ds:uri="http://purl.org/dc/elements/1.1/"/>
    <ds:schemaRef ds:uri="4ae0419b-2103-4158-b05e-5185ff7c92cb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11944</TotalTime>
  <Words>2548</Words>
  <Application>Microsoft Office PowerPoint</Application>
  <PresentationFormat>Custom</PresentationFormat>
  <Paragraphs>1079</Paragraphs>
  <Slides>56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Puthanmadhom-Narayanan, Susrutha</dc:creator>
  <cp:lastModifiedBy>Wedn, Abdalla</cp:lastModifiedBy>
  <cp:revision>475</cp:revision>
  <dcterms:created xsi:type="dcterms:W3CDTF">2022-10-14T11:50:57Z</dcterms:created>
  <dcterms:modified xsi:type="dcterms:W3CDTF">2024-06-28T18:25:24Z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e4b1be8-281e-475d-98b0-21c3457e5a46_Enabled">
    <vt:lpwstr>true</vt:lpwstr>
  </property>
  <property fmtid="{D5CDD505-2E9C-101B-9397-08002B2CF9AE}" pid="3" name="MSIP_Label_5e4b1be8-281e-475d-98b0-21c3457e5a46_SetDate">
    <vt:lpwstr>2022-10-14T12:02:36Z</vt:lpwstr>
  </property>
  <property fmtid="{D5CDD505-2E9C-101B-9397-08002B2CF9AE}" pid="4" name="MSIP_Label_5e4b1be8-281e-475d-98b0-21c3457e5a46_Method">
    <vt:lpwstr>Standard</vt:lpwstr>
  </property>
  <property fmtid="{D5CDD505-2E9C-101B-9397-08002B2CF9AE}" pid="5" name="MSIP_Label_5e4b1be8-281e-475d-98b0-21c3457e5a46_Name">
    <vt:lpwstr>Public</vt:lpwstr>
  </property>
  <property fmtid="{D5CDD505-2E9C-101B-9397-08002B2CF9AE}" pid="6" name="MSIP_Label_5e4b1be8-281e-475d-98b0-21c3457e5a46_SiteId">
    <vt:lpwstr>8b3dd73e-4e72-4679-b191-56da1588712b</vt:lpwstr>
  </property>
  <property fmtid="{D5CDD505-2E9C-101B-9397-08002B2CF9AE}" pid="7" name="MSIP_Label_5e4b1be8-281e-475d-98b0-21c3457e5a46_ActionId">
    <vt:lpwstr>2216a173-02e2-4916-b0d5-0d4c839d5592</vt:lpwstr>
  </property>
  <property fmtid="{D5CDD505-2E9C-101B-9397-08002B2CF9AE}" pid="8" name="MSIP_Label_5e4b1be8-281e-475d-98b0-21c3457e5a46_ContentBits">
    <vt:lpwstr>0</vt:lpwstr>
  </property>
  <property fmtid="{D5CDD505-2E9C-101B-9397-08002B2CF9AE}" pid="9" name="ContentTypeId">
    <vt:lpwstr>0x010100701C4E403A5E564781A5D627EF3D47C4</vt:lpwstr>
  </property>
  <property fmtid="{D5CDD505-2E9C-101B-9397-08002B2CF9AE}" pid="10" name="MediaServiceImageTags">
    <vt:lpwstr/>
  </property>
</Properties>
</file>