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5" r:id="rId2"/>
    <p:sldId id="303" r:id="rId3"/>
    <p:sldId id="300" r:id="rId4"/>
    <p:sldId id="304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81702\Desktop\Phuong\Experiment\Phuong%20TGF1%202022\Experiment\co-4\CD206-TGFb1%20co-4(AutoRecovered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81702\Desktop\Phuong\Experiment\Phuong%20TGF1%202022\Experiment\co-4\CD206-TGFb1%20co-4(AutoRecovered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vi-VN" sz="1400" b="1"/>
              <a:t>Body weight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587039710145014"/>
          <c:y val="0.19046296296296297"/>
          <c:w val="0.79357423574979746"/>
          <c:h val="0.4023756926217556"/>
        </c:manualLayout>
      </c:layout>
      <c:lineChart>
        <c:grouping val="standard"/>
        <c:varyColors val="0"/>
        <c:ser>
          <c:idx val="0"/>
          <c:order val="0"/>
          <c:tx>
            <c:strRef>
              <c:f>Sheet1!$D$63</c:f>
              <c:strCache>
                <c:ptCount val="1"/>
                <c:pt idx="0">
                  <c:v>TGFβ1 f/f 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Sheet1!$E$65:$P$65</c:f>
                <c:numCache>
                  <c:formatCode>General</c:formatCode>
                  <c:ptCount val="12"/>
                  <c:pt idx="0">
                    <c:v>0.53805588207118882</c:v>
                  </c:pt>
                  <c:pt idx="1">
                    <c:v>0.33981132343874298</c:v>
                  </c:pt>
                  <c:pt idx="2">
                    <c:v>0.20780593298826647</c:v>
                  </c:pt>
                  <c:pt idx="3">
                    <c:v>0.24768014564242838</c:v>
                  </c:pt>
                  <c:pt idx="4">
                    <c:v>0.29062400804060701</c:v>
                  </c:pt>
                  <c:pt idx="5">
                    <c:v>0.30781125482191418</c:v>
                  </c:pt>
                  <c:pt idx="6">
                    <c:v>0.31908754206977785</c:v>
                  </c:pt>
                  <c:pt idx="7">
                    <c:v>0.39576957149205949</c:v>
                  </c:pt>
                  <c:pt idx="8">
                    <c:v>0.50840944649883946</c:v>
                  </c:pt>
                  <c:pt idx="9">
                    <c:v>0.6372327830822192</c:v>
                  </c:pt>
                  <c:pt idx="10">
                    <c:v>0.64461558792690321</c:v>
                  </c:pt>
                  <c:pt idx="11">
                    <c:v>0.61756680637043482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Sheet1!$E$62:$P$62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Sheet1!$E$63:$P$63</c:f>
              <c:numCache>
                <c:formatCode>General</c:formatCode>
                <c:ptCount val="12"/>
                <c:pt idx="0">
                  <c:v>21.903636363636362</c:v>
                </c:pt>
                <c:pt idx="1">
                  <c:v>23.350909090909092</c:v>
                </c:pt>
                <c:pt idx="2">
                  <c:v>24.791818181818179</c:v>
                </c:pt>
                <c:pt idx="3">
                  <c:v>25.91</c:v>
                </c:pt>
                <c:pt idx="4">
                  <c:v>26.796363636363637</c:v>
                </c:pt>
                <c:pt idx="5">
                  <c:v>28.813636363636363</c:v>
                </c:pt>
                <c:pt idx="6">
                  <c:v>29.333636363636366</c:v>
                </c:pt>
                <c:pt idx="7">
                  <c:v>29.819090909090903</c:v>
                </c:pt>
                <c:pt idx="8">
                  <c:v>30.74727272727273</c:v>
                </c:pt>
                <c:pt idx="9">
                  <c:v>31.24727272727273</c:v>
                </c:pt>
                <c:pt idx="10">
                  <c:v>31.742727272727276</c:v>
                </c:pt>
                <c:pt idx="11">
                  <c:v>31.741818181818179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EC-4003-94B4-5EC1B812D8D0}"/>
            </c:ext>
          </c:extLst>
        </c:ser>
        <c:ser>
          <c:idx val="1"/>
          <c:order val="1"/>
          <c:tx>
            <c:strRef>
              <c:f>Sheet1!$D$64</c:f>
              <c:strCache>
                <c:ptCount val="1"/>
                <c:pt idx="0">
                  <c:v>TGFβ1 KO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Sheet1!$E$66:$P$66</c:f>
                <c:numCache>
                  <c:formatCode>General</c:formatCode>
                  <c:ptCount val="12"/>
                  <c:pt idx="0">
                    <c:v>0.56933737845415577</c:v>
                  </c:pt>
                  <c:pt idx="1">
                    <c:v>0.56525135197458021</c:v>
                  </c:pt>
                  <c:pt idx="2">
                    <c:v>0.46658051152761815</c:v>
                  </c:pt>
                  <c:pt idx="3">
                    <c:v>0.42019908701384945</c:v>
                  </c:pt>
                  <c:pt idx="4">
                    <c:v>0.38310335657389089</c:v>
                  </c:pt>
                  <c:pt idx="5">
                    <c:v>0.50445490132889736</c:v>
                  </c:pt>
                  <c:pt idx="6">
                    <c:v>0.47456146689189338</c:v>
                  </c:pt>
                  <c:pt idx="7">
                    <c:v>0.45368257492202502</c:v>
                  </c:pt>
                  <c:pt idx="8">
                    <c:v>0.57843428513723338</c:v>
                  </c:pt>
                  <c:pt idx="9">
                    <c:v>0.4993419002380366</c:v>
                  </c:pt>
                  <c:pt idx="10">
                    <c:v>0.55013624575089481</c:v>
                  </c:pt>
                  <c:pt idx="11">
                    <c:v>0.6938188204103114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Sheet1!$E$62:$P$62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Sheet1!$E$64:$P$64</c:f>
              <c:numCache>
                <c:formatCode>General</c:formatCode>
                <c:ptCount val="12"/>
                <c:pt idx="0">
                  <c:v>21.862000000000002</c:v>
                </c:pt>
                <c:pt idx="1">
                  <c:v>23.04</c:v>
                </c:pt>
                <c:pt idx="2">
                  <c:v>23.964000000000002</c:v>
                </c:pt>
                <c:pt idx="3">
                  <c:v>24.971999999999998</c:v>
                </c:pt>
                <c:pt idx="4">
                  <c:v>25.294999999999998</c:v>
                </c:pt>
                <c:pt idx="5">
                  <c:v>26.76</c:v>
                </c:pt>
                <c:pt idx="6">
                  <c:v>27.334999999999997</c:v>
                </c:pt>
                <c:pt idx="7">
                  <c:v>27.498000000000001</c:v>
                </c:pt>
                <c:pt idx="8">
                  <c:v>28.338000000000001</c:v>
                </c:pt>
                <c:pt idx="9">
                  <c:v>28.476999999999997</c:v>
                </c:pt>
                <c:pt idx="10">
                  <c:v>29.229000000000003</c:v>
                </c:pt>
                <c:pt idx="11">
                  <c:v>28.746999999999996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EC-4003-94B4-5EC1B812D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028895"/>
        <c:axId val="240027231"/>
      </c:lineChart>
      <c:catAx>
        <c:axId val="2400288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vi-VN" dirty="0"/>
                  <a:t>Week of NC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40027231"/>
        <c:crosses val="autoZero"/>
        <c:auto val="1"/>
        <c:lblAlgn val="ctr"/>
        <c:lblOffset val="100"/>
        <c:noMultiLvlLbl val="0"/>
      </c:catAx>
      <c:valAx>
        <c:axId val="240027231"/>
        <c:scaling>
          <c:orientation val="minMax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vi-VN"/>
                  <a:t>Body weight (grams)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40028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vi-VN" sz="1400" b="1"/>
              <a:t>Food intake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Sheet1!$D$68</c:f>
              <c:strCache>
                <c:ptCount val="1"/>
                <c:pt idx="0">
                  <c:v>TGFβ1 f/f 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cat>
            <c:numRef>
              <c:f>Sheet1!$E$67:$P$67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Sheet1!$E$68:$P$68</c:f>
              <c:numCache>
                <c:formatCode>General</c:formatCode>
                <c:ptCount val="12"/>
                <c:pt idx="0">
                  <c:v>2.9191836734693872</c:v>
                </c:pt>
                <c:pt idx="1">
                  <c:v>3.2931168831168827</c:v>
                </c:pt>
                <c:pt idx="2">
                  <c:v>3.2729870129870124</c:v>
                </c:pt>
                <c:pt idx="3">
                  <c:v>3.3838961038961033</c:v>
                </c:pt>
                <c:pt idx="4">
                  <c:v>4.0810389610389608</c:v>
                </c:pt>
                <c:pt idx="5">
                  <c:v>2.7428571428571438</c:v>
                </c:pt>
                <c:pt idx="6">
                  <c:v>3.8476623376623378</c:v>
                </c:pt>
                <c:pt idx="7">
                  <c:v>3.2784415584415583</c:v>
                </c:pt>
                <c:pt idx="8">
                  <c:v>3.5163636363636361</c:v>
                </c:pt>
                <c:pt idx="9">
                  <c:v>3.0515584415584414</c:v>
                </c:pt>
                <c:pt idx="10">
                  <c:v>3.4322077922077918</c:v>
                </c:pt>
                <c:pt idx="11">
                  <c:v>3.6051948051948055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94-4A96-AB17-A513E27A679D}"/>
            </c:ext>
          </c:extLst>
        </c:ser>
        <c:ser>
          <c:idx val="1"/>
          <c:order val="1"/>
          <c:tx>
            <c:strRef>
              <c:f>Sheet1!$D$69</c:f>
              <c:strCache>
                <c:ptCount val="1"/>
                <c:pt idx="0">
                  <c:v>TGFβ1 KO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numRef>
              <c:f>Sheet1!$E$67:$P$67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Sheet1!$E$69:$P$69</c:f>
              <c:numCache>
                <c:formatCode>General</c:formatCode>
                <c:ptCount val="12"/>
                <c:pt idx="0">
                  <c:v>3.0521428571428566</c:v>
                </c:pt>
                <c:pt idx="1">
                  <c:v>3.0983928571428576</c:v>
                </c:pt>
                <c:pt idx="2">
                  <c:v>2.9200000000000004</c:v>
                </c:pt>
                <c:pt idx="3">
                  <c:v>3.0385714285714287</c:v>
                </c:pt>
                <c:pt idx="4">
                  <c:v>3.4555357142857139</c:v>
                </c:pt>
                <c:pt idx="5">
                  <c:v>2.6683928571428575</c:v>
                </c:pt>
                <c:pt idx="6">
                  <c:v>3.6848214285714285</c:v>
                </c:pt>
                <c:pt idx="7">
                  <c:v>3.0501785714285714</c:v>
                </c:pt>
                <c:pt idx="8">
                  <c:v>3.1135714285714289</c:v>
                </c:pt>
                <c:pt idx="9">
                  <c:v>2.6287500000000006</c:v>
                </c:pt>
                <c:pt idx="10">
                  <c:v>2.9758928571428567</c:v>
                </c:pt>
                <c:pt idx="11">
                  <c:v>3.3041071428571436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94-4A96-AB17-A513E27A6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1287631"/>
        <c:axId val="721264751"/>
      </c:lineChart>
      <c:catAx>
        <c:axId val="7212876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vi-VN" dirty="0"/>
                  <a:t>Week of NC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21264751"/>
        <c:crosses val="autoZero"/>
        <c:auto val="1"/>
        <c:lblAlgn val="ctr"/>
        <c:lblOffset val="100"/>
        <c:noMultiLvlLbl val="0"/>
      </c:catAx>
      <c:valAx>
        <c:axId val="721264751"/>
        <c:scaling>
          <c:orientation val="minMax"/>
          <c:min val="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vi-VN"/>
                  <a:t>Food intake (grams/day/mice)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21287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3091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1985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5337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1821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4361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042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55592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732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5976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1200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3632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C437E-D36F-4715-84AD-B072D7A72225}" type="datetimeFigureOut">
              <a:rPr lang="vi-VN" smtClean="0"/>
              <a:t>04/07/2024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89AEC-8C2B-4FBA-9FF2-ECC349736DC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2823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image" Target="../media/image12.emf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4.wdp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EC4132D-D7A9-4058-98CF-30D78BFB85E6}"/>
              </a:ext>
            </a:extLst>
          </p:cNvPr>
          <p:cNvCxnSpPr>
            <a:cxnSpLocks/>
          </p:cNvCxnSpPr>
          <p:nvPr/>
        </p:nvCxnSpPr>
        <p:spPr>
          <a:xfrm flipH="1">
            <a:off x="3405175" y="605795"/>
            <a:ext cx="204211" cy="175671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4BCC2D9-A839-4221-B134-17AE47F248A5}"/>
              </a:ext>
            </a:extLst>
          </p:cNvPr>
          <p:cNvGraphicFramePr>
            <a:graphicFrameLocks/>
          </p:cNvGraphicFramePr>
          <p:nvPr/>
        </p:nvGraphicFramePr>
        <p:xfrm>
          <a:off x="33891" y="3356217"/>
          <a:ext cx="3089333" cy="2159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29D0CFD-677D-4C9B-9F48-0130303E33B9}"/>
              </a:ext>
            </a:extLst>
          </p:cNvPr>
          <p:cNvGraphicFramePr>
            <a:graphicFrameLocks/>
          </p:cNvGraphicFramePr>
          <p:nvPr/>
        </p:nvGraphicFramePr>
        <p:xfrm>
          <a:off x="3024473" y="3356216"/>
          <a:ext cx="3366474" cy="2159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2090663-31CA-43E5-B625-6E983E912D7B}"/>
              </a:ext>
            </a:extLst>
          </p:cNvPr>
          <p:cNvSpPr txBox="1"/>
          <p:nvPr/>
        </p:nvSpPr>
        <p:spPr>
          <a:xfrm>
            <a:off x="3234122" y="3105437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013" b="1" dirty="0"/>
              <a:t>(D)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B8155F-73D9-44DF-B486-2AFE25463D5E}"/>
              </a:ext>
            </a:extLst>
          </p:cNvPr>
          <p:cNvSpPr txBox="1"/>
          <p:nvPr/>
        </p:nvSpPr>
        <p:spPr>
          <a:xfrm>
            <a:off x="107178" y="3070987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vi-VN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E2C8F3-5E80-456B-90BF-3178AB69BECB}"/>
              </a:ext>
            </a:extLst>
          </p:cNvPr>
          <p:cNvSpPr txBox="1"/>
          <p:nvPr/>
        </p:nvSpPr>
        <p:spPr>
          <a:xfrm>
            <a:off x="95903" y="171900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013" b="1" dirty="0"/>
              <a:t>(A)</a:t>
            </a:r>
            <a:endParaRPr lang="vi-VN" sz="1292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86803B-AC88-4BE7-82E5-00C6DFF5FB37}"/>
              </a:ext>
            </a:extLst>
          </p:cNvPr>
          <p:cNvSpPr txBox="1"/>
          <p:nvPr/>
        </p:nvSpPr>
        <p:spPr>
          <a:xfrm>
            <a:off x="3443530" y="99156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013" b="1" dirty="0"/>
              <a:t>(B)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2EBED8A-92D6-C7A4-A046-40A44A5D9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0988" y="306905"/>
          <a:ext cx="1814459" cy="2764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2207632" imgH="3363479" progId="Prism8.Document">
                  <p:embed/>
                </p:oleObj>
              </mc:Choice>
              <mc:Fallback>
                <p:oleObj name="Prism 8" r:id="rId4" imgW="2207632" imgH="3363479" progId="Prism8.Document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2EBED8A-92D6-C7A4-A046-40A44A5D9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988" y="306905"/>
                        <a:ext cx="1814459" cy="2764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03F1251-49F9-2B71-20A9-BCECEDDE89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27743" y="379648"/>
          <a:ext cx="1733932" cy="2837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6" imgW="2207632" imgH="3613425" progId="Prism8.Document">
                  <p:embed/>
                </p:oleObj>
              </mc:Choice>
              <mc:Fallback>
                <p:oleObj name="Prism 8" r:id="rId6" imgW="2207632" imgH="3613425" progId="Prism8.Document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203F1251-49F9-2B71-20A9-BCECEDDE89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27743" y="379648"/>
                        <a:ext cx="1733932" cy="2837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0DDC354-64BC-4D16-8058-D0759204F00A}"/>
              </a:ext>
            </a:extLst>
          </p:cNvPr>
          <p:cNvSpPr txBox="1"/>
          <p:nvPr/>
        </p:nvSpPr>
        <p:spPr>
          <a:xfrm>
            <a:off x="-23825" y="6120298"/>
            <a:ext cx="6858000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1: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Body weight and food intake during 12 week of normal chow diet. (A) Body weight before TAM (n=11,11), (A) Body weight after 5 times of TAM treatment (n=11,11), (C) Body weight during 12 weeks of normal chow diet (n=11,11), (D) Food intake during 12 weeks of normal chow diet (n=11,11)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represent mean ± SEM. Statistical analysis was performed using a two-tail Student's </a:t>
            </a:r>
            <a:r>
              <a:rPr lang="en-US" i="1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-test (ns p&gt; 0.05)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vi-V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22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3F61D90-A553-42E6-A329-57B764FCDF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5911" y="1"/>
          <a:ext cx="2008283" cy="2998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2253369" imgH="3363479" progId="Prism8.Document">
                  <p:embed/>
                </p:oleObj>
              </mc:Choice>
              <mc:Fallback>
                <p:oleObj name="Prism 8" r:id="rId2" imgW="2253369" imgH="3363479" progId="Prism8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3F61D90-A553-42E6-A329-57B764FCDF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45911" y="1"/>
                        <a:ext cx="2008283" cy="2998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C4117CB2-1C96-476A-94B7-43E8D3CEFD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882807"/>
              </p:ext>
            </p:extLst>
          </p:nvPr>
        </p:nvGraphicFramePr>
        <p:xfrm>
          <a:off x="1790112" y="3082378"/>
          <a:ext cx="2247536" cy="3356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2253369" imgH="3363479" progId="Prism8.Document">
                  <p:embed/>
                </p:oleObj>
              </mc:Choice>
              <mc:Fallback>
                <p:oleObj name="Prism 8" r:id="rId4" imgW="2253369" imgH="3363479" progId="Prism8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C4117CB2-1C96-476A-94B7-43E8D3CEFD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0112" y="3082378"/>
                        <a:ext cx="2247536" cy="3356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63BF81A-28BE-530F-0F84-6932F93096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353" y="95649"/>
          <a:ext cx="1832438" cy="2785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6" imgW="2212314" imgH="3363479" progId="Prism8.Document">
                  <p:embed/>
                </p:oleObj>
              </mc:Choice>
              <mc:Fallback>
                <p:oleObj name="Prism 8" r:id="rId6" imgW="2212314" imgH="3363479" progId="Prism8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63BF81A-28BE-530F-0F84-6932F93096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0353" y="95649"/>
                        <a:ext cx="1832438" cy="2785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7261CBA-ED96-41F6-8581-E0DDBE8C5A6A}"/>
              </a:ext>
            </a:extLst>
          </p:cNvPr>
          <p:cNvSpPr txBox="1"/>
          <p:nvPr/>
        </p:nvSpPr>
        <p:spPr>
          <a:xfrm>
            <a:off x="0" y="6639898"/>
            <a:ext cx="6858000" cy="378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2: </a:t>
            </a:r>
            <a:r>
              <a:rPr lang="vi-VN" dirty="0"/>
              <a:t>Body weight and weight depot of eWAT and iWAT at sacrificing time. (A) Body weight of NC-fed mice (n=11,11), (B) eWAT weight of NC-fed mice (n=11,11), (C) iWAT weight of NC-fed mice (n=11,11)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represent mean ± SEM. Statistical analysis was performed using a two-tail Student's </a:t>
            </a:r>
            <a:r>
              <a:rPr lang="en-US" i="1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-test (ns p&gt; 0.05)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vi-VN" dirty="0"/>
          </a:p>
          <a:p>
            <a:pPr algn="just">
              <a:lnSpc>
                <a:spcPct val="150000"/>
              </a:lnSpc>
            </a:pPr>
            <a:endParaRPr lang="vi-VN" dirty="0"/>
          </a:p>
          <a:p>
            <a:pPr algn="just">
              <a:lnSpc>
                <a:spcPct val="150000"/>
              </a:lnSpc>
            </a:pPr>
            <a:endParaRPr lang="vi-V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550066-2A8D-4C11-B3F7-7D3242235494}"/>
              </a:ext>
            </a:extLst>
          </p:cNvPr>
          <p:cNvSpPr txBox="1"/>
          <p:nvPr/>
        </p:nvSpPr>
        <p:spPr>
          <a:xfrm>
            <a:off x="1790112" y="3082377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013" b="1"/>
              <a:t>(C)</a:t>
            </a:r>
            <a:endParaRPr lang="vi-VN" sz="1013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2440A6-40BA-4A03-850A-11C8D07E23BE}"/>
              </a:ext>
            </a:extLst>
          </p:cNvPr>
          <p:cNvSpPr txBox="1"/>
          <p:nvPr/>
        </p:nvSpPr>
        <p:spPr>
          <a:xfrm>
            <a:off x="399060" y="19774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vi-VN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F1B33B-0587-4137-8734-8FAA78481827}"/>
              </a:ext>
            </a:extLst>
          </p:cNvPr>
          <p:cNvSpPr txBox="1"/>
          <p:nvPr/>
        </p:nvSpPr>
        <p:spPr>
          <a:xfrm>
            <a:off x="3745911" y="19774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vi-VN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0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650752-C5A7-42B9-B374-7FF4B528FFE5}"/>
              </a:ext>
            </a:extLst>
          </p:cNvPr>
          <p:cNvSpPr txBox="1"/>
          <p:nvPr/>
        </p:nvSpPr>
        <p:spPr>
          <a:xfrm>
            <a:off x="354534" y="4154542"/>
            <a:ext cx="136806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vi-VN" sz="1662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29CF7-85F4-4DBF-AAE3-17C6206D6170}"/>
              </a:ext>
            </a:extLst>
          </p:cNvPr>
          <p:cNvSpPr txBox="1"/>
          <p:nvPr/>
        </p:nvSpPr>
        <p:spPr>
          <a:xfrm>
            <a:off x="0" y="7090461"/>
            <a:ext cx="6858000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3: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Representative confocal images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stain with CD206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(A) Representative </a:t>
            </a:r>
            <a:r>
              <a:rPr lang="vi-VN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immunohistochemistry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staining for CD206 (red) and DAPI (blue) sections of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(scale bar = 50 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m, n=4,4), (B) Quantification of CD206</a:t>
            </a:r>
            <a:r>
              <a:rPr lang="vi-VN" baseline="30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/field of eWAT  (n=4,4)</a:t>
            </a:r>
          </a:p>
          <a:p>
            <a:pPr algn="just">
              <a:lnSpc>
                <a:spcPct val="150000"/>
              </a:lnSpc>
            </a:pP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6518" indent="-316518" algn="just">
              <a:lnSpc>
                <a:spcPct val="150000"/>
              </a:lnSpc>
              <a:buAutoNum type="alphaUcPeriod"/>
            </a:pP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ack background with red and blue specks&#10;&#10;Description automatically generated">
            <a:extLst>
              <a:ext uri="{FF2B5EF4-FFF2-40B4-BE49-F238E27FC236}">
                <a16:creationId xmlns:a16="http://schemas.microsoft.com/office/drawing/2014/main" id="{FA92EA2B-847C-641A-6E19-585DD8D4B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217" y="473885"/>
            <a:ext cx="1327881" cy="1327881"/>
          </a:xfrm>
          <a:prstGeom prst="rect">
            <a:avLst/>
          </a:prstGeom>
        </p:spPr>
      </p:pic>
      <p:pic>
        <p:nvPicPr>
          <p:cNvPr id="10" name="Picture 9" descr="A black background with red spots&#10;&#10;Description automatically generated">
            <a:extLst>
              <a:ext uri="{FF2B5EF4-FFF2-40B4-BE49-F238E27FC236}">
                <a16:creationId xmlns:a16="http://schemas.microsoft.com/office/drawing/2014/main" id="{FF6D74ED-3A99-023F-7652-F8FE7BE77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7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864" y="464396"/>
            <a:ext cx="1327881" cy="1327881"/>
          </a:xfrm>
          <a:prstGeom prst="rect">
            <a:avLst/>
          </a:prstGeom>
        </p:spPr>
      </p:pic>
      <p:pic>
        <p:nvPicPr>
          <p:cNvPr id="12" name="Picture 11" descr="A black background with blue spots&#10;&#10;Description automatically generated">
            <a:extLst>
              <a:ext uri="{FF2B5EF4-FFF2-40B4-BE49-F238E27FC236}">
                <a16:creationId xmlns:a16="http://schemas.microsoft.com/office/drawing/2014/main" id="{05E967FB-FA9A-D780-A4CF-EDF32D61B0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46" y="457038"/>
            <a:ext cx="1331314" cy="1331314"/>
          </a:xfrm>
          <a:prstGeom prst="rect">
            <a:avLst/>
          </a:prstGeom>
        </p:spPr>
      </p:pic>
      <p:pic>
        <p:nvPicPr>
          <p:cNvPr id="20" name="Picture 19" descr="Red particles on a black background&#10;&#10;Description automatically generated">
            <a:extLst>
              <a:ext uri="{FF2B5EF4-FFF2-40B4-BE49-F238E27FC236}">
                <a16:creationId xmlns:a16="http://schemas.microsoft.com/office/drawing/2014/main" id="{ABC4F774-4894-E397-DDE0-1F5C8D4F36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6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217" y="1880258"/>
            <a:ext cx="1327881" cy="1327881"/>
          </a:xfrm>
          <a:prstGeom prst="rect">
            <a:avLst/>
          </a:prstGeom>
        </p:spPr>
      </p:pic>
      <p:pic>
        <p:nvPicPr>
          <p:cNvPr id="22" name="Picture 21" descr="A red and black background&#10;&#10;Description automatically generated">
            <a:extLst>
              <a:ext uri="{FF2B5EF4-FFF2-40B4-BE49-F238E27FC236}">
                <a16:creationId xmlns:a16="http://schemas.microsoft.com/office/drawing/2014/main" id="{B425EA41-1540-F7BD-7CFA-5E4141BA0A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6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864" y="1880258"/>
            <a:ext cx="1327881" cy="1327881"/>
          </a:xfrm>
          <a:prstGeom prst="rect">
            <a:avLst/>
          </a:prstGeom>
        </p:spPr>
      </p:pic>
      <p:pic>
        <p:nvPicPr>
          <p:cNvPr id="24" name="Picture 23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58E830D2-29C1-A915-6985-E5DDCB636C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6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46" y="1912607"/>
            <a:ext cx="1331314" cy="1331314"/>
          </a:xfrm>
          <a:prstGeom prst="rect">
            <a:avLst/>
          </a:prstGeom>
        </p:spPr>
      </p:pic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2BBBB4BB-896B-4023-8FC5-34D34AEBF2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4612" y="3469889"/>
          <a:ext cx="1715810" cy="2978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4" imgW="1997313" imgH="3467203" progId="Prism8.Document">
                  <p:embed/>
                </p:oleObj>
              </mc:Choice>
              <mc:Fallback>
                <p:oleObj name="Prism 8" r:id="rId14" imgW="1997313" imgH="3467203" progId="Prism8.Document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2BBBB4BB-896B-4023-8FC5-34D34AEBF2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04612" y="3469889"/>
                        <a:ext cx="1715810" cy="2978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51520868-F3FA-4550-950D-A5CF87670748}"/>
              </a:ext>
            </a:extLst>
          </p:cNvPr>
          <p:cNvSpPr txBox="1"/>
          <p:nvPr/>
        </p:nvSpPr>
        <p:spPr>
          <a:xfrm>
            <a:off x="606323" y="0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vi-VN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BECDAB-AEE8-4D1A-9418-15A6A894E45A}"/>
              </a:ext>
            </a:extLst>
          </p:cNvPr>
          <p:cNvSpPr txBox="1"/>
          <p:nvPr/>
        </p:nvSpPr>
        <p:spPr>
          <a:xfrm>
            <a:off x="690915" y="3284084"/>
            <a:ext cx="3658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vi-VN" sz="101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519ACF-1470-4DE5-B0A2-98D893392B66}"/>
              </a:ext>
            </a:extLst>
          </p:cNvPr>
          <p:cNvSpPr txBox="1"/>
          <p:nvPr/>
        </p:nvSpPr>
        <p:spPr>
          <a:xfrm>
            <a:off x="59358" y="947781"/>
            <a:ext cx="1093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dirty="0">
                <a:latin typeface="Times New Roman" panose="02020603050405020304" pitchFamily="18" charset="0"/>
                <a:ea typeface="Arial" panose="020B0604020202020204" pitchFamily="34" charset="0"/>
              </a:rPr>
              <a:t>Tgf-β1</a:t>
            </a:r>
            <a:r>
              <a:rPr lang="vi-VN" baseline="30000" dirty="0">
                <a:latin typeface="Times New Roman" panose="02020603050405020304" pitchFamily="18" charset="0"/>
                <a:ea typeface="Arial" panose="020B0604020202020204" pitchFamily="34" charset="0"/>
              </a:rPr>
              <a:t>f/f</a:t>
            </a:r>
            <a:r>
              <a:rPr lang="vi-VN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endParaRPr lang="vi-V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F27A6F-42EC-4702-9E1B-FB2482B08445}"/>
              </a:ext>
            </a:extLst>
          </p:cNvPr>
          <p:cNvSpPr txBox="1"/>
          <p:nvPr/>
        </p:nvSpPr>
        <p:spPr>
          <a:xfrm>
            <a:off x="0" y="2053539"/>
            <a:ext cx="1212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dirty="0">
                <a:latin typeface="Times New Roman" panose="02020603050405020304" pitchFamily="18" charset="0"/>
                <a:ea typeface="Arial" panose="020B0604020202020204" pitchFamily="34" charset="0"/>
              </a:rPr>
              <a:t>Tgf-β1 KO </a:t>
            </a:r>
            <a:endParaRPr lang="vi-VN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C49001-C290-4939-9826-F399C8BA2F54}"/>
              </a:ext>
            </a:extLst>
          </p:cNvPr>
          <p:cNvSpPr/>
          <p:nvPr/>
        </p:nvSpPr>
        <p:spPr>
          <a:xfrm>
            <a:off x="1212646" y="105907"/>
            <a:ext cx="1331314" cy="35113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chemeClr val="accent1"/>
                </a:solidFill>
              </a:rPr>
              <a:t>DAPI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E93BA60-6112-4F50-8434-11A9676D8478}"/>
              </a:ext>
            </a:extLst>
          </p:cNvPr>
          <p:cNvSpPr/>
          <p:nvPr/>
        </p:nvSpPr>
        <p:spPr>
          <a:xfrm>
            <a:off x="2713431" y="122753"/>
            <a:ext cx="1331314" cy="35113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CD206</a:t>
            </a:r>
            <a:endParaRPr lang="vi-VN" sz="27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E30C7D-7C5B-442E-A0FE-54D19989FE7B}"/>
              </a:ext>
            </a:extLst>
          </p:cNvPr>
          <p:cNvSpPr/>
          <p:nvPr/>
        </p:nvSpPr>
        <p:spPr>
          <a:xfrm>
            <a:off x="4214217" y="122753"/>
            <a:ext cx="1331314" cy="35113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chemeClr val="accent1"/>
                </a:solidFill>
              </a:rPr>
              <a:t>Me</a:t>
            </a:r>
            <a:r>
              <a:rPr lang="vi-VN" dirty="0">
                <a:solidFill>
                  <a:srgbClr val="FF0000"/>
                </a:solidFill>
              </a:rPr>
              <a:t>rg</a:t>
            </a:r>
            <a:r>
              <a:rPr lang="vi-VN" dirty="0">
                <a:solidFill>
                  <a:schemeClr val="accent6"/>
                </a:solidFill>
              </a:rPr>
              <a:t>ed</a:t>
            </a:r>
          </a:p>
        </p:txBody>
      </p:sp>
    </p:spTree>
    <p:extLst>
      <p:ext uri="{BB962C8B-B14F-4D97-AF65-F5344CB8AC3E}">
        <p14:creationId xmlns:p14="http://schemas.microsoft.com/office/powerpoint/2010/main" val="1148464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63AA85-CDF2-438C-8054-5E26BA3FD3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7" t="-1" r="39586" b="8575"/>
          <a:stretch/>
        </p:blipFill>
        <p:spPr>
          <a:xfrm>
            <a:off x="3772750" y="3319459"/>
            <a:ext cx="2129704" cy="2183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CC69BB-56DD-4B44-B82A-D8CC1E86C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0" t="-243" r="241" b="8493"/>
          <a:stretch/>
        </p:blipFill>
        <p:spPr>
          <a:xfrm>
            <a:off x="3927064" y="5799802"/>
            <a:ext cx="2019881" cy="2101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1BC166-1312-4AEC-BD1A-C9B6DF1963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" r="80118" b="9741"/>
          <a:stretch/>
        </p:blipFill>
        <p:spPr>
          <a:xfrm>
            <a:off x="1066318" y="420589"/>
            <a:ext cx="2129705" cy="21688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38D5A9C-F28C-4FF7-A6AC-45E3A7539498}"/>
              </a:ext>
            </a:extLst>
          </p:cNvPr>
          <p:cNvSpPr txBox="1"/>
          <p:nvPr/>
        </p:nvSpPr>
        <p:spPr>
          <a:xfrm>
            <a:off x="1643283" y="2589473"/>
            <a:ext cx="1051891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FSC-A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605CDE-7323-4106-9710-F2921364A0F2}"/>
              </a:ext>
            </a:extLst>
          </p:cNvPr>
          <p:cNvSpPr txBox="1"/>
          <p:nvPr/>
        </p:nvSpPr>
        <p:spPr>
          <a:xfrm>
            <a:off x="554935" y="949229"/>
            <a:ext cx="525528" cy="10676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vi-VN" sz="2215" b="1" dirty="0"/>
              <a:t>FSC-H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4AE0A4-4E12-41FE-BB7B-B0400326CED0}"/>
              </a:ext>
            </a:extLst>
          </p:cNvPr>
          <p:cNvSpPr txBox="1"/>
          <p:nvPr/>
        </p:nvSpPr>
        <p:spPr>
          <a:xfrm>
            <a:off x="1259273" y="108276"/>
            <a:ext cx="1794081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Single Cells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B68355-BE29-4EFB-AD1A-E188FD7FD99A}"/>
              </a:ext>
            </a:extLst>
          </p:cNvPr>
          <p:cNvSpPr txBox="1"/>
          <p:nvPr/>
        </p:nvSpPr>
        <p:spPr>
          <a:xfrm>
            <a:off x="4477512" y="2595992"/>
            <a:ext cx="958917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7AAD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22382F-E7C3-45A1-9600-4EC6224BC1CB}"/>
              </a:ext>
            </a:extLst>
          </p:cNvPr>
          <p:cNvSpPr txBox="1"/>
          <p:nvPr/>
        </p:nvSpPr>
        <p:spPr>
          <a:xfrm>
            <a:off x="3261367" y="876265"/>
            <a:ext cx="525528" cy="110693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r>
              <a:rPr lang="vi-VN" sz="2215" b="1" dirty="0"/>
              <a:t>SSC-A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2254015-DA9A-436D-BFED-D6B1943A804E}"/>
              </a:ext>
            </a:extLst>
          </p:cNvPr>
          <p:cNvSpPr txBox="1"/>
          <p:nvPr/>
        </p:nvSpPr>
        <p:spPr>
          <a:xfrm>
            <a:off x="3927064" y="108274"/>
            <a:ext cx="1511952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Live Cells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DC426EB-5408-4652-B5E1-12E354C48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80" t="-949" r="20133" b="10966"/>
          <a:stretch/>
        </p:blipFill>
        <p:spPr>
          <a:xfrm>
            <a:off x="1039009" y="3319459"/>
            <a:ext cx="2219417" cy="218302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30CDABF-EF8D-4EFF-B989-F171F82F3C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2" r="59640" b="11302"/>
          <a:stretch/>
        </p:blipFill>
        <p:spPr>
          <a:xfrm>
            <a:off x="3740278" y="450112"/>
            <a:ext cx="2129704" cy="206584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8BF6AD1-7ECB-4461-900F-2024CFDFD04D}"/>
              </a:ext>
            </a:extLst>
          </p:cNvPr>
          <p:cNvSpPr txBox="1"/>
          <p:nvPr/>
        </p:nvSpPr>
        <p:spPr>
          <a:xfrm>
            <a:off x="1792874" y="5373650"/>
            <a:ext cx="849913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Sca1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190B08-B46F-4451-8B64-6081FCAF5269}"/>
              </a:ext>
            </a:extLst>
          </p:cNvPr>
          <p:cNvSpPr txBox="1"/>
          <p:nvPr/>
        </p:nvSpPr>
        <p:spPr>
          <a:xfrm>
            <a:off x="4384290" y="5373650"/>
            <a:ext cx="1308371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CD31/45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B58DC8-95C2-49FA-8317-B3C2A0485222}"/>
              </a:ext>
            </a:extLst>
          </p:cNvPr>
          <p:cNvSpPr txBox="1"/>
          <p:nvPr/>
        </p:nvSpPr>
        <p:spPr>
          <a:xfrm>
            <a:off x="3772750" y="3092497"/>
            <a:ext cx="2231701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/>
              <a:t>Lin- population</a:t>
            </a:r>
            <a:endParaRPr lang="vi-VN" sz="2215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4973D4-5338-4F05-9BC5-7BA33079B7F3}"/>
              </a:ext>
            </a:extLst>
          </p:cNvPr>
          <p:cNvSpPr txBox="1"/>
          <p:nvPr/>
        </p:nvSpPr>
        <p:spPr>
          <a:xfrm>
            <a:off x="4600382" y="7952909"/>
            <a:ext cx="992579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215" b="1" dirty="0"/>
              <a:t>Icam1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702A26-421D-4C04-B20F-6F469671D9FA}"/>
              </a:ext>
            </a:extLst>
          </p:cNvPr>
          <p:cNvSpPr txBox="1"/>
          <p:nvPr/>
        </p:nvSpPr>
        <p:spPr>
          <a:xfrm>
            <a:off x="3073185" y="6624093"/>
            <a:ext cx="525528" cy="80246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vi-VN" sz="2215" b="1" dirty="0"/>
              <a:t>Dpp4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314AA81-4E83-46FE-8A6C-F90B69AC6F76}"/>
              </a:ext>
            </a:extLst>
          </p:cNvPr>
          <p:cNvCxnSpPr>
            <a:cxnSpLocks/>
          </p:cNvCxnSpPr>
          <p:nvPr/>
        </p:nvCxnSpPr>
        <p:spPr>
          <a:xfrm>
            <a:off x="2840937" y="2164735"/>
            <a:ext cx="13117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6F04A24-9C5B-48E6-8C5E-79E7CC46290D}"/>
              </a:ext>
            </a:extLst>
          </p:cNvPr>
          <p:cNvCxnSpPr/>
          <p:nvPr/>
        </p:nvCxnSpPr>
        <p:spPr>
          <a:xfrm>
            <a:off x="5564009" y="2350837"/>
            <a:ext cx="0" cy="8793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0EA73DE-3B70-4B31-A2DA-D8909894E28F}"/>
              </a:ext>
            </a:extLst>
          </p:cNvPr>
          <p:cNvCxnSpPr>
            <a:cxnSpLocks/>
          </p:cNvCxnSpPr>
          <p:nvPr/>
        </p:nvCxnSpPr>
        <p:spPr>
          <a:xfrm flipH="1">
            <a:off x="2965253" y="3890879"/>
            <a:ext cx="124647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56D7238-AAE0-40CB-AD2A-9A9118D33D8B}"/>
              </a:ext>
            </a:extLst>
          </p:cNvPr>
          <p:cNvCxnSpPr>
            <a:cxnSpLocks/>
          </p:cNvCxnSpPr>
          <p:nvPr/>
        </p:nvCxnSpPr>
        <p:spPr>
          <a:xfrm flipV="1">
            <a:off x="1643284" y="7082988"/>
            <a:ext cx="1321969" cy="54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6BEA1AE-1346-438C-823A-7616AC972C3C}"/>
              </a:ext>
            </a:extLst>
          </p:cNvPr>
          <p:cNvCxnSpPr/>
          <p:nvPr/>
        </p:nvCxnSpPr>
        <p:spPr>
          <a:xfrm>
            <a:off x="1643283" y="5257990"/>
            <a:ext cx="0" cy="18249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CE25015-F39D-4A99-8752-A4FC5219C53D}"/>
              </a:ext>
            </a:extLst>
          </p:cNvPr>
          <p:cNvCxnSpPr>
            <a:cxnSpLocks/>
          </p:cNvCxnSpPr>
          <p:nvPr/>
        </p:nvCxnSpPr>
        <p:spPr>
          <a:xfrm flipH="1" flipV="1">
            <a:off x="3782958" y="6073909"/>
            <a:ext cx="37658" cy="19286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EA1BB27-8A53-43D9-9D9B-2EE4876C32FD}"/>
              </a:ext>
            </a:extLst>
          </p:cNvPr>
          <p:cNvCxnSpPr>
            <a:cxnSpLocks/>
          </p:cNvCxnSpPr>
          <p:nvPr/>
        </p:nvCxnSpPr>
        <p:spPr>
          <a:xfrm>
            <a:off x="3836810" y="8002550"/>
            <a:ext cx="2216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CB508C5-0BA4-34A8-4B92-08BD6716158D}"/>
              </a:ext>
            </a:extLst>
          </p:cNvPr>
          <p:cNvSpPr txBox="1"/>
          <p:nvPr/>
        </p:nvSpPr>
        <p:spPr>
          <a:xfrm>
            <a:off x="291287" y="8806860"/>
            <a:ext cx="6897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b="1" dirty="0">
                <a:latin typeface="Arial" panose="020B0604020202020204" pitchFamily="34" charset="0"/>
                <a:cs typeface="Arial" panose="020B0604020202020204" pitchFamily="34" charset="0"/>
              </a:rPr>
              <a:t>Supplementary 4: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Gating strategy for flow cytometry</a:t>
            </a:r>
          </a:p>
        </p:txBody>
      </p:sp>
    </p:spTree>
    <p:extLst>
      <p:ext uri="{BB962C8B-B14F-4D97-AF65-F5344CB8AC3E}">
        <p14:creationId xmlns:p14="http://schemas.microsoft.com/office/powerpoint/2010/main" val="1399240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316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Prism 8</vt:lpstr>
      <vt:lpstr>GraphPad Prism 8 Project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 duc anh</dc:creator>
  <cp:lastModifiedBy>ムハンマド ビラール</cp:lastModifiedBy>
  <cp:revision>3</cp:revision>
  <dcterms:created xsi:type="dcterms:W3CDTF">2024-07-02T06:33:53Z</dcterms:created>
  <dcterms:modified xsi:type="dcterms:W3CDTF">2024-07-04T02:39:22Z</dcterms:modified>
</cp:coreProperties>
</file>