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Graham" initials="JG" lastIdx="16" clrIdx="0">
    <p:extLst>
      <p:ext uri="{19B8F6BF-5375-455C-9EA6-DF929625EA0E}">
        <p15:presenceInfo xmlns:p15="http://schemas.microsoft.com/office/powerpoint/2012/main" userId="James Graham" providerId="None"/>
      </p:ext>
    </p:extLst>
  </p:cmAuthor>
  <p:cmAuthor id="2" name="Michelle Belanger" initials="MB" lastIdx="1" clrIdx="1">
    <p:extLst>
      <p:ext uri="{19B8F6BF-5375-455C-9EA6-DF929625EA0E}">
        <p15:presenceInfo xmlns:p15="http://schemas.microsoft.com/office/powerpoint/2012/main" userId="Michelle Belang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C2ED9-9C6B-4DB9-A7D2-EB881B58FF48}" type="datetimeFigureOut">
              <a:rPr lang="es-MX" smtClean="0"/>
              <a:t>28/04/2021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404F1-F6CC-415B-9F4C-C3EEE09D432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04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054E-DB05-4B39-8D07-1C471DAD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93FE5-CE7D-47A0-B084-4103BAC62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EC0CA-6857-4549-82FE-49FF8A696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8ED-A723-4A9D-9D05-2B267C9C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9C449-8CB1-4DB4-A7E5-68509B29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7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0048-4A1F-4F4C-827F-066DD280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C9B2F-88D4-4F4E-B675-5365F89A4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8C474-C99F-4BFE-8102-01D725A8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2EE9A-B635-4A77-846F-9B274CEF0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6872A-F10E-451F-837D-C42A9C4A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6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384FC-745A-49D8-8356-3E0F5E723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AAFE2-9D41-4C43-AAC8-F05E289C4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251C4-58BC-4FCE-BB73-3CED9A60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A3407-B805-4F64-85D9-CBC197A3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385C2-5C88-49BD-89BF-930A57C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6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C543-69FE-40DD-87DC-1A87C1F9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BCCE4-AC9C-4CE3-8E9E-D18A870AC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0A15D-7FEB-4997-985A-EE6867E18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FE5AF-7626-4699-81D8-88C260311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F9CC4-A0E6-4184-8C5F-A6DBF1E4D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66C30-BBC2-4B5A-81C0-31E6AAB4A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0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986B-B1E8-427D-A9E0-587F71342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C2E12-8809-4BCD-82AB-4019D9868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8DE5F-33D4-4BAD-98EE-0410F5608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299A60-FED8-4129-9226-EB4FAEE9E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2CA97-D68D-45FA-A312-9660BB1BA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021245-83A6-497C-B3B8-CD2966DD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D67AD-0320-48CD-804F-9FCC601C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60454D-4114-4904-B158-CA36015A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8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40CFF-1212-4D76-86F8-B5F7B930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3A3DB0-019C-487F-BF5B-DA92E02A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12B3A-9291-4DAC-A63B-3F4711FC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5C5CE-3E4C-498F-A19C-F9F756C3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6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54ED2C-6BE7-4D7C-BACE-E9FAB4F87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DA939-C005-47C7-8736-B00B481A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4596F-3CEB-4FD2-9E5D-5949A835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04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E3979-8675-4350-8E4B-5BEE64B8F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45C99-7AF3-46C4-A6A6-5E6B3298F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A3ECD-8BBE-44D9-A69C-1BB88B75A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2D7BB-7F38-4490-BA89-87C6C1C3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9F751-DC31-4BE0-8EE1-2C3AD090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A7CE4-A6C3-4724-B117-18CAE72F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338C-0CA7-4EDA-9A26-1DE494750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1C654C-043B-499B-A4D2-789CD684F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2ED7F-103B-4A20-9757-E45E42DBD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5A59BA-5DF6-4803-BCC8-23D5378E7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6C3B1-E03E-4517-9655-3F13C2BF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29369-3D15-4627-A2E3-D0887858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5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11F3-37FA-4AC7-A6F7-5D601F15E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A2C77-2615-491D-BEBD-9336F9E99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9EEDD-CED2-48A1-A862-C014D604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E378-6628-4EA0-9D1D-D0D32A131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D607F-F377-4010-9D66-DFA5A2A2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0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79189-2097-4485-9B6C-0A317810F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1E08F-D500-4337-86CC-1823F209A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F24AD-4440-412B-92B0-75FDE6AD9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2CFF9-2B21-4557-9689-D88EF873E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D55B2-174F-474D-B94A-5387BFF6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2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3648CC-A325-4DD1-98F5-339CD9435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72280-3AEB-469F-9AFE-3218E491D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21397-F499-4489-8A38-57F198E98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EAD10-DDD0-493E-8781-91A20AA1C772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9B3C5-2525-4732-A9A8-35F272574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51C6D-CBB8-44FB-8C13-8E753B75A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331E9-891D-47A0-8F98-02C07F823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6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/>
          <p:cNvSpPr/>
          <p:nvPr/>
        </p:nvSpPr>
        <p:spPr>
          <a:xfrm>
            <a:off x="8702842" y="1471857"/>
            <a:ext cx="2719137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Admission to ICU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3593432" y="48124"/>
            <a:ext cx="2406316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Respiratory evaluation of hospitalised patients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60822" y="978568"/>
            <a:ext cx="2871537" cy="1716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Evaluation criteria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RR of 24-30 rpm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PAFI ratio of 100-200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FiO</a:t>
            </a:r>
            <a:r>
              <a:rPr lang="en-GB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requirement of &gt;50% to maintain SpO</a:t>
            </a:r>
            <a:r>
              <a:rPr lang="en-GB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≥92%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RX deterioration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44904" y="2875546"/>
            <a:ext cx="2871537" cy="906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Continue hospitalisation and evaluation with NEWS scale 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4323347" y="3019925"/>
            <a:ext cx="946484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  <a:cs typeface="Times New Roman" panose="02020603050405020304" pitchFamily="18" charset="0"/>
              </a:rPr>
              <a:t>Two or more?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3437020" y="3970415"/>
            <a:ext cx="2719137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  <a:cs typeface="Times New Roman" panose="02020603050405020304" pitchFamily="18" charset="0"/>
              </a:rPr>
              <a:t>Admission to intermediate therapy ward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360822" y="4920905"/>
            <a:ext cx="2871537" cy="18127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Severity evaluation criteria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RR &gt;30 rpm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PAFI ratio &lt;100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Lactate &gt;1 mmol/dL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RX deterioration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7299158" y="2538652"/>
            <a:ext cx="946484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Two or more?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8702842" y="2534648"/>
            <a:ext cx="2719137" cy="6096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  <a:cs typeface="Times New Roman" panose="02020603050405020304" pitchFamily="18" charset="0"/>
              </a:rPr>
              <a:t>Initiate HFNC</a:t>
            </a:r>
          </a:p>
        </p:txBody>
      </p:sp>
      <p:cxnSp>
        <p:nvCxnSpPr>
          <p:cNvPr id="17" name="Conector angular 16"/>
          <p:cNvCxnSpPr>
            <a:cxnSpLocks/>
            <a:stCxn id="5" idx="2"/>
            <a:endCxn id="6" idx="0"/>
          </p:cNvCxnSpPr>
          <p:nvPr/>
        </p:nvCxnSpPr>
        <p:spPr>
          <a:xfrm rot="16200000" flipH="1">
            <a:off x="4636169" y="818145"/>
            <a:ext cx="320843" cy="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>
            <a:cxnSpLocks/>
            <a:stCxn id="6" idx="2"/>
            <a:endCxn id="9" idx="0"/>
          </p:cNvCxnSpPr>
          <p:nvPr/>
        </p:nvCxnSpPr>
        <p:spPr>
          <a:xfrm flipH="1">
            <a:off x="4796589" y="2694892"/>
            <a:ext cx="2" cy="3250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>
            <a:stCxn id="9" idx="2"/>
            <a:endCxn id="10" idx="0"/>
          </p:cNvCxnSpPr>
          <p:nvPr/>
        </p:nvCxnSpPr>
        <p:spPr>
          <a:xfrm>
            <a:off x="4796589" y="3629526"/>
            <a:ext cx="0" cy="3408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10" idx="2"/>
            <a:endCxn id="12" idx="0"/>
          </p:cNvCxnSpPr>
          <p:nvPr/>
        </p:nvCxnSpPr>
        <p:spPr>
          <a:xfrm>
            <a:off x="4796589" y="4580016"/>
            <a:ext cx="2" cy="3408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13" idx="3"/>
            <a:endCxn id="15" idx="1"/>
          </p:cNvCxnSpPr>
          <p:nvPr/>
        </p:nvCxnSpPr>
        <p:spPr>
          <a:xfrm flipV="1">
            <a:off x="8245642" y="2839449"/>
            <a:ext cx="457200" cy="4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>
            <a:stCxn id="13" idx="0"/>
            <a:endCxn id="14" idx="1"/>
          </p:cNvCxnSpPr>
          <p:nvPr/>
        </p:nvCxnSpPr>
        <p:spPr>
          <a:xfrm rot="5400000" flipH="1" flipV="1">
            <a:off x="7856624" y="1692434"/>
            <a:ext cx="761994" cy="9304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7784647" y="1465837"/>
            <a:ext cx="81012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8225589" y="2544740"/>
            <a:ext cx="4772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4798973" y="3628038"/>
            <a:ext cx="81012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3140241" y="3035780"/>
            <a:ext cx="12332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cs typeface="Times New Roman" panose="02020603050405020304" pitchFamily="18" charset="0"/>
              </a:rPr>
              <a:t>No</a:t>
            </a:r>
          </a:p>
        </p:txBody>
      </p:sp>
      <p:cxnSp>
        <p:nvCxnSpPr>
          <p:cNvPr id="41" name="Conector recto de flecha 40"/>
          <p:cNvCxnSpPr>
            <a:stCxn id="9" idx="1"/>
            <a:endCxn id="8" idx="3"/>
          </p:cNvCxnSpPr>
          <p:nvPr/>
        </p:nvCxnSpPr>
        <p:spPr>
          <a:xfrm flipH="1">
            <a:off x="3216441" y="3324726"/>
            <a:ext cx="1106906" cy="40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8021051" y="3597439"/>
            <a:ext cx="4066673" cy="15182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Before starting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Explain to the patient their clinical status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Obtain consent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Educate the patient to breathe through the nose and keep mouth closed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Explain that there will be an increase in pressure in the nose and that their chest will fill with air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8021051" y="5574377"/>
            <a:ext cx="4066673" cy="1171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Set initial parameters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Minimal tolerated flow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Maximum FiO</a:t>
            </a:r>
            <a:r>
              <a:rPr lang="en-GB" sz="14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: 100%</a:t>
            </a: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/>
                </a:solidFill>
                <a:cs typeface="Times New Roman" panose="02020603050405020304" pitchFamily="18" charset="0"/>
              </a:rPr>
              <a:t>Temperature between 34-37°C</a:t>
            </a:r>
          </a:p>
        </p:txBody>
      </p:sp>
      <p:cxnSp>
        <p:nvCxnSpPr>
          <p:cNvPr id="49" name="Conector angular 48"/>
          <p:cNvCxnSpPr>
            <a:stCxn id="12" idx="3"/>
            <a:endCxn id="13" idx="1"/>
          </p:cNvCxnSpPr>
          <p:nvPr/>
        </p:nvCxnSpPr>
        <p:spPr>
          <a:xfrm flipV="1">
            <a:off x="6232359" y="2843453"/>
            <a:ext cx="1066799" cy="298383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/>
          <p:cNvCxnSpPr>
            <a:cxnSpLocks/>
            <a:stCxn id="15" idx="2"/>
            <a:endCxn id="45" idx="0"/>
          </p:cNvCxnSpPr>
          <p:nvPr/>
        </p:nvCxnSpPr>
        <p:spPr>
          <a:xfrm flipH="1">
            <a:off x="10054388" y="3144249"/>
            <a:ext cx="8023" cy="4531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/>
          <p:cNvCxnSpPr>
            <a:cxnSpLocks/>
            <a:stCxn id="45" idx="2"/>
            <a:endCxn id="46" idx="0"/>
          </p:cNvCxnSpPr>
          <p:nvPr/>
        </p:nvCxnSpPr>
        <p:spPr>
          <a:xfrm>
            <a:off x="10054388" y="5115697"/>
            <a:ext cx="0" cy="4586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436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2333</TotalTime>
  <Words>136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Belanger</dc:creator>
  <cp:lastModifiedBy>Daniel McGowan</cp:lastModifiedBy>
  <cp:revision>53</cp:revision>
  <dcterms:created xsi:type="dcterms:W3CDTF">2020-12-01T16:47:37Z</dcterms:created>
  <dcterms:modified xsi:type="dcterms:W3CDTF">2021-04-28T06:44:00Z</dcterms:modified>
</cp:coreProperties>
</file>