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Graham" initials="JG" lastIdx="16" clrIdx="0">
    <p:extLst>
      <p:ext uri="{19B8F6BF-5375-455C-9EA6-DF929625EA0E}">
        <p15:presenceInfo xmlns:p15="http://schemas.microsoft.com/office/powerpoint/2012/main" userId="James Graham" providerId="None"/>
      </p:ext>
    </p:extLst>
  </p:cmAuthor>
  <p:cmAuthor id="2" name="Michelle Belanger" initials="MB" lastIdx="1" clrIdx="1">
    <p:extLst>
      <p:ext uri="{19B8F6BF-5375-455C-9EA6-DF929625EA0E}">
        <p15:presenceInfo xmlns:p15="http://schemas.microsoft.com/office/powerpoint/2012/main" userId="Michelle Belang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2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1C2ED9-9C6B-4DB9-A7D2-EB881B58FF48}" type="datetimeFigureOut">
              <a:rPr lang="es-MX" smtClean="0"/>
              <a:t>28/04/2021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2404F1-F6CC-415B-9F4C-C3EEE09D432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044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0054E-DB05-4B39-8D07-1C471DADC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93FE5-CE7D-47A0-B084-4103BAC624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EC0CA-6857-4549-82FE-49FF8A696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538ED-A723-4A9D-9D05-2B267C9C5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9C449-8CB1-4DB4-A7E5-68509B29A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273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60048-4A1F-4F4C-827F-066DD2801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C9B2F-88D4-4F4E-B675-5365F89A4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A8C474-C99F-4BFE-8102-01D725A8F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2EE9A-B635-4A77-846F-9B274CEF0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6872A-F10E-451F-837D-C42A9C4A2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568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384FC-745A-49D8-8356-3E0F5E723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BAAFE2-9D41-4C43-AAC8-F05E289C44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2251C4-58BC-4FCE-BB73-3CED9A608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A3407-B805-4F64-85D9-CBC197A36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385C2-5C88-49BD-89BF-930A57C4A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065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2C543-69FE-40DD-87DC-1A87C1F94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BCCE4-AC9C-4CE3-8E9E-D18A870AC9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80A15D-7FEB-4997-985A-EE6867E182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8FE5AF-7626-4699-81D8-88C260311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DF9CC4-A0E6-4184-8C5F-A6DBF1E4D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D66C30-BBC2-4B5A-81C0-31E6AAB4A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003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A986B-B1E8-427D-A9E0-587F71342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C2E12-8809-4BCD-82AB-4019D98681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18DE5F-33D4-4BAD-98EE-0410F5608C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299A60-FED8-4129-9226-EB4FAEE9EF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82CA97-D68D-45FA-A312-9660BB1BA2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021245-83A6-497C-B3B8-CD2966DD5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FD67AD-0320-48CD-804F-9FCC601C9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60454D-4114-4904-B158-CA36015AC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086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40CFF-1212-4D76-86F8-B5F7B9302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3A3DB0-019C-487F-BF5B-DA92E02A5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112B3A-9291-4DAC-A63B-3F4711FC7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15C5CE-3E4C-498F-A19C-F9F756C38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062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54ED2C-6BE7-4D7C-BACE-E9FAB4F87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4DA939-C005-47C7-8736-B00B481A6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84596F-3CEB-4FD2-9E5D-5949A8353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04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E3979-8675-4350-8E4B-5BEE64B8F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45C99-7AF3-46C4-A6A6-5E6B3298F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A3ECD-8BBE-44D9-A69C-1BB88B75A5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32D7BB-7F38-4490-BA89-87C6C1C37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9F751-DC31-4BE0-8EE1-2C3AD090B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0A7CE4-A6C3-4724-B117-18CAE72F2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38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0338C-0CA7-4EDA-9A26-1DE494750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1C654C-043B-499B-A4D2-789CD684FE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F2ED7F-103B-4A20-9757-E45E42DBD5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5A59BA-5DF6-4803-BCC8-23D5378E7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A6C3B1-E03E-4517-9655-3F13C2BF1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229369-3D15-4627-A2E3-D08878580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552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611F3-37FA-4AC7-A6F7-5D601F15E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CA2C77-2615-491D-BEBD-9336F9E990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9EEDD-CED2-48A1-A862-C014D6048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DE378-6628-4EA0-9D1D-D0D32A131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5D607F-F377-4010-9D66-DFA5A2A27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04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479189-2097-4485-9B6C-0A317810F5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B1E08F-D500-4337-86CC-1823F209A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3F24AD-4440-412B-92B0-75FDE6AD9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2CFF9-2B21-4557-9689-D88EF873E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D55B2-174F-474D-B94A-5387BFF65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623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3648CC-A325-4DD1-98F5-339CD9435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A72280-3AEB-469F-9AFE-3218E491D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21397-F499-4489-8A38-57F198E983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9B3C5-2525-4732-A9A8-35F2725744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C51C6D-CBB8-44FB-8C13-8E753B75A4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560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redondeado 8"/>
          <p:cNvSpPr/>
          <p:nvPr/>
        </p:nvSpPr>
        <p:spPr>
          <a:xfrm>
            <a:off x="494270" y="327872"/>
            <a:ext cx="1515488" cy="6096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cs typeface="Times New Roman" panose="02020603050405020304" pitchFamily="18" charset="0"/>
              </a:rPr>
              <a:t>Initiate HFNC 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cs typeface="Times New Roman" panose="02020603050405020304" pitchFamily="18" charset="0"/>
              </a:rPr>
              <a:t>follow up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2399783" y="231620"/>
            <a:ext cx="1239253" cy="8081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Rox Index evaluation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(0 hour)</a:t>
            </a:r>
          </a:p>
        </p:txBody>
      </p:sp>
      <p:sp>
        <p:nvSpPr>
          <p:cNvPr id="31" name="Rectángulo redondeado 30"/>
          <p:cNvSpPr/>
          <p:nvPr/>
        </p:nvSpPr>
        <p:spPr>
          <a:xfrm>
            <a:off x="2399782" y="1351058"/>
            <a:ext cx="1239253" cy="8081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Rox Index evaluation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(1 hour)</a:t>
            </a:r>
          </a:p>
        </p:txBody>
      </p:sp>
      <p:sp>
        <p:nvSpPr>
          <p:cNvPr id="42" name="Rectángulo redondeado 41"/>
          <p:cNvSpPr/>
          <p:nvPr/>
        </p:nvSpPr>
        <p:spPr>
          <a:xfrm>
            <a:off x="2399782" y="4711372"/>
            <a:ext cx="1239253" cy="8081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Rox Index evaluation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(12 hours)</a:t>
            </a:r>
          </a:p>
        </p:txBody>
      </p:sp>
      <p:sp>
        <p:nvSpPr>
          <p:cNvPr id="43" name="Rectángulo redondeado 42"/>
          <p:cNvSpPr/>
          <p:nvPr/>
        </p:nvSpPr>
        <p:spPr>
          <a:xfrm>
            <a:off x="2399782" y="5834807"/>
            <a:ext cx="1239253" cy="8081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Rox Index evaluation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(16 hours)</a:t>
            </a:r>
          </a:p>
        </p:txBody>
      </p:sp>
      <p:sp>
        <p:nvSpPr>
          <p:cNvPr id="44" name="Rectángulo redondeado 43"/>
          <p:cNvSpPr/>
          <p:nvPr/>
        </p:nvSpPr>
        <p:spPr>
          <a:xfrm>
            <a:off x="5017998" y="231620"/>
            <a:ext cx="2423393" cy="8081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Calculate SpO</a:t>
            </a:r>
            <a:r>
              <a:rPr lang="en-US" sz="1400" baseline="-25000" dirty="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/FiO</a:t>
            </a:r>
            <a:r>
              <a:rPr lang="en-US" sz="1400" baseline="-25000" dirty="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5" name="Rectángulo redondeado 44"/>
          <p:cNvSpPr/>
          <p:nvPr/>
        </p:nvSpPr>
        <p:spPr>
          <a:xfrm>
            <a:off x="5017999" y="1287907"/>
            <a:ext cx="2423393" cy="93845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Evaluate SpO</a:t>
            </a:r>
            <a:r>
              <a:rPr lang="en-US" sz="1400" baseline="-25000" dirty="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/FiO</a:t>
            </a:r>
            <a:r>
              <a:rPr lang="en-US" sz="1400" baseline="-25000" dirty="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 improvement and adjust for better toleration of the device </a:t>
            </a:r>
          </a:p>
        </p:txBody>
      </p:sp>
      <p:sp>
        <p:nvSpPr>
          <p:cNvPr id="46" name="Rectángulo redondeado 45"/>
          <p:cNvSpPr/>
          <p:nvPr/>
        </p:nvSpPr>
        <p:spPr>
          <a:xfrm>
            <a:off x="8552968" y="2073801"/>
            <a:ext cx="2264160" cy="125329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Optimise</a:t>
            </a:r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 parameters using the pronation</a:t>
            </a:r>
            <a:r>
              <a:rPr lang="es-MX" sz="14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protocol</a:t>
            </a:r>
          </a:p>
        </p:txBody>
      </p:sp>
      <p:sp>
        <p:nvSpPr>
          <p:cNvPr id="47" name="Rectángulo redondeado 46"/>
          <p:cNvSpPr/>
          <p:nvPr/>
        </p:nvSpPr>
        <p:spPr>
          <a:xfrm>
            <a:off x="5016504" y="2489617"/>
            <a:ext cx="1691954" cy="43112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  <a:cs typeface="Times New Roman" panose="02020603050405020304" pitchFamily="18" charset="0"/>
              </a:rPr>
              <a:t>HFNC failure</a:t>
            </a:r>
          </a:p>
        </p:txBody>
      </p:sp>
      <p:sp>
        <p:nvSpPr>
          <p:cNvPr id="49" name="Rectángulo redondeado 48"/>
          <p:cNvSpPr/>
          <p:nvPr/>
        </p:nvSpPr>
        <p:spPr>
          <a:xfrm>
            <a:off x="5018000" y="3652623"/>
            <a:ext cx="1691954" cy="43112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  <a:cs typeface="Times New Roman" panose="02020603050405020304" pitchFamily="18" charset="0"/>
              </a:rPr>
              <a:t>HFNC failure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4035843" y="2546558"/>
            <a:ext cx="593432" cy="30777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s-MX" sz="1400" dirty="0">
                <a:cs typeface="Times New Roman" panose="02020603050405020304" pitchFamily="18" charset="0"/>
              </a:rPr>
              <a:t>&lt;2.85</a:t>
            </a:r>
            <a:endParaRPr lang="en-US" sz="1400" dirty="0">
              <a:cs typeface="Times New Roman" panose="02020603050405020304" pitchFamily="18" charset="0"/>
            </a:endParaRPr>
          </a:p>
        </p:txBody>
      </p:sp>
      <p:sp>
        <p:nvSpPr>
          <p:cNvPr id="50" name="Rectángulo redondeado 49"/>
          <p:cNvSpPr/>
          <p:nvPr/>
        </p:nvSpPr>
        <p:spPr>
          <a:xfrm>
            <a:off x="2399782" y="2470496"/>
            <a:ext cx="1239253" cy="8081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Rox Index evaluation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(2 hours)</a:t>
            </a:r>
          </a:p>
        </p:txBody>
      </p:sp>
      <p:sp>
        <p:nvSpPr>
          <p:cNvPr id="51" name="Rectángulo redondeado 50"/>
          <p:cNvSpPr/>
          <p:nvPr/>
        </p:nvSpPr>
        <p:spPr>
          <a:xfrm>
            <a:off x="2381214" y="3595931"/>
            <a:ext cx="1239253" cy="8081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Rox Index evaluation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(6 hours)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4035843" y="3710987"/>
            <a:ext cx="599844" cy="30777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s-MX" sz="1400" dirty="0">
                <a:cs typeface="Times New Roman" panose="02020603050405020304" pitchFamily="18" charset="0"/>
              </a:rPr>
              <a:t>&lt;3.47</a:t>
            </a:r>
            <a:endParaRPr lang="en-US" sz="1400" dirty="0">
              <a:cs typeface="Times New Roman" panose="02020603050405020304" pitchFamily="18" charset="0"/>
            </a:endParaRPr>
          </a:p>
        </p:txBody>
      </p:sp>
      <p:cxnSp>
        <p:nvCxnSpPr>
          <p:cNvPr id="53" name="Conector recto de flecha 52"/>
          <p:cNvCxnSpPr>
            <a:cxnSpLocks/>
            <a:stCxn id="10" idx="3"/>
            <a:endCxn id="44" idx="1"/>
          </p:cNvCxnSpPr>
          <p:nvPr/>
        </p:nvCxnSpPr>
        <p:spPr>
          <a:xfrm>
            <a:off x="3639036" y="635677"/>
            <a:ext cx="137896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angular 54"/>
          <p:cNvCxnSpPr>
            <a:cxnSpLocks/>
            <a:stCxn id="44" idx="2"/>
            <a:endCxn id="31" idx="0"/>
          </p:cNvCxnSpPr>
          <p:nvPr/>
        </p:nvCxnSpPr>
        <p:spPr>
          <a:xfrm rot="5400000">
            <a:off x="4468890" y="-409748"/>
            <a:ext cx="311325" cy="3210286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de flecha 56"/>
          <p:cNvCxnSpPr>
            <a:cxnSpLocks/>
            <a:stCxn id="31" idx="3"/>
            <a:endCxn id="45" idx="1"/>
          </p:cNvCxnSpPr>
          <p:nvPr/>
        </p:nvCxnSpPr>
        <p:spPr>
          <a:xfrm>
            <a:off x="3639035" y="1755115"/>
            <a:ext cx="1378964" cy="20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angular 58"/>
          <p:cNvCxnSpPr>
            <a:cxnSpLocks/>
            <a:stCxn id="45" idx="2"/>
            <a:endCxn id="50" idx="0"/>
          </p:cNvCxnSpPr>
          <p:nvPr/>
        </p:nvCxnSpPr>
        <p:spPr>
          <a:xfrm rot="5400000">
            <a:off x="4502486" y="743286"/>
            <a:ext cx="244134" cy="3210287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ángulo 59"/>
          <p:cNvSpPr/>
          <p:nvPr/>
        </p:nvSpPr>
        <p:spPr>
          <a:xfrm>
            <a:off x="4035843" y="2896483"/>
            <a:ext cx="596638" cy="30777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s-MX" sz="1400" dirty="0">
                <a:cs typeface="Times New Roman" panose="02020603050405020304" pitchFamily="18" charset="0"/>
              </a:rPr>
              <a:t>≥2.85</a:t>
            </a:r>
            <a:endParaRPr lang="en-US" sz="1400" dirty="0">
              <a:cs typeface="Times New Roman" panose="02020603050405020304" pitchFamily="18" charset="0"/>
            </a:endParaRPr>
          </a:p>
        </p:txBody>
      </p:sp>
      <p:cxnSp>
        <p:nvCxnSpPr>
          <p:cNvPr id="62" name="Conector recto de flecha 61"/>
          <p:cNvCxnSpPr>
            <a:stCxn id="50" idx="3"/>
            <a:endCxn id="25" idx="1"/>
          </p:cNvCxnSpPr>
          <p:nvPr/>
        </p:nvCxnSpPr>
        <p:spPr>
          <a:xfrm flipV="1">
            <a:off x="3639035" y="2700447"/>
            <a:ext cx="396808" cy="1741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de flecha 63"/>
          <p:cNvCxnSpPr>
            <a:stCxn id="50" idx="3"/>
            <a:endCxn id="60" idx="1"/>
          </p:cNvCxnSpPr>
          <p:nvPr/>
        </p:nvCxnSpPr>
        <p:spPr>
          <a:xfrm>
            <a:off x="3639035" y="2874553"/>
            <a:ext cx="396808" cy="1758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cto de flecha 65"/>
          <p:cNvCxnSpPr>
            <a:stCxn id="25" idx="3"/>
            <a:endCxn id="47" idx="1"/>
          </p:cNvCxnSpPr>
          <p:nvPr/>
        </p:nvCxnSpPr>
        <p:spPr>
          <a:xfrm>
            <a:off x="4629275" y="2700447"/>
            <a:ext cx="387229" cy="47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ector recto de flecha 67"/>
          <p:cNvCxnSpPr>
            <a:cxnSpLocks/>
            <a:stCxn id="47" idx="3"/>
            <a:endCxn id="46" idx="1"/>
          </p:cNvCxnSpPr>
          <p:nvPr/>
        </p:nvCxnSpPr>
        <p:spPr>
          <a:xfrm flipV="1">
            <a:off x="6708458" y="2700446"/>
            <a:ext cx="1844510" cy="47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ctor angular 69"/>
          <p:cNvCxnSpPr>
            <a:cxnSpLocks/>
            <a:stCxn id="46" idx="2"/>
            <a:endCxn id="51" idx="0"/>
          </p:cNvCxnSpPr>
          <p:nvPr/>
        </p:nvCxnSpPr>
        <p:spPr>
          <a:xfrm rot="5400000">
            <a:off x="6208525" y="119408"/>
            <a:ext cx="268840" cy="6684207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ctor angular 71"/>
          <p:cNvCxnSpPr>
            <a:stCxn id="60" idx="2"/>
            <a:endCxn id="51" idx="0"/>
          </p:cNvCxnSpPr>
          <p:nvPr/>
        </p:nvCxnSpPr>
        <p:spPr>
          <a:xfrm rot="5400000">
            <a:off x="3471667" y="2733435"/>
            <a:ext cx="391671" cy="1333321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ángulo 74"/>
          <p:cNvSpPr/>
          <p:nvPr/>
        </p:nvSpPr>
        <p:spPr>
          <a:xfrm>
            <a:off x="4035843" y="4060778"/>
            <a:ext cx="596638" cy="30777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s-MX" sz="1400" dirty="0">
                <a:cs typeface="Times New Roman" panose="02020603050405020304" pitchFamily="18" charset="0"/>
              </a:rPr>
              <a:t>≥3.47</a:t>
            </a:r>
            <a:endParaRPr lang="en-US" sz="1400" dirty="0">
              <a:cs typeface="Times New Roman" panose="02020603050405020304" pitchFamily="18" charset="0"/>
            </a:endParaRPr>
          </a:p>
        </p:txBody>
      </p:sp>
      <p:cxnSp>
        <p:nvCxnSpPr>
          <p:cNvPr id="77" name="Conector recto de flecha 76"/>
          <p:cNvCxnSpPr>
            <a:stCxn id="51" idx="3"/>
            <a:endCxn id="26" idx="1"/>
          </p:cNvCxnSpPr>
          <p:nvPr/>
        </p:nvCxnSpPr>
        <p:spPr>
          <a:xfrm flipV="1">
            <a:off x="3620467" y="3864876"/>
            <a:ext cx="415376" cy="1351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ector recto de flecha 78"/>
          <p:cNvCxnSpPr>
            <a:stCxn id="51" idx="3"/>
            <a:endCxn id="75" idx="1"/>
          </p:cNvCxnSpPr>
          <p:nvPr/>
        </p:nvCxnSpPr>
        <p:spPr>
          <a:xfrm>
            <a:off x="3620467" y="3999988"/>
            <a:ext cx="415376" cy="2146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ector recto de flecha 80"/>
          <p:cNvCxnSpPr>
            <a:stCxn id="26" idx="3"/>
            <a:endCxn id="49" idx="1"/>
          </p:cNvCxnSpPr>
          <p:nvPr/>
        </p:nvCxnSpPr>
        <p:spPr>
          <a:xfrm>
            <a:off x="4635687" y="3864876"/>
            <a:ext cx="382313" cy="33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ángulo 81"/>
          <p:cNvSpPr/>
          <p:nvPr/>
        </p:nvSpPr>
        <p:spPr>
          <a:xfrm>
            <a:off x="7667096" y="3616149"/>
            <a:ext cx="1026242" cy="30777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cs typeface="Times New Roman" panose="02020603050405020304" pitchFamily="18" charset="0"/>
              </a:rPr>
              <a:t>First</a:t>
            </a:r>
            <a:r>
              <a:rPr lang="es-MX" sz="1400" dirty="0">
                <a:cs typeface="Times New Roman" panose="02020603050405020304" pitchFamily="18" charset="0"/>
              </a:rPr>
              <a:t> </a:t>
            </a:r>
            <a:r>
              <a:rPr lang="en-US" sz="1400" dirty="0">
                <a:cs typeface="Times New Roman" panose="02020603050405020304" pitchFamily="18" charset="0"/>
              </a:rPr>
              <a:t>failure</a:t>
            </a:r>
          </a:p>
        </p:txBody>
      </p:sp>
      <p:sp>
        <p:nvSpPr>
          <p:cNvPr id="85" name="Rectángulo 84"/>
          <p:cNvSpPr/>
          <p:nvPr/>
        </p:nvSpPr>
        <p:spPr>
          <a:xfrm>
            <a:off x="7667096" y="3985481"/>
            <a:ext cx="1226618" cy="30777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cs typeface="Times New Roman" panose="02020603050405020304" pitchFamily="18" charset="0"/>
              </a:rPr>
              <a:t>Second</a:t>
            </a:r>
            <a:r>
              <a:rPr lang="es-MX" sz="1400" dirty="0">
                <a:cs typeface="Times New Roman" panose="02020603050405020304" pitchFamily="18" charset="0"/>
              </a:rPr>
              <a:t> </a:t>
            </a:r>
            <a:r>
              <a:rPr lang="en-US" sz="1400" dirty="0">
                <a:cs typeface="Times New Roman" panose="02020603050405020304" pitchFamily="18" charset="0"/>
              </a:rPr>
              <a:t>failure</a:t>
            </a:r>
          </a:p>
        </p:txBody>
      </p:sp>
      <p:cxnSp>
        <p:nvCxnSpPr>
          <p:cNvPr id="89" name="Conector recto de flecha 88"/>
          <p:cNvCxnSpPr>
            <a:stCxn id="49" idx="3"/>
            <a:endCxn id="82" idx="1"/>
          </p:cNvCxnSpPr>
          <p:nvPr/>
        </p:nvCxnSpPr>
        <p:spPr>
          <a:xfrm flipV="1">
            <a:off x="6709954" y="3770038"/>
            <a:ext cx="957142" cy="981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de flecha 90"/>
          <p:cNvCxnSpPr>
            <a:stCxn id="49" idx="3"/>
            <a:endCxn id="85" idx="1"/>
          </p:cNvCxnSpPr>
          <p:nvPr/>
        </p:nvCxnSpPr>
        <p:spPr>
          <a:xfrm>
            <a:off x="6709954" y="3868185"/>
            <a:ext cx="957142" cy="2711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ector angular 92"/>
          <p:cNvCxnSpPr>
            <a:cxnSpLocks/>
            <a:stCxn id="82" idx="3"/>
            <a:endCxn id="46" idx="3"/>
          </p:cNvCxnSpPr>
          <p:nvPr/>
        </p:nvCxnSpPr>
        <p:spPr>
          <a:xfrm flipV="1">
            <a:off x="8693338" y="2700446"/>
            <a:ext cx="2123790" cy="1069592"/>
          </a:xfrm>
          <a:prstGeom prst="bentConnector3">
            <a:avLst>
              <a:gd name="adj1" fmla="val 110764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ángulo redondeado 94"/>
          <p:cNvSpPr/>
          <p:nvPr/>
        </p:nvSpPr>
        <p:spPr>
          <a:xfrm>
            <a:off x="9407938" y="4123316"/>
            <a:ext cx="1420241" cy="6096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FF0000"/>
                </a:solidFill>
                <a:cs typeface="Times New Roman" panose="02020603050405020304" pitchFamily="18" charset="0"/>
              </a:rPr>
              <a:t>ICU Admission</a:t>
            </a:r>
          </a:p>
        </p:txBody>
      </p:sp>
      <p:cxnSp>
        <p:nvCxnSpPr>
          <p:cNvPr id="97" name="Conector angular 96"/>
          <p:cNvCxnSpPr>
            <a:stCxn id="85" idx="3"/>
            <a:endCxn id="95" idx="1"/>
          </p:cNvCxnSpPr>
          <p:nvPr/>
        </p:nvCxnSpPr>
        <p:spPr>
          <a:xfrm>
            <a:off x="8893714" y="4139370"/>
            <a:ext cx="514224" cy="288747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ector angular 100"/>
          <p:cNvCxnSpPr>
            <a:stCxn id="75" idx="2"/>
            <a:endCxn id="42" idx="0"/>
          </p:cNvCxnSpPr>
          <p:nvPr/>
        </p:nvCxnSpPr>
        <p:spPr>
          <a:xfrm rot="5400000">
            <a:off x="3505378" y="3882587"/>
            <a:ext cx="342817" cy="1314753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cto de flecha 102"/>
          <p:cNvCxnSpPr>
            <a:cxnSpLocks/>
            <a:stCxn id="9" idx="3"/>
            <a:endCxn id="10" idx="1"/>
          </p:cNvCxnSpPr>
          <p:nvPr/>
        </p:nvCxnSpPr>
        <p:spPr>
          <a:xfrm>
            <a:off x="2009758" y="632673"/>
            <a:ext cx="390025" cy="30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tángulo 104"/>
          <p:cNvSpPr/>
          <p:nvPr/>
        </p:nvSpPr>
        <p:spPr>
          <a:xfrm>
            <a:off x="4035843" y="4761520"/>
            <a:ext cx="599844" cy="30777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s-MX" sz="1400" dirty="0">
                <a:cs typeface="Times New Roman" panose="02020603050405020304" pitchFamily="18" charset="0"/>
              </a:rPr>
              <a:t>&lt;3.85</a:t>
            </a:r>
            <a:endParaRPr lang="en-US" sz="1400" dirty="0">
              <a:cs typeface="Times New Roman" panose="02020603050405020304" pitchFamily="18" charset="0"/>
            </a:endParaRPr>
          </a:p>
        </p:txBody>
      </p:sp>
      <p:sp>
        <p:nvSpPr>
          <p:cNvPr id="106" name="Rectángulo redondeado 105"/>
          <p:cNvSpPr/>
          <p:nvPr/>
        </p:nvSpPr>
        <p:spPr>
          <a:xfrm>
            <a:off x="5020450" y="4705658"/>
            <a:ext cx="1691954" cy="43112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  <a:cs typeface="Times New Roman" panose="02020603050405020304" pitchFamily="18" charset="0"/>
              </a:rPr>
              <a:t>HFNC failure</a:t>
            </a:r>
          </a:p>
        </p:txBody>
      </p:sp>
      <p:cxnSp>
        <p:nvCxnSpPr>
          <p:cNvPr id="107" name="Conector recto de flecha 106"/>
          <p:cNvCxnSpPr>
            <a:cxnSpLocks/>
            <a:stCxn id="105" idx="3"/>
            <a:endCxn id="106" idx="1"/>
          </p:cNvCxnSpPr>
          <p:nvPr/>
        </p:nvCxnSpPr>
        <p:spPr>
          <a:xfrm>
            <a:off x="4635687" y="4915409"/>
            <a:ext cx="384763" cy="58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angular 108"/>
          <p:cNvCxnSpPr>
            <a:stCxn id="106" idx="3"/>
            <a:endCxn id="95" idx="2"/>
          </p:cNvCxnSpPr>
          <p:nvPr/>
        </p:nvCxnSpPr>
        <p:spPr>
          <a:xfrm flipV="1">
            <a:off x="6712404" y="4732917"/>
            <a:ext cx="3405655" cy="188303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ector recto de flecha 110"/>
          <p:cNvCxnSpPr>
            <a:stCxn id="42" idx="3"/>
            <a:endCxn id="105" idx="1"/>
          </p:cNvCxnSpPr>
          <p:nvPr/>
        </p:nvCxnSpPr>
        <p:spPr>
          <a:xfrm flipV="1">
            <a:off x="3639035" y="4915409"/>
            <a:ext cx="396808" cy="2000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ángulo 111"/>
          <p:cNvSpPr/>
          <p:nvPr/>
        </p:nvSpPr>
        <p:spPr>
          <a:xfrm>
            <a:off x="4035843" y="5152325"/>
            <a:ext cx="596638" cy="30777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s-MX" sz="1400" dirty="0">
                <a:cs typeface="Times New Roman" panose="02020603050405020304" pitchFamily="18" charset="0"/>
              </a:rPr>
              <a:t>≥3.85</a:t>
            </a:r>
            <a:endParaRPr lang="en-US" sz="1400" dirty="0">
              <a:cs typeface="Times New Roman" panose="02020603050405020304" pitchFamily="18" charset="0"/>
            </a:endParaRPr>
          </a:p>
        </p:txBody>
      </p:sp>
      <p:cxnSp>
        <p:nvCxnSpPr>
          <p:cNvPr id="114" name="Conector recto de flecha 113"/>
          <p:cNvCxnSpPr>
            <a:stCxn id="42" idx="3"/>
            <a:endCxn id="112" idx="1"/>
          </p:cNvCxnSpPr>
          <p:nvPr/>
        </p:nvCxnSpPr>
        <p:spPr>
          <a:xfrm>
            <a:off x="3639035" y="5115428"/>
            <a:ext cx="396808" cy="1907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ector angular 115"/>
          <p:cNvCxnSpPr>
            <a:stCxn id="112" idx="2"/>
            <a:endCxn id="43" idx="0"/>
          </p:cNvCxnSpPr>
          <p:nvPr/>
        </p:nvCxnSpPr>
        <p:spPr>
          <a:xfrm rot="5400000">
            <a:off x="3489434" y="4990078"/>
            <a:ext cx="374705" cy="1314753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ángulo 116"/>
          <p:cNvSpPr/>
          <p:nvPr/>
        </p:nvSpPr>
        <p:spPr>
          <a:xfrm>
            <a:off x="4035843" y="5903324"/>
            <a:ext cx="599844" cy="30777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s-MX" sz="1400" dirty="0">
                <a:cs typeface="Times New Roman" panose="02020603050405020304" pitchFamily="18" charset="0"/>
              </a:rPr>
              <a:t>&lt;4.88</a:t>
            </a:r>
            <a:endParaRPr lang="en-US" sz="1400" dirty="0">
              <a:cs typeface="Times New Roman" panose="02020603050405020304" pitchFamily="18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4035844" y="6339658"/>
            <a:ext cx="2060156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s-MX" sz="1400" dirty="0">
                <a:cs typeface="Times New Roman" panose="02020603050405020304" pitchFamily="18" charset="0"/>
              </a:rPr>
              <a:t>&gt;4.88 and </a:t>
            </a:r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PAFI ratio </a:t>
            </a:r>
            <a:r>
              <a:rPr lang="es-MX" sz="1400" dirty="0">
                <a:cs typeface="Times New Roman" panose="02020603050405020304" pitchFamily="18" charset="0"/>
              </a:rPr>
              <a:t>&gt;100</a:t>
            </a:r>
            <a:endParaRPr lang="en-US" sz="1400" dirty="0">
              <a:cs typeface="Times New Roman" panose="02020603050405020304" pitchFamily="18" charset="0"/>
            </a:endParaRPr>
          </a:p>
        </p:txBody>
      </p:sp>
      <p:cxnSp>
        <p:nvCxnSpPr>
          <p:cNvPr id="120" name="Conector recto de flecha 119"/>
          <p:cNvCxnSpPr>
            <a:stCxn id="43" idx="3"/>
            <a:endCxn id="117" idx="1"/>
          </p:cNvCxnSpPr>
          <p:nvPr/>
        </p:nvCxnSpPr>
        <p:spPr>
          <a:xfrm flipV="1">
            <a:off x="3639035" y="6057213"/>
            <a:ext cx="396808" cy="1816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de flecha 121"/>
          <p:cNvCxnSpPr>
            <a:cxnSpLocks/>
            <a:stCxn id="43" idx="3"/>
            <a:endCxn id="118" idx="1"/>
          </p:cNvCxnSpPr>
          <p:nvPr/>
        </p:nvCxnSpPr>
        <p:spPr>
          <a:xfrm>
            <a:off x="3639035" y="6238863"/>
            <a:ext cx="396809" cy="2546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ectángulo redondeado 122"/>
          <p:cNvSpPr/>
          <p:nvPr/>
        </p:nvSpPr>
        <p:spPr>
          <a:xfrm>
            <a:off x="5016504" y="5839286"/>
            <a:ext cx="1691954" cy="43112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  <a:cs typeface="Times New Roman" panose="02020603050405020304" pitchFamily="18" charset="0"/>
              </a:rPr>
              <a:t>HFNC failure</a:t>
            </a:r>
          </a:p>
        </p:txBody>
      </p:sp>
      <p:cxnSp>
        <p:nvCxnSpPr>
          <p:cNvPr id="124" name="Conector recto de flecha 123"/>
          <p:cNvCxnSpPr>
            <a:cxnSpLocks/>
            <a:stCxn id="117" idx="3"/>
            <a:endCxn id="123" idx="1"/>
          </p:cNvCxnSpPr>
          <p:nvPr/>
        </p:nvCxnSpPr>
        <p:spPr>
          <a:xfrm flipV="1">
            <a:off x="4635687" y="6054848"/>
            <a:ext cx="380817" cy="23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ángulo redondeado 128"/>
          <p:cNvSpPr/>
          <p:nvPr/>
        </p:nvSpPr>
        <p:spPr>
          <a:xfrm>
            <a:off x="7000771" y="6188744"/>
            <a:ext cx="1420241" cy="6096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00B050"/>
                </a:solidFill>
                <a:cs typeface="Times New Roman" panose="02020603050405020304" pitchFamily="18" charset="0"/>
              </a:rPr>
              <a:t>Continue HFNC</a:t>
            </a:r>
          </a:p>
        </p:txBody>
      </p:sp>
      <p:cxnSp>
        <p:nvCxnSpPr>
          <p:cNvPr id="131" name="Conector recto de flecha 130"/>
          <p:cNvCxnSpPr>
            <a:cxnSpLocks/>
            <a:stCxn id="118" idx="3"/>
            <a:endCxn id="129" idx="1"/>
          </p:cNvCxnSpPr>
          <p:nvPr/>
        </p:nvCxnSpPr>
        <p:spPr>
          <a:xfrm flipV="1">
            <a:off x="6096000" y="6493545"/>
            <a:ext cx="904771" cy="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ector angular 133"/>
          <p:cNvCxnSpPr>
            <a:cxnSpLocks/>
            <a:stCxn id="123" idx="3"/>
          </p:cNvCxnSpPr>
          <p:nvPr/>
        </p:nvCxnSpPr>
        <p:spPr>
          <a:xfrm flipV="1">
            <a:off x="6708458" y="4921220"/>
            <a:ext cx="3412697" cy="113362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Rectángulo redondeado 134"/>
          <p:cNvSpPr/>
          <p:nvPr/>
        </p:nvSpPr>
        <p:spPr>
          <a:xfrm>
            <a:off x="8986432" y="6054848"/>
            <a:ext cx="2256191" cy="74349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Chest X-ray, Rox index, and arterial gas evaluation every 24 hours </a:t>
            </a:r>
          </a:p>
        </p:txBody>
      </p:sp>
      <p:cxnSp>
        <p:nvCxnSpPr>
          <p:cNvPr id="137" name="Conector angular 136"/>
          <p:cNvCxnSpPr>
            <a:cxnSpLocks/>
            <a:stCxn id="129" idx="3"/>
            <a:endCxn id="135" idx="1"/>
          </p:cNvCxnSpPr>
          <p:nvPr/>
        </p:nvCxnSpPr>
        <p:spPr>
          <a:xfrm flipV="1">
            <a:off x="8421012" y="6426597"/>
            <a:ext cx="565420" cy="66948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Rectángulo 138"/>
          <p:cNvSpPr/>
          <p:nvPr/>
        </p:nvSpPr>
        <p:spPr>
          <a:xfrm>
            <a:off x="9449573" y="5191606"/>
            <a:ext cx="1336968" cy="30777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s-MX" sz="1400" dirty="0">
                <a:cs typeface="Times New Roman" panose="02020603050405020304" pitchFamily="18" charset="0"/>
              </a:rPr>
              <a:t>Rox Index &lt;4·88</a:t>
            </a:r>
            <a:endParaRPr lang="en-US" sz="1400" dirty="0">
              <a:cs typeface="Times New Roman" panose="02020603050405020304" pitchFamily="18" charset="0"/>
            </a:endParaRPr>
          </a:p>
        </p:txBody>
      </p:sp>
      <p:cxnSp>
        <p:nvCxnSpPr>
          <p:cNvPr id="144" name="Conector recto 143"/>
          <p:cNvCxnSpPr>
            <a:cxnSpLocks/>
            <a:stCxn id="139" idx="2"/>
            <a:endCxn id="135" idx="0"/>
          </p:cNvCxnSpPr>
          <p:nvPr/>
        </p:nvCxnSpPr>
        <p:spPr>
          <a:xfrm flipH="1">
            <a:off x="10114528" y="5499383"/>
            <a:ext cx="3529" cy="5554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Rectángulo redondeado 145"/>
          <p:cNvSpPr/>
          <p:nvPr/>
        </p:nvSpPr>
        <p:spPr>
          <a:xfrm>
            <a:off x="10828178" y="4705658"/>
            <a:ext cx="1309190" cy="97889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If PAFI ratio &gt;150 then consider withdrawal</a:t>
            </a:r>
          </a:p>
        </p:txBody>
      </p:sp>
      <p:cxnSp>
        <p:nvCxnSpPr>
          <p:cNvPr id="148" name="Conector angular 147"/>
          <p:cNvCxnSpPr>
            <a:cxnSpLocks/>
            <a:stCxn id="135" idx="3"/>
            <a:endCxn id="146" idx="2"/>
          </p:cNvCxnSpPr>
          <p:nvPr/>
        </p:nvCxnSpPr>
        <p:spPr>
          <a:xfrm flipV="1">
            <a:off x="11242623" y="5684554"/>
            <a:ext cx="240150" cy="742043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43">
            <a:extLst>
              <a:ext uri="{FF2B5EF4-FFF2-40B4-BE49-F238E27FC236}">
                <a16:creationId xmlns:a16="http://schemas.microsoft.com/office/drawing/2014/main" id="{0D67372F-F493-42F6-9208-7D4FFB89351B}"/>
              </a:ext>
            </a:extLst>
          </p:cNvPr>
          <p:cNvCxnSpPr>
            <a:cxnSpLocks/>
            <a:stCxn id="95" idx="2"/>
            <a:endCxn id="139" idx="0"/>
          </p:cNvCxnSpPr>
          <p:nvPr/>
        </p:nvCxnSpPr>
        <p:spPr>
          <a:xfrm flipH="1">
            <a:off x="10118057" y="4732917"/>
            <a:ext cx="2" cy="4586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111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2333</TotalTime>
  <Words>131</Words>
  <Application>Microsoft Office PowerPoint</Application>
  <PresentationFormat>Widescreen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Belanger</dc:creator>
  <cp:lastModifiedBy>Daniel McGowan</cp:lastModifiedBy>
  <cp:revision>53</cp:revision>
  <dcterms:created xsi:type="dcterms:W3CDTF">2020-12-01T16:47:37Z</dcterms:created>
  <dcterms:modified xsi:type="dcterms:W3CDTF">2021-04-28T06:44:45Z</dcterms:modified>
</cp:coreProperties>
</file>