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r>
              <a:rPr lang="en-US" sz="10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Warming Potential</a:t>
            </a:r>
            <a:endParaRPr lang="en-ZA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361442786069652"/>
          <c:y val="3.21100878771355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Institution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Sheet1!$D$3:$F$3</c:f>
              <c:strCache>
                <c:ptCount val="3"/>
                <c:pt idx="0">
                  <c:v>SWDS</c:v>
                </c:pt>
                <c:pt idx="1">
                  <c:v>Composting</c:v>
                </c:pt>
                <c:pt idx="2">
                  <c:v>AD</c:v>
                </c:pt>
              </c:strCache>
            </c:strRef>
          </c:cat>
          <c:val>
            <c:numRef>
              <c:f>Sheet1!$D$4:$F$4</c:f>
              <c:numCache>
                <c:formatCode>0.00E+00</c:formatCode>
                <c:ptCount val="3"/>
                <c:pt idx="0">
                  <c:v>69955.023511648207</c:v>
                </c:pt>
                <c:pt idx="1">
                  <c:v>-29023.811051873701</c:v>
                </c:pt>
                <c:pt idx="2">
                  <c:v>-42849.840222855797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A3-4BC9-9C20-27E039564477}"/>
            </c:ext>
          </c:extLst>
        </c:ser>
        <c:ser>
          <c:idx val="1"/>
          <c:order val="1"/>
          <c:tx>
            <c:strRef>
              <c:f>Sheet1!$C$5</c:f>
              <c:strCache>
                <c:ptCount val="1"/>
                <c:pt idx="0">
                  <c:v>Institution 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rgbClr val="156082"/>
              </a:solidFill>
            </a:ln>
            <a:effectLst/>
          </c:spPr>
          <c:invertIfNegative val="0"/>
          <c:cat>
            <c:strRef>
              <c:f>Sheet1!$D$3:$F$3</c:f>
              <c:strCache>
                <c:ptCount val="3"/>
                <c:pt idx="0">
                  <c:v>SWDS</c:v>
                </c:pt>
                <c:pt idx="1">
                  <c:v>Composting</c:v>
                </c:pt>
                <c:pt idx="2">
                  <c:v>AD</c:v>
                </c:pt>
              </c:strCache>
            </c:strRef>
          </c:cat>
          <c:val>
            <c:numRef>
              <c:f>Sheet1!$D$5:$F$5</c:f>
              <c:numCache>
                <c:formatCode>0.00E+00</c:formatCode>
                <c:ptCount val="3"/>
                <c:pt idx="0">
                  <c:v>77704.869195744395</c:v>
                </c:pt>
                <c:pt idx="1">
                  <c:v>-32242.619250876302</c:v>
                </c:pt>
                <c:pt idx="2">
                  <c:v>-42364.029105986301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A3-4BC9-9C20-27E039564477}"/>
            </c:ext>
          </c:extLst>
        </c:ser>
        <c:ser>
          <c:idx val="2"/>
          <c:order val="2"/>
          <c:tx>
            <c:strRef>
              <c:f>Sheet1!$C$6</c:f>
              <c:strCache>
                <c:ptCount val="1"/>
                <c:pt idx="0">
                  <c:v>Institution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Sheet1!$D$3:$F$3</c:f>
              <c:strCache>
                <c:ptCount val="3"/>
                <c:pt idx="0">
                  <c:v>SWDS</c:v>
                </c:pt>
                <c:pt idx="1">
                  <c:v>Composting</c:v>
                </c:pt>
                <c:pt idx="2">
                  <c:v>AD</c:v>
                </c:pt>
              </c:strCache>
            </c:strRef>
          </c:cat>
          <c:val>
            <c:numRef>
              <c:f>Sheet1!$D$6:$F$6</c:f>
              <c:numCache>
                <c:formatCode>0.00E+00</c:formatCode>
                <c:ptCount val="3"/>
                <c:pt idx="0">
                  <c:v>34977.511755824104</c:v>
                </c:pt>
                <c:pt idx="1">
                  <c:v>-14511.9055259368</c:v>
                </c:pt>
                <c:pt idx="2">
                  <c:v>-22001.281911792099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A3-4BC9-9C20-27E0395644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623103"/>
        <c:axId val="153620703"/>
      </c:barChart>
      <c:catAx>
        <c:axId val="153623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3620703"/>
        <c:crosses val="autoZero"/>
        <c:auto val="1"/>
        <c:lblAlgn val="ctr"/>
        <c:lblOffset val="100"/>
        <c:noMultiLvlLbl val="0"/>
      </c:catAx>
      <c:valAx>
        <c:axId val="153620703"/>
        <c:scaling>
          <c:orientation val="minMax"/>
          <c:max val="8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ZA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GWP (kgCO</a:t>
                </a:r>
                <a:r>
                  <a:rPr lang="en-ZA" b="1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ZA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eq)</a:t>
                </a:r>
              </a:p>
            </c:rich>
          </c:tx>
          <c:layout>
            <c:manualLayout>
              <c:xMode val="edge"/>
              <c:yMode val="edge"/>
              <c:x val="1.9444444444444445E-2"/>
              <c:y val="0.335982793817439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E+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3623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156082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000" b="1" i="0" u="none" strike="noStrike" baseline="0">
                <a:effectLst/>
              </a:rPr>
              <a:t>Stratospheric Ozone Depletion Potential</a:t>
            </a:r>
            <a:endParaRPr lang="en-ZA" sz="1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Institution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Sheet1!$D$3:$F$3</c:f>
              <c:strCache>
                <c:ptCount val="3"/>
                <c:pt idx="0">
                  <c:v>SWDS</c:v>
                </c:pt>
                <c:pt idx="1">
                  <c:v>Composting</c:v>
                </c:pt>
                <c:pt idx="2">
                  <c:v>AD</c:v>
                </c:pt>
              </c:strCache>
            </c:strRef>
          </c:cat>
          <c:val>
            <c:numRef>
              <c:f>Sheet1!$D$4:$F$4</c:f>
              <c:numCache>
                <c:formatCode>0.00E+00</c:formatCode>
                <c:ptCount val="3"/>
                <c:pt idx="0">
                  <c:v>5.5043918528099298E-2</c:v>
                </c:pt>
                <c:pt idx="1">
                  <c:v>-0.19853416248121999</c:v>
                </c:pt>
                <c:pt idx="2">
                  <c:v>-0.17110792535379901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DD-4755-9125-A8C55C536390}"/>
            </c:ext>
          </c:extLst>
        </c:ser>
        <c:ser>
          <c:idx val="1"/>
          <c:order val="1"/>
          <c:tx>
            <c:strRef>
              <c:f>Sheet1!$C$5</c:f>
              <c:strCache>
                <c:ptCount val="1"/>
                <c:pt idx="0">
                  <c:v>Institution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Sheet1!$D$3:$F$3</c:f>
              <c:strCache>
                <c:ptCount val="3"/>
                <c:pt idx="0">
                  <c:v>SWDS</c:v>
                </c:pt>
                <c:pt idx="1">
                  <c:v>Composting</c:v>
                </c:pt>
                <c:pt idx="2">
                  <c:v>AD</c:v>
                </c:pt>
              </c:strCache>
            </c:strRef>
          </c:cat>
          <c:val>
            <c:numRef>
              <c:f>Sheet1!$D$5:$F$5</c:f>
              <c:numCache>
                <c:formatCode>0.00E+00</c:formatCode>
                <c:ptCount val="3"/>
                <c:pt idx="0">
                  <c:v>6.1141863365037401E-2</c:v>
                </c:pt>
                <c:pt idx="1">
                  <c:v>-0.22055298246958899</c:v>
                </c:pt>
                <c:pt idx="2">
                  <c:v>-0.18988291305461799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DD-4755-9125-A8C55C536390}"/>
            </c:ext>
          </c:extLst>
        </c:ser>
        <c:ser>
          <c:idx val="2"/>
          <c:order val="2"/>
          <c:tx>
            <c:strRef>
              <c:f>Sheet1!$C$6</c:f>
              <c:strCache>
                <c:ptCount val="1"/>
                <c:pt idx="0">
                  <c:v>Institution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Sheet1!$D$3:$F$3</c:f>
              <c:strCache>
                <c:ptCount val="3"/>
                <c:pt idx="0">
                  <c:v>SWDS</c:v>
                </c:pt>
                <c:pt idx="1">
                  <c:v>Composting</c:v>
                </c:pt>
                <c:pt idx="2">
                  <c:v>AD</c:v>
                </c:pt>
              </c:strCache>
            </c:strRef>
          </c:cat>
          <c:val>
            <c:numRef>
              <c:f>Sheet1!$D$6:$F$6</c:f>
              <c:numCache>
                <c:formatCode>0.00E+00</c:formatCode>
                <c:ptCount val="3"/>
                <c:pt idx="0">
                  <c:v>2.7521959264049701E-2</c:v>
                </c:pt>
                <c:pt idx="1">
                  <c:v>-9.9267081240609803E-2</c:v>
                </c:pt>
                <c:pt idx="2">
                  <c:v>-8.5576903798511295E-2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DD-4755-9125-A8C55C536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623103"/>
        <c:axId val="153620703"/>
      </c:barChart>
      <c:catAx>
        <c:axId val="153623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3620703"/>
        <c:crosses val="autoZero"/>
        <c:auto val="1"/>
        <c:lblAlgn val="ctr"/>
        <c:lblOffset val="100"/>
        <c:noMultiLvlLbl val="0"/>
      </c:catAx>
      <c:valAx>
        <c:axId val="153620703"/>
        <c:scaling>
          <c:orientation val="minMax"/>
          <c:max val="8.0000000000000016E-2"/>
          <c:min val="-0.1200000000000000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ZA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SOD (kgCFC11eq)</a:t>
                </a:r>
              </a:p>
            </c:rich>
          </c:tx>
          <c:layout>
            <c:manualLayout>
              <c:xMode val="edge"/>
              <c:yMode val="edge"/>
              <c:x val="1.9444444444444445E-2"/>
              <c:y val="0.335982793817439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E+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3623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156082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F3DEF-951D-32D2-17C4-8EBE675F8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C29E6-2AEE-8541-842F-EE582621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C8A05-0CCE-1218-E0D0-53EE4C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23E11-132F-BE71-F80F-70AA1B92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5D89C-D86D-2DD7-19A0-3611F7F6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3335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C88F-C608-C2DE-19C7-D7CE2680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EA852-1661-FDDC-8B16-59B4D5535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635BD-717D-AD57-2019-B0C03DFE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0FDB6-9784-CF43-DB41-A14A90E67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AEE74-2FA1-18B6-6468-C400CCD21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432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92A2B-8F88-3A54-43B8-9A8D173D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D4796-17A2-8EEB-112F-22014FFA0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05DE3-621B-F6D4-EE08-576358581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53D4E-8733-CCCA-A4CD-BDF6F7A47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7E7BC-111B-D910-4F38-B6E89FDD0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173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5606-5E1D-2BED-F3CD-2A672621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F144B-7871-BBE7-47E0-7821B9601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2EA75-194E-BC6F-22F2-81DEDC627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E3CEC-74B7-3FFB-ECE7-A352984E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84560-EE14-CEE7-0048-0CA7CD13E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B9CCF-AB52-8BC4-1507-D5C02AA83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945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404CE-0095-0AC4-5283-75894146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0F681-06F5-0A3B-9BBC-193E08460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CB4E5-1B7C-BE57-3834-2ABD307C4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0EA33-E64F-BEF0-B2AD-A96AC641CA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420D1-DD1C-EF1D-6FB8-9BD271CCD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96E35C-8C26-CF16-5FC8-8394E884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B0F262-A310-B575-31E2-7B3D43B6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95EA6B-9DBA-EDD9-97E0-841FF7D0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35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EA5A-DFFF-EDA4-8290-AF667524D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D79DE-BFA4-01C6-EA49-443F81F3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5633E-761E-BCA0-5237-934F770D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E4FAF-8D36-519D-BAC4-31440DEC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466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1D7CC-05A7-8D40-1314-235DE2ADA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5480BE-A400-75C7-31CF-45BA4A1D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6F59D-EBEE-2DA8-D6F6-E35D8D999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274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6B63C-1926-47DC-9912-C4A208A7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A7967-06DB-C632-9620-29D8B54F4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D0152-36D5-8FD1-B121-B91C2814F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B4253-72CC-C2E0-065A-5B400DD8F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F24E7-B91A-AD9F-1BA8-F17EFC6A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B21FC-6185-AA39-1689-DCC86DA4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463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64A90-B5BE-F69F-6AC6-6BFFF1E7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61516F-6ED9-9AB1-C5FA-23CCC226D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B18C2-2261-31D9-385D-E871939B8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F0F1-9406-5EF3-C98B-22874A772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6A99D-43A4-4641-9EB7-51A57FC9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7796F-063E-AB7D-B2F5-611A83B9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346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4738-3413-1861-8FE2-0F9703106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7E691-897C-6E5A-DB5E-E304F1CEF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7161-4282-AB0A-0924-25A9A7D4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D9474-DD49-0AED-6725-975682F20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52BED-661E-F5A0-28CE-DB7AB336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830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515497-5B78-D72F-9214-3960F5042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1A8D95-5F5A-E028-5093-E7367E71C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53543-D744-DC14-F44D-D9AB6EE3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C3675-A9BF-CDF7-8CE9-C6A2BE60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A61B6-E151-E505-2F27-ABAE4D5E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373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092249-3182-C766-F837-8B1DDA9F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F87D1-8476-3BBD-0B83-FFC49F376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E08E2-BC0F-7B40-3E66-B846A68F1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D187E-F027-4973-AE23-F61D06999120}" type="datetimeFigureOut">
              <a:rPr lang="en-ZA" smtClean="0"/>
              <a:t>2024/05/14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72106-63FD-D4E6-0E6D-76D6CC449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119FD-F883-6FB1-060E-3966740F4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292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2C64FBE-67E0-71B5-533E-6594B016B5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24580"/>
              </p:ext>
            </p:extLst>
          </p:nvPr>
        </p:nvGraphicFramePr>
        <p:xfrm>
          <a:off x="6302829" y="370115"/>
          <a:ext cx="5105400" cy="2373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5C46392-51F1-2EFA-F5B0-E7CB5FD0A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085420"/>
              </p:ext>
            </p:extLst>
          </p:nvPr>
        </p:nvGraphicFramePr>
        <p:xfrm>
          <a:off x="576943" y="370115"/>
          <a:ext cx="5312229" cy="2373086"/>
        </p:xfrm>
        <a:graphic>
          <a:graphicData uri="http://schemas.openxmlformats.org/drawingml/2006/table">
            <a:tbl>
              <a:tblPr/>
              <a:tblGrid>
                <a:gridCol w="1577239">
                  <a:extLst>
                    <a:ext uri="{9D8B030D-6E8A-4147-A177-3AD203B41FA5}">
                      <a16:colId xmlns:a16="http://schemas.microsoft.com/office/drawing/2014/main" val="909209169"/>
                    </a:ext>
                  </a:extLst>
                </a:gridCol>
                <a:gridCol w="1171977">
                  <a:extLst>
                    <a:ext uri="{9D8B030D-6E8A-4147-A177-3AD203B41FA5}">
                      <a16:colId xmlns:a16="http://schemas.microsoft.com/office/drawing/2014/main" val="3396894237"/>
                    </a:ext>
                  </a:extLst>
                </a:gridCol>
                <a:gridCol w="1128164">
                  <a:extLst>
                    <a:ext uri="{9D8B030D-6E8A-4147-A177-3AD203B41FA5}">
                      <a16:colId xmlns:a16="http://schemas.microsoft.com/office/drawing/2014/main" val="3867746639"/>
                    </a:ext>
                  </a:extLst>
                </a:gridCol>
                <a:gridCol w="1434849">
                  <a:extLst>
                    <a:ext uri="{9D8B030D-6E8A-4147-A177-3AD203B41FA5}">
                      <a16:colId xmlns:a16="http://schemas.microsoft.com/office/drawing/2014/main" val="907340326"/>
                    </a:ext>
                  </a:extLst>
                </a:gridCol>
              </a:tblGrid>
              <a:tr h="39719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Institution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GWP (kgCO</a:t>
                      </a:r>
                      <a:r>
                        <a:rPr lang="en-ZA" sz="1400" b="1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Z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eq)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148426"/>
                  </a:ext>
                </a:extLst>
              </a:tr>
              <a:tr h="784306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SWDS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Composting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AD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2264604"/>
                  </a:ext>
                </a:extLst>
              </a:tr>
              <a:tr h="397195"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Institution 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7.00E+04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-2.90E+04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-4.28E+04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713642"/>
                  </a:ext>
                </a:extLst>
              </a:tr>
              <a:tr h="397195"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Institution 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7.77E+04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-3.22E+04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-4.24E+04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3184341"/>
                  </a:ext>
                </a:extLst>
              </a:tr>
              <a:tr h="397195"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Institution 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3.50E+04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-1.45E+04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-2.20E+04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0047157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66A6BAA-5091-9523-512B-DA48263D3B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513397"/>
              </p:ext>
            </p:extLst>
          </p:nvPr>
        </p:nvGraphicFramePr>
        <p:xfrm>
          <a:off x="576943" y="3048001"/>
          <a:ext cx="5312230" cy="2373088"/>
        </p:xfrm>
        <a:graphic>
          <a:graphicData uri="http://schemas.openxmlformats.org/drawingml/2006/table">
            <a:tbl>
              <a:tblPr/>
              <a:tblGrid>
                <a:gridCol w="1577240">
                  <a:extLst>
                    <a:ext uri="{9D8B030D-6E8A-4147-A177-3AD203B41FA5}">
                      <a16:colId xmlns:a16="http://schemas.microsoft.com/office/drawing/2014/main" val="1566282003"/>
                    </a:ext>
                  </a:extLst>
                </a:gridCol>
                <a:gridCol w="1171977">
                  <a:extLst>
                    <a:ext uri="{9D8B030D-6E8A-4147-A177-3AD203B41FA5}">
                      <a16:colId xmlns:a16="http://schemas.microsoft.com/office/drawing/2014/main" val="2618355954"/>
                    </a:ext>
                  </a:extLst>
                </a:gridCol>
                <a:gridCol w="1128164">
                  <a:extLst>
                    <a:ext uri="{9D8B030D-6E8A-4147-A177-3AD203B41FA5}">
                      <a16:colId xmlns:a16="http://schemas.microsoft.com/office/drawing/2014/main" val="3742048885"/>
                    </a:ext>
                  </a:extLst>
                </a:gridCol>
                <a:gridCol w="1434849">
                  <a:extLst>
                    <a:ext uri="{9D8B030D-6E8A-4147-A177-3AD203B41FA5}">
                      <a16:colId xmlns:a16="http://schemas.microsoft.com/office/drawing/2014/main" val="3682944141"/>
                    </a:ext>
                  </a:extLst>
                </a:gridCol>
              </a:tblGrid>
              <a:tr h="51310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Institution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SOD (kgCFC11eq)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961386"/>
                  </a:ext>
                </a:extLst>
              </a:tr>
              <a:tr h="46499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SWDS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Composting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AD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49511"/>
                  </a:ext>
                </a:extLst>
              </a:tr>
              <a:tr h="464997"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Institution 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5.50E-02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-1.99E-01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-1.71E-01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3456652"/>
                  </a:ext>
                </a:extLst>
              </a:tr>
              <a:tr h="464997"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Institution 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6.11E-02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-2.21E-01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-1.90E-01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9008370"/>
                  </a:ext>
                </a:extLst>
              </a:tr>
              <a:tr h="464997">
                <a:tc>
                  <a:txBody>
                    <a:bodyPr/>
                    <a:lstStyle/>
                    <a:p>
                      <a:pPr algn="l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Institution 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2.75E-02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-9.93E-02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-8.56E-02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44228"/>
                  </a:ext>
                </a:extLst>
              </a:tr>
            </a:tbl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2C64FBE-67E0-71B5-533E-6594B016B5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2469839"/>
              </p:ext>
            </p:extLst>
          </p:nvPr>
        </p:nvGraphicFramePr>
        <p:xfrm>
          <a:off x="6302829" y="3048001"/>
          <a:ext cx="5105400" cy="2373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146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99</Words>
  <Application>Microsoft Office PowerPoint</Application>
  <PresentationFormat>Widescreen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Nhubu, Trust</dc:creator>
  <cp:lastModifiedBy>Nhubu, Trust</cp:lastModifiedBy>
  <cp:revision>2</cp:revision>
  <dcterms:created xsi:type="dcterms:W3CDTF">2024-05-14T06:41:20Z</dcterms:created>
  <dcterms:modified xsi:type="dcterms:W3CDTF">2024-05-14T07:11:47Z</dcterms:modified>
</cp:coreProperties>
</file>