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64" autoAdjust="0"/>
    <p:restoredTop sz="94660"/>
  </p:normalViewPr>
  <p:slideViewPr>
    <p:cSldViewPr snapToGrid="0">
      <p:cViewPr varScale="1">
        <p:scale>
          <a:sx n="63" d="100"/>
          <a:sy n="63" d="100"/>
        </p:scale>
        <p:origin x="1052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DDB3D-A751-2230-771F-0DA3674C4D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981C3C-DFB1-9D55-3877-2CC7F21DD3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28121-5E3F-4114-1AD4-362B60FBC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5A7D3-78AE-67AB-501B-5B172DADB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CC5347-8E2F-8CDF-27D6-7891DC036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08696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49FF0-EC54-4BE6-7BB2-F28F759E4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12859-E49A-8A5C-9525-7094FC076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8058DF-1588-FD0C-4E3A-0D6068552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2BD8E-525D-2F1E-F637-BF4DAFA9E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123BC-C693-61F4-22A2-5B2CF9266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79390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79710-A93A-8101-C051-1C68A2715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079044-E0F7-2998-5D5F-2098D2CD58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2F07F-D39B-BB57-D27C-90B669502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C64BD-810B-125B-4852-F1D64C21E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D0E8B-9926-D6BA-A71F-BAB1B416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53393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D5811-3273-90C8-7846-3B08346D9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0813B-C409-C9F6-5DA2-41012C4C7D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7EB782-B378-4495-420F-AE25AB15F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A19A19-BF4E-AD0E-7CA7-152B39F93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C775B-D2A0-C38C-B3DF-C8302DFAF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89C786-4875-4EBA-C2F1-0A06DCA4A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6810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21E1E-6B8F-86FE-75E6-B1F04940B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FB3D8D-63DF-1941-FE46-7639742BE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2E3C53-052B-0AF4-7CAF-B28F26420A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DC40BA-FC01-28BB-79E3-79C0F6218B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A54B04-BD53-AD6C-2194-E614904CF7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008720-1232-2672-9598-A24C97AB0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518686-57BB-1342-A838-942D32B58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C8A5B2-0978-4434-E81F-441935F8C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37176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53C77-B265-4D6D-269B-3B591AE1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DDC18A-EE33-D778-1528-9D5ED0A4A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39E9C3-3E9F-E0D3-23A0-A509EA57C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020FDF-A17B-43C9-AACE-4333132A3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22486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EBEC57-72BF-2F17-A92F-4D3538C47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4C1C7D-3347-B5B9-50A9-85EB1F8B6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6CF306-9454-7124-1530-25C5FBA05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451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C621E-2A4A-88AD-0843-3B24BA9BF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B1945-E179-B60B-AAC0-5F99058DD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68E20-E9FE-6750-10CF-06120E5A50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21FF8B-36DC-8B2F-9A0C-B86C27C73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C81924-485A-83FE-8EF3-7A06222A3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D51700-2002-10F0-B2E9-3CE4D9EA0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28664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7622E-7F6A-6478-09AD-FA91EF692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E734F5-CA7E-BA24-D0B9-66AE30E00B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1E750D-29BC-5F8D-4B48-D0F1A69B0D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CB2DAC-9A5E-F296-3E6D-2C59DE839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074634-0393-3924-14DA-485DAC026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8C97FC-6B0C-FBF3-1BA2-19DEFBFF4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56030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50C5F-F117-F356-0629-774F797D1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A6A947-2B2F-F3B9-15D6-62D1C4F3EE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A23FD-E809-E0D3-BD8E-D5E81C7B7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BB1C0-AA3B-55C5-1E66-17C74DC4A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D5467-9EFD-A8E4-2487-B4439D3D4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07147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C5F538-DC91-7AA6-09D2-598CD342C1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9A9B37-7557-00C7-D085-377B4FF6F6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D4E12-0D43-3F68-E688-ADF3BB436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B26E5-3011-300C-31EF-BD1073969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2650E-61CE-9A1A-F606-7AD5C669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74361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8739D2-3E70-87E0-49F6-3ABB136C9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AADC0-0839-FB74-E648-32DF6D5138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635D4-9AA1-CD53-9819-4311B3FFD6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8DB55-D7FC-C335-CC63-BD82E94FEB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A4B71E-4F27-FB4F-2971-657907EA72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11089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20534564-8F96-BB25-3E17-767CF39C7FF5}"/>
              </a:ext>
            </a:extLst>
          </p:cNvPr>
          <p:cNvGrpSpPr/>
          <p:nvPr/>
        </p:nvGrpSpPr>
        <p:grpSpPr>
          <a:xfrm>
            <a:off x="1269197" y="-19772"/>
            <a:ext cx="9663871" cy="6598465"/>
            <a:chOff x="1269197" y="-19772"/>
            <a:chExt cx="9663871" cy="659846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EE03119-DCBB-D1F0-1928-7CF15B4738D7}"/>
                </a:ext>
              </a:extLst>
            </p:cNvPr>
            <p:cNvSpPr txBox="1"/>
            <p:nvPr/>
          </p:nvSpPr>
          <p:spPr>
            <a:xfrm>
              <a:off x="1269197" y="445904"/>
              <a:ext cx="9653605" cy="646331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Dot"/>
            </a:ln>
          </p:spPr>
          <p:txBody>
            <a:bodyPr wrap="none" rtlCol="0">
              <a:spAutoFit/>
            </a:bodyPr>
            <a:lstStyle/>
            <a:p>
              <a:r>
                <a:rPr lang="en-ZA" dirty="0"/>
                <a:t>                                                                                                                                                                                   </a:t>
              </a:r>
            </a:p>
            <a:p>
              <a:endParaRPr lang="en-ZA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4A09FD0-1F50-5AEA-2C1F-F09F6CEBCE3B}"/>
                </a:ext>
              </a:extLst>
            </p:cNvPr>
            <p:cNvSpPr txBox="1"/>
            <p:nvPr/>
          </p:nvSpPr>
          <p:spPr>
            <a:xfrm>
              <a:off x="1279463" y="1229375"/>
              <a:ext cx="9653605" cy="1477328"/>
            </a:xfrm>
            <a:prstGeom prst="rect">
              <a:avLst/>
            </a:prstGeom>
            <a:noFill/>
            <a:ln w="28575">
              <a:solidFill>
                <a:schemeClr val="accent6">
                  <a:lumMod val="50000"/>
                </a:schemeClr>
              </a:solidFill>
              <a:prstDash val="dashDot"/>
            </a:ln>
          </p:spPr>
          <p:txBody>
            <a:bodyPr wrap="none" rtlCol="0">
              <a:spAutoFit/>
            </a:bodyPr>
            <a:lstStyle/>
            <a:p>
              <a:r>
                <a:rPr lang="en-ZA" dirty="0"/>
                <a:t>                                                                                                                                                                                   </a:t>
              </a:r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337BD85-DD51-1B6D-462A-90967435A35D}"/>
                </a:ext>
              </a:extLst>
            </p:cNvPr>
            <p:cNvSpPr txBox="1"/>
            <p:nvPr/>
          </p:nvSpPr>
          <p:spPr>
            <a:xfrm>
              <a:off x="1952247" y="-14190"/>
              <a:ext cx="966931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ZA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Activity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685EFE-3386-B6CC-D263-EE914FF45BA9}"/>
                </a:ext>
              </a:extLst>
            </p:cNvPr>
            <p:cNvSpPr txBox="1"/>
            <p:nvPr/>
          </p:nvSpPr>
          <p:spPr>
            <a:xfrm>
              <a:off x="5029882" y="-14533"/>
              <a:ext cx="1896673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ZA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Activity database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501CF00-3DBB-0386-379E-E83F42DD6FDD}"/>
                </a:ext>
              </a:extLst>
            </p:cNvPr>
            <p:cNvSpPr txBox="1"/>
            <p:nvPr/>
          </p:nvSpPr>
          <p:spPr>
            <a:xfrm>
              <a:off x="1610189" y="651695"/>
              <a:ext cx="1503938" cy="26161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Disposal at SWDS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F3B35F1-6C14-F644-B064-C300C07A21FB}"/>
                </a:ext>
              </a:extLst>
            </p:cNvPr>
            <p:cNvSpPr txBox="1"/>
            <p:nvPr/>
          </p:nvSpPr>
          <p:spPr>
            <a:xfrm>
              <a:off x="1592557" y="1487038"/>
              <a:ext cx="1547218" cy="26161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Composting 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E19CE9-46FB-EBCD-421C-FFFA2A6984B9}"/>
                </a:ext>
              </a:extLst>
            </p:cNvPr>
            <p:cNvSpPr txBox="1"/>
            <p:nvPr/>
          </p:nvSpPr>
          <p:spPr>
            <a:xfrm>
              <a:off x="3620352" y="1367428"/>
              <a:ext cx="4657725" cy="430887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Waste Treatment – Biowaste-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Transforation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- Compost {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RoW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}| treatment of biowaste, industrial composting | APOS, 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898D83E-E561-9BAB-4827-0FC33A193865}"/>
                </a:ext>
              </a:extLst>
            </p:cNvPr>
            <p:cNvSpPr txBox="1"/>
            <p:nvPr/>
          </p:nvSpPr>
          <p:spPr>
            <a:xfrm>
              <a:off x="8909570" y="-19772"/>
              <a:ext cx="1742785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ZA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Functional Unit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6B6B430-B164-7BFD-2D59-F505856AAC39}"/>
                </a:ext>
              </a:extLst>
            </p:cNvPr>
            <p:cNvSpPr txBox="1"/>
            <p:nvPr/>
          </p:nvSpPr>
          <p:spPr>
            <a:xfrm>
              <a:off x="8909569" y="1480204"/>
              <a:ext cx="1742786" cy="26161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41.41 tons</a:t>
              </a:r>
              <a:endParaRPr lang="en-ZA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A3EFF087-1CE8-8161-675F-43FCC52C2EDD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>
              <a:off x="3114127" y="782500"/>
              <a:ext cx="515532" cy="31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53733127-3196-8A93-67E8-D0558B685BCC}"/>
                </a:ext>
              </a:extLst>
            </p:cNvPr>
            <p:cNvCxnSpPr>
              <a:cxnSpLocks/>
            </p:cNvCxnSpPr>
            <p:nvPr/>
          </p:nvCxnSpPr>
          <p:spPr>
            <a:xfrm>
              <a:off x="8268768" y="1597846"/>
              <a:ext cx="640801" cy="107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B7328736-2947-86EF-2705-9AC7E0F3F988}"/>
                </a:ext>
              </a:extLst>
            </p:cNvPr>
            <p:cNvCxnSpPr/>
            <p:nvPr/>
          </p:nvCxnSpPr>
          <p:spPr>
            <a:xfrm>
              <a:off x="3177023" y="1621715"/>
              <a:ext cx="445181" cy="60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F303D37-CFC6-F966-476C-A42599026665}"/>
                </a:ext>
              </a:extLst>
            </p:cNvPr>
            <p:cNvSpPr txBox="1"/>
            <p:nvPr/>
          </p:nvSpPr>
          <p:spPr>
            <a:xfrm>
              <a:off x="1566909" y="2120188"/>
              <a:ext cx="1547218" cy="26161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Avoided Products 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36A12E6-CB88-6622-573C-E4602957155D}"/>
                </a:ext>
              </a:extLst>
            </p:cNvPr>
            <p:cNvSpPr txBox="1"/>
            <p:nvPr/>
          </p:nvSpPr>
          <p:spPr>
            <a:xfrm>
              <a:off x="3629659" y="1946826"/>
              <a:ext cx="4657725" cy="600164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Processes – Materials- Chemicals-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Fertilisers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(Inorganic)- Transformation-NPK (26-15-15)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fertiliser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{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RoW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}| NPK (26-15-15)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fertiliser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production | APOS, 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65AA4D5-92B4-A352-BE6B-9DA3495158A6}"/>
                </a:ext>
              </a:extLst>
            </p:cNvPr>
            <p:cNvSpPr txBox="1"/>
            <p:nvPr/>
          </p:nvSpPr>
          <p:spPr>
            <a:xfrm>
              <a:off x="8918877" y="2120188"/>
              <a:ext cx="1742786" cy="26161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12.42 tons</a:t>
              </a:r>
              <a:endParaRPr lang="en-ZA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20B9C2F-9513-290F-9F63-478220AEDBC8}"/>
                </a:ext>
              </a:extLst>
            </p:cNvPr>
            <p:cNvCxnSpPr/>
            <p:nvPr/>
          </p:nvCxnSpPr>
          <p:spPr>
            <a:xfrm>
              <a:off x="8278077" y="2239944"/>
              <a:ext cx="640800" cy="139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641A66D-95E8-6106-2F3D-14325A21E4A5}"/>
                </a:ext>
              </a:extLst>
            </p:cNvPr>
            <p:cNvCxnSpPr/>
            <p:nvPr/>
          </p:nvCxnSpPr>
          <p:spPr>
            <a:xfrm>
              <a:off x="3177023" y="2263818"/>
              <a:ext cx="445181" cy="60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60C0AC4-37E6-7E9B-7246-2C52A4A7E2E9}"/>
                </a:ext>
              </a:extLst>
            </p:cNvPr>
            <p:cNvSpPr txBox="1"/>
            <p:nvPr/>
          </p:nvSpPr>
          <p:spPr>
            <a:xfrm>
              <a:off x="1269197" y="2885374"/>
              <a:ext cx="9653605" cy="3693319"/>
            </a:xfrm>
            <a:prstGeom prst="rect">
              <a:avLst/>
            </a:prstGeom>
            <a:noFill/>
            <a:ln w="28575">
              <a:solidFill>
                <a:srgbClr val="00B050"/>
              </a:solidFill>
              <a:prstDash val="dashDot"/>
            </a:ln>
          </p:spPr>
          <p:txBody>
            <a:bodyPr wrap="none" rtlCol="0">
              <a:spAutoFit/>
            </a:bodyPr>
            <a:lstStyle/>
            <a:p>
              <a:r>
                <a:rPr lang="en-ZA" dirty="0"/>
                <a:t>                                                                                                                                                                                   </a:t>
              </a:r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6B35948-EC01-FA43-0994-BFE6F298913A}"/>
                </a:ext>
              </a:extLst>
            </p:cNvPr>
            <p:cNvSpPr txBox="1"/>
            <p:nvPr/>
          </p:nvSpPr>
          <p:spPr>
            <a:xfrm>
              <a:off x="1582291" y="3143037"/>
              <a:ext cx="1547218" cy="26161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AD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D415637-AA23-AE7E-250B-DCFDADFEB4D9}"/>
                </a:ext>
              </a:extLst>
            </p:cNvPr>
            <p:cNvSpPr txBox="1"/>
            <p:nvPr/>
          </p:nvSpPr>
          <p:spPr>
            <a:xfrm>
              <a:off x="3610086" y="3023427"/>
              <a:ext cx="4657725" cy="430887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Waste Treatment – Biowaste-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Transforation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- Biowaste {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RoW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}| treatment of biowaste by anaerobic digestion | APOS, 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D099D9E-0C98-CC0D-DD4E-7DCD0301E7D7}"/>
                </a:ext>
              </a:extLst>
            </p:cNvPr>
            <p:cNvSpPr txBox="1"/>
            <p:nvPr/>
          </p:nvSpPr>
          <p:spPr>
            <a:xfrm>
              <a:off x="8899303" y="3136203"/>
              <a:ext cx="1742786" cy="26161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41.41 tons</a:t>
              </a:r>
              <a:endParaRPr lang="en-ZA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8DD66652-9C5D-034D-B550-7F0E15024F4B}"/>
                </a:ext>
              </a:extLst>
            </p:cNvPr>
            <p:cNvCxnSpPr>
              <a:cxnSpLocks/>
            </p:cNvCxnSpPr>
            <p:nvPr/>
          </p:nvCxnSpPr>
          <p:spPr>
            <a:xfrm>
              <a:off x="8258502" y="3253845"/>
              <a:ext cx="640801" cy="107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7C7360CC-2DF1-4801-01D6-BF32AF98C9CF}"/>
                </a:ext>
              </a:extLst>
            </p:cNvPr>
            <p:cNvCxnSpPr/>
            <p:nvPr/>
          </p:nvCxnSpPr>
          <p:spPr>
            <a:xfrm>
              <a:off x="3166757" y="3277714"/>
              <a:ext cx="445181" cy="60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B7C878B-23BB-1175-E90C-683360734DA0}"/>
                </a:ext>
              </a:extLst>
            </p:cNvPr>
            <p:cNvSpPr txBox="1"/>
            <p:nvPr/>
          </p:nvSpPr>
          <p:spPr>
            <a:xfrm>
              <a:off x="1592557" y="4882093"/>
              <a:ext cx="1547218" cy="26161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Avoided Products 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8E68EEC-32F5-BAA5-343A-CCA8A2B284AB}"/>
                </a:ext>
              </a:extLst>
            </p:cNvPr>
            <p:cNvSpPr txBox="1"/>
            <p:nvPr/>
          </p:nvSpPr>
          <p:spPr>
            <a:xfrm>
              <a:off x="3619393" y="3602825"/>
              <a:ext cx="4657725" cy="600164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Processes – Materials- Chemicals-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Fertilisers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(Inorganic)- Transformation-NPK (26-15-15)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fertiliser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{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RoW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}| NPK (26-15-15)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fertiliser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production | APOS, 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0FB4329-FD38-C7D2-ACA0-02ED0C1E3754}"/>
                </a:ext>
              </a:extLst>
            </p:cNvPr>
            <p:cNvSpPr txBox="1"/>
            <p:nvPr/>
          </p:nvSpPr>
          <p:spPr>
            <a:xfrm>
              <a:off x="8908611" y="3776187"/>
              <a:ext cx="1742786" cy="26161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12.42 tons</a:t>
              </a:r>
              <a:endParaRPr lang="en-ZA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AFB3D94B-B6FC-9C91-85A4-F5D123E1CB37}"/>
                </a:ext>
              </a:extLst>
            </p:cNvPr>
            <p:cNvCxnSpPr/>
            <p:nvPr/>
          </p:nvCxnSpPr>
          <p:spPr>
            <a:xfrm>
              <a:off x="8267811" y="3895943"/>
              <a:ext cx="640800" cy="139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7711A44-F5AF-5B8D-2B11-A979D0C33382}"/>
                </a:ext>
              </a:extLst>
            </p:cNvPr>
            <p:cNvSpPr txBox="1"/>
            <p:nvPr/>
          </p:nvSpPr>
          <p:spPr>
            <a:xfrm>
              <a:off x="3619393" y="4412559"/>
              <a:ext cx="4657725" cy="430887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Processes - Energy - Electricity by fuel - Coal – Transformation - Electricity, high voltage {ZA}| electricity production, hard coal, supercritical | APOS, 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A204558-D81C-C63F-3F63-626F4234A656}"/>
                </a:ext>
              </a:extLst>
            </p:cNvPr>
            <p:cNvSpPr txBox="1"/>
            <p:nvPr/>
          </p:nvSpPr>
          <p:spPr>
            <a:xfrm>
              <a:off x="8918877" y="4497198"/>
              <a:ext cx="1742786" cy="26161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82.47 GJ</a:t>
              </a:r>
              <a:endParaRPr lang="en-ZA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07642719-8217-8229-F1C7-EF16D8B4799A}"/>
                </a:ext>
              </a:extLst>
            </p:cNvPr>
            <p:cNvCxnSpPr/>
            <p:nvPr/>
          </p:nvCxnSpPr>
          <p:spPr>
            <a:xfrm>
              <a:off x="8278077" y="4605127"/>
              <a:ext cx="640800" cy="139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353F055-1557-F6FB-4D1A-752DDDCC56C2}"/>
                </a:ext>
              </a:extLst>
            </p:cNvPr>
            <p:cNvSpPr txBox="1"/>
            <p:nvPr/>
          </p:nvSpPr>
          <p:spPr>
            <a:xfrm>
              <a:off x="3619393" y="5016027"/>
              <a:ext cx="4657725" cy="600164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Processes - Energy - Electricity by fuel – Hydro – Reservoir - Transformation - Electricity, high voltage {ZA}| electricity production, hydro, reservoir, non-alpine region | APOS, 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0D97560-D7CC-FB82-5F05-5E8074B80B46}"/>
                </a:ext>
              </a:extLst>
            </p:cNvPr>
            <p:cNvSpPr txBox="1"/>
            <p:nvPr/>
          </p:nvSpPr>
          <p:spPr>
            <a:xfrm>
              <a:off x="8908611" y="5189389"/>
              <a:ext cx="1742786" cy="26161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54.98 GJ</a:t>
              </a:r>
              <a:endParaRPr lang="en-ZA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BCBD9778-E374-B43B-CB67-1D0BFE844069}"/>
                </a:ext>
              </a:extLst>
            </p:cNvPr>
            <p:cNvCxnSpPr/>
            <p:nvPr/>
          </p:nvCxnSpPr>
          <p:spPr>
            <a:xfrm>
              <a:off x="8267811" y="5309145"/>
              <a:ext cx="640800" cy="139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Left Brace 63">
              <a:extLst>
                <a:ext uri="{FF2B5EF4-FFF2-40B4-BE49-F238E27FC236}">
                  <a16:creationId xmlns:a16="http://schemas.microsoft.com/office/drawing/2014/main" id="{B2321033-F838-49D3-D336-0C6B69803762}"/>
                </a:ext>
              </a:extLst>
            </p:cNvPr>
            <p:cNvSpPr/>
            <p:nvPr/>
          </p:nvSpPr>
          <p:spPr>
            <a:xfrm>
              <a:off x="3261360" y="3602825"/>
              <a:ext cx="253723" cy="2820146"/>
            </a:xfrm>
            <a:prstGeom prst="lef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11A83A9-036A-99EA-6D11-23E76278C8CC}"/>
                </a:ext>
              </a:extLst>
            </p:cNvPr>
            <p:cNvSpPr txBox="1"/>
            <p:nvPr/>
          </p:nvSpPr>
          <p:spPr>
            <a:xfrm>
              <a:off x="3629659" y="5828885"/>
              <a:ext cx="4657725" cy="600164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Processes - Materials - Fuels – Oil – Propone/Butane - Transformation - Liquefied petroleum gas {ZA}| liquefied petroleum gas production, petroleum refinery operation | APOS, 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5E4DB4D-5872-0AC0-E51B-5A56D58728C1}"/>
                </a:ext>
              </a:extLst>
            </p:cNvPr>
            <p:cNvSpPr txBox="1"/>
            <p:nvPr/>
          </p:nvSpPr>
          <p:spPr>
            <a:xfrm>
              <a:off x="8918877" y="5992087"/>
              <a:ext cx="1742786" cy="26161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100" b="1" i="1" kern="0" dirty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1120.78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kg</a:t>
              </a:r>
              <a:endParaRPr lang="en-ZA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98D4935E-9BA5-F643-FF53-D4694C1A9A17}"/>
                </a:ext>
              </a:extLst>
            </p:cNvPr>
            <p:cNvCxnSpPr/>
            <p:nvPr/>
          </p:nvCxnSpPr>
          <p:spPr>
            <a:xfrm>
              <a:off x="8278077" y="6142323"/>
              <a:ext cx="640800" cy="139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91AEFE4-C655-E6F1-53A4-56A8A754F194}"/>
                </a:ext>
              </a:extLst>
            </p:cNvPr>
            <p:cNvSpPr txBox="1"/>
            <p:nvPr/>
          </p:nvSpPr>
          <p:spPr>
            <a:xfrm>
              <a:off x="3629659" y="570241"/>
              <a:ext cx="4657725" cy="430887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Waste Treatment – Biowaste-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Transforation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- Biowaste {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RoW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}| treatment of biowaste, open dump | APOS, 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86730C7-00F2-316C-1C32-8BF19F5E65B4}"/>
                </a:ext>
              </a:extLst>
            </p:cNvPr>
            <p:cNvSpPr txBox="1"/>
            <p:nvPr/>
          </p:nvSpPr>
          <p:spPr>
            <a:xfrm>
              <a:off x="8928185" y="665623"/>
              <a:ext cx="1742786" cy="26161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41.41 tons</a:t>
              </a:r>
              <a:endParaRPr lang="en-ZA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3201078A-793C-2AA9-ADDC-B7CE3BDF7325}"/>
                </a:ext>
              </a:extLst>
            </p:cNvPr>
            <p:cNvCxnSpPr>
              <a:cxnSpLocks/>
            </p:cNvCxnSpPr>
            <p:nvPr/>
          </p:nvCxnSpPr>
          <p:spPr>
            <a:xfrm>
              <a:off x="8279556" y="785685"/>
              <a:ext cx="640801" cy="107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88409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</TotalTime>
  <Words>248</Words>
  <Application>Microsoft Office PowerPoint</Application>
  <PresentationFormat>Widescreen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Nhubu, Trust</dc:creator>
  <cp:lastModifiedBy>Nhubu, Trust</cp:lastModifiedBy>
  <cp:revision>8</cp:revision>
  <dcterms:created xsi:type="dcterms:W3CDTF">2024-01-20T17:04:47Z</dcterms:created>
  <dcterms:modified xsi:type="dcterms:W3CDTF">2024-05-14T07:12:25Z</dcterms:modified>
</cp:coreProperties>
</file>