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6395"/>
  </p:normalViewPr>
  <p:slideViewPr>
    <p:cSldViewPr snapToGrid="0">
      <p:cViewPr varScale="1">
        <p:scale>
          <a:sx n="93" d="100"/>
          <a:sy n="93" d="100"/>
        </p:scale>
        <p:origin x="216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BB6C9-E48F-2295-9B77-7E91D047F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D7080FA-2413-BC6E-F3B5-0430DA1C3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2D623A-0DB1-C6A8-0F48-E4A4A6AD7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0657DE-4873-5C83-7ED9-EEB98703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1CB90E-4EE8-3CB5-B665-D304177A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200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6AD6B-22D3-018D-9B1B-FCF250D80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F45502-8397-3633-37CF-9DE929756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96D940-46DD-F35D-21F2-76AC8B89A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6D5611-C39D-7319-EE1D-2B4859FFB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9EE483-42DB-CF1E-464E-93F2275C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041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D9226-9E2D-F827-D04A-7ADFB383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EB9801D-4C1E-B877-F9E5-7A983A631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DCF2D8-D6EC-E8FD-9817-37BE94B2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089D6D-F23C-DA66-6611-6725B6F4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03B7FB-F72B-642C-38DC-0E61C823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143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2FC1A-0A94-915F-E51F-477D79CB5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921F08-EBC6-F21E-6DAC-A6AD0D72B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7F1F45D-F9CD-9ADE-5962-DC69FB980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60F8A5D-17C7-DDE9-F99A-F0AB78C8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B59B65-E2BC-E110-F0BD-5C4512697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83BC598-8D22-AC44-C734-3178ECC3D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1914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E0FB2-F858-CFBB-CD61-08B16C2E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7854C4-976E-EC08-8283-66CFC04C3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90E728-535B-4044-EA5B-A961D84B6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A7D0310-1EE4-981C-F103-C70A0D4CF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AE9CFB9-86F1-08B4-2B43-88E979E139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4E865AE-D3B2-1161-FA0B-AD371B1E7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7867A9F-2991-5218-DB66-7EAE2A9A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890FBDA-60BE-BCCC-486F-A9662431C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842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E2D8CE-0C2E-CAAF-74D8-876373211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4B5BB00-39EE-77DA-760C-D496942E2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39244D-DAC9-04B1-A094-1635C803B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1F2195-FACC-CF62-20A8-34117118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9121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C11BDE6-317D-4762-1A21-E7546122F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307EAAC-99AB-09C5-5274-83EDF40C7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4CA06F5-794B-DE30-BA19-CF92162B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843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BC09D0-64C6-6977-F341-9EDA7F52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4B4C2D-058B-4003-5435-90DC37BC0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555BA97-5ADD-4DD0-6AD1-E8B02B1F0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2BB305F-2E7E-FC89-AE0C-E73183154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80B678E-372B-C7EC-057F-C5179CC90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8BA20B6-C404-F774-049D-D8878C72D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581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E9358A-75B5-6EB8-CB62-F7F7F4BFC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4A0EBA-8E10-E56E-6CA2-77C85D52B9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6C0B2C-2CA8-4C1B-071B-1E3EA35F3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E6DC272-4528-620B-C1F7-9C5D7384C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2EB1679-6F8E-07C3-E393-F41CEC60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C5D09C-8F81-014F-9E04-12DF7F087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2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4586D-87D5-7C30-9DF6-AC3DAB53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6BAC2EE-8737-60BC-B490-97F6C527C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BEDA65-AC4F-0EA4-0088-1BD92313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24EBEF-4BAD-4FCA-1866-92E0773B2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96710D-F1A7-6529-17E5-B23375B4C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874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A60D858-AA1D-CB07-3ED6-FFB1AC730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39F119-0079-D5CD-88AA-9AFB01585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D4F425-ECBD-B922-5363-50C1DC093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29BF8A-4489-5879-F345-A55B7CA2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1F8E7E-284A-77DE-B351-DEC66526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999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0B1CE49-3D42-4A11-491B-BC90AB4F0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55AD2A-C10E-8ABC-AA55-29535594C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183EB1-4E80-4D01-44DE-D20396005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A8CE5-BB10-7745-A4E6-1CA8FE5A7378}" type="datetimeFigureOut">
              <a:rPr lang="nl-NL" smtClean="0"/>
              <a:t>27-06-2024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5EC9BFC-EDEB-2B9A-9038-7A2641A3C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2A6856-B852-B5FB-E494-3DACA9E6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51697-23C8-EB40-8554-CE5A73DC7D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02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9FD6C57-56C3-0FBF-9EED-BE2D0A0AC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4429"/>
              </p:ext>
            </p:extLst>
          </p:nvPr>
        </p:nvGraphicFramePr>
        <p:xfrm>
          <a:off x="1109027" y="830861"/>
          <a:ext cx="9973945" cy="458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974">
                  <a:extLst>
                    <a:ext uri="{9D8B030D-6E8A-4147-A177-3AD203B41FA5}">
                      <a16:colId xmlns:a16="http://schemas.microsoft.com/office/drawing/2014/main" val="3470683918"/>
                    </a:ext>
                  </a:extLst>
                </a:gridCol>
                <a:gridCol w="1527235">
                  <a:extLst>
                    <a:ext uri="{9D8B030D-6E8A-4147-A177-3AD203B41FA5}">
                      <a16:colId xmlns:a16="http://schemas.microsoft.com/office/drawing/2014/main" val="3542791760"/>
                    </a:ext>
                  </a:extLst>
                </a:gridCol>
                <a:gridCol w="553920">
                  <a:extLst>
                    <a:ext uri="{9D8B030D-6E8A-4147-A177-3AD203B41FA5}">
                      <a16:colId xmlns:a16="http://schemas.microsoft.com/office/drawing/2014/main" val="2768398796"/>
                    </a:ext>
                  </a:extLst>
                </a:gridCol>
                <a:gridCol w="500659">
                  <a:extLst>
                    <a:ext uri="{9D8B030D-6E8A-4147-A177-3AD203B41FA5}">
                      <a16:colId xmlns:a16="http://schemas.microsoft.com/office/drawing/2014/main" val="1070502064"/>
                    </a:ext>
                  </a:extLst>
                </a:gridCol>
                <a:gridCol w="579533">
                  <a:extLst>
                    <a:ext uri="{9D8B030D-6E8A-4147-A177-3AD203B41FA5}">
                      <a16:colId xmlns:a16="http://schemas.microsoft.com/office/drawing/2014/main" val="3906050921"/>
                    </a:ext>
                  </a:extLst>
                </a:gridCol>
                <a:gridCol w="331161">
                  <a:extLst>
                    <a:ext uri="{9D8B030D-6E8A-4147-A177-3AD203B41FA5}">
                      <a16:colId xmlns:a16="http://schemas.microsoft.com/office/drawing/2014/main" val="1983635633"/>
                    </a:ext>
                  </a:extLst>
                </a:gridCol>
                <a:gridCol w="331161">
                  <a:extLst>
                    <a:ext uri="{9D8B030D-6E8A-4147-A177-3AD203B41FA5}">
                      <a16:colId xmlns:a16="http://schemas.microsoft.com/office/drawing/2014/main" val="701574155"/>
                    </a:ext>
                  </a:extLst>
                </a:gridCol>
                <a:gridCol w="413952">
                  <a:extLst>
                    <a:ext uri="{9D8B030D-6E8A-4147-A177-3AD203B41FA5}">
                      <a16:colId xmlns:a16="http://schemas.microsoft.com/office/drawing/2014/main" val="4137636181"/>
                    </a:ext>
                  </a:extLst>
                </a:gridCol>
                <a:gridCol w="455347">
                  <a:extLst>
                    <a:ext uri="{9D8B030D-6E8A-4147-A177-3AD203B41FA5}">
                      <a16:colId xmlns:a16="http://schemas.microsoft.com/office/drawing/2014/main" val="1858026465"/>
                    </a:ext>
                  </a:extLst>
                </a:gridCol>
                <a:gridCol w="413952">
                  <a:extLst>
                    <a:ext uri="{9D8B030D-6E8A-4147-A177-3AD203B41FA5}">
                      <a16:colId xmlns:a16="http://schemas.microsoft.com/office/drawing/2014/main" val="1264172954"/>
                    </a:ext>
                  </a:extLst>
                </a:gridCol>
                <a:gridCol w="413952">
                  <a:extLst>
                    <a:ext uri="{9D8B030D-6E8A-4147-A177-3AD203B41FA5}">
                      <a16:colId xmlns:a16="http://schemas.microsoft.com/office/drawing/2014/main" val="3735651840"/>
                    </a:ext>
                  </a:extLst>
                </a:gridCol>
                <a:gridCol w="413952">
                  <a:extLst>
                    <a:ext uri="{9D8B030D-6E8A-4147-A177-3AD203B41FA5}">
                      <a16:colId xmlns:a16="http://schemas.microsoft.com/office/drawing/2014/main" val="2030189801"/>
                    </a:ext>
                  </a:extLst>
                </a:gridCol>
                <a:gridCol w="413952">
                  <a:extLst>
                    <a:ext uri="{9D8B030D-6E8A-4147-A177-3AD203B41FA5}">
                      <a16:colId xmlns:a16="http://schemas.microsoft.com/office/drawing/2014/main" val="2718688612"/>
                    </a:ext>
                  </a:extLst>
                </a:gridCol>
                <a:gridCol w="331161">
                  <a:extLst>
                    <a:ext uri="{9D8B030D-6E8A-4147-A177-3AD203B41FA5}">
                      <a16:colId xmlns:a16="http://schemas.microsoft.com/office/drawing/2014/main" val="810727014"/>
                    </a:ext>
                  </a:extLst>
                </a:gridCol>
                <a:gridCol w="721411">
                  <a:extLst>
                    <a:ext uri="{9D8B030D-6E8A-4147-A177-3AD203B41FA5}">
                      <a16:colId xmlns:a16="http://schemas.microsoft.com/office/drawing/2014/main" val="842113315"/>
                    </a:ext>
                  </a:extLst>
                </a:gridCol>
                <a:gridCol w="630395">
                  <a:extLst>
                    <a:ext uri="{9D8B030D-6E8A-4147-A177-3AD203B41FA5}">
                      <a16:colId xmlns:a16="http://schemas.microsoft.com/office/drawing/2014/main" val="419528748"/>
                    </a:ext>
                  </a:extLst>
                </a:gridCol>
                <a:gridCol w="620928">
                  <a:extLst>
                    <a:ext uri="{9D8B030D-6E8A-4147-A177-3AD203B41FA5}">
                      <a16:colId xmlns:a16="http://schemas.microsoft.com/office/drawing/2014/main" val="3466014220"/>
                    </a:ext>
                  </a:extLst>
                </a:gridCol>
                <a:gridCol w="869300">
                  <a:extLst>
                    <a:ext uri="{9D8B030D-6E8A-4147-A177-3AD203B41FA5}">
                      <a16:colId xmlns:a16="http://schemas.microsoft.com/office/drawing/2014/main" val="9883067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9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fitness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0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9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Nutritional status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9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Postoperative outcomes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0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0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3895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Aerobic capacity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Handgrip strength (kg)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Fat-free mass (kg)</a:t>
                      </a:r>
                      <a:endParaRPr lang="en-US" sz="9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Fat-free mass index (kg/m</a:t>
                      </a:r>
                      <a:r>
                        <a:rPr lang="en-US" sz="900" b="1" baseline="30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b="1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9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Appendicular skeleton muscle mass (kg)</a:t>
                      </a:r>
                      <a:endParaRPr lang="en-US" sz="9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PG-SGA SF</a:t>
                      </a:r>
                      <a:endParaRPr lang="en-US" sz="900" b="1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Compli</a:t>
                      </a:r>
                      <a:r>
                        <a:rPr lang="en-US" sz="9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-cations (CD)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Length of stay (days)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Recovery of physical functioning (days)</a:t>
                      </a:r>
                    </a:p>
                  </a:txBody>
                  <a:tcPr marL="40511" marR="40511" marT="40511" marB="4051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944592"/>
                  </a:ext>
                </a:extLst>
              </a:tr>
              <a:tr h="306218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W3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W5</a:t>
                      </a:r>
                      <a:endParaRPr lang="en-US" sz="9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8799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SRT (W/kg)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14.8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6381536"/>
                  </a:ext>
                </a:extLst>
              </a:tr>
              <a:tr h="547301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</a:t>
                      </a:r>
                      <a:r>
                        <a:rPr lang="en-US" sz="900" kern="12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at the VAT (mL/kg/min)</a:t>
                      </a: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63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</a:t>
                      </a:r>
                      <a:r>
                        <a:rPr lang="en-US" sz="900" kern="12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2peak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(mL/kg/min)</a:t>
                      </a:r>
                      <a:endParaRPr lang="en-US" sz="900" kern="1200" baseline="-25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SRT </a:t>
                      </a: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(W/kg)</a:t>
                      </a: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15.4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9.25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17.09</a:t>
                      </a:r>
                    </a:p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52.9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19.4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3158278"/>
                  </a:ext>
                </a:extLst>
              </a:tr>
              <a:tr h="547301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3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</a:t>
                      </a:r>
                      <a:r>
                        <a:rPr lang="en-US" sz="900" kern="12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at the VAT (mL/kg/min)</a:t>
                      </a: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63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</a:t>
                      </a:r>
                      <a:r>
                        <a:rPr lang="en-US" sz="900" kern="12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2peak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(mL/kg/min)</a:t>
                      </a:r>
                      <a:endParaRPr lang="en-US" sz="900" kern="1200" baseline="-25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SRT </a:t>
                      </a:r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(W/kg)</a:t>
                      </a: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14.4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1.58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9.15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14.77</a:t>
                      </a:r>
                    </a:p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51.5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20.8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3712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SRT (W/kg)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</a:t>
                      </a:r>
                      <a:r>
                        <a:rPr lang="en-US" sz="9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8403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2MWT (m)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61.8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strike="sng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60.3</a:t>
                      </a:r>
                      <a:r>
                        <a:rPr lang="en-US" sz="900" strike="noStrike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9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strike="sngStrike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strike="sngStrike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9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IIIa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6028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2MWT (m)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IIIa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3669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♂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3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</a:t>
                      </a:r>
                      <a:r>
                        <a:rPr lang="nl-NL" sz="900" kern="12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nl-NL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en-US" sz="90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nl-NL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VAT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(mL/kg/min)</a:t>
                      </a:r>
                      <a:endParaRPr lang="en-US" sz="9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63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</a:t>
                      </a:r>
                      <a:r>
                        <a:rPr lang="nl-NL" sz="900" kern="12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2peak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(mL/kg/min)</a:t>
                      </a:r>
                      <a:endParaRPr lang="nl-NL" sz="900" kern="1200" baseline="-25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SRT (W/kg)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1.18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</a:t>
                      </a:r>
                    </a:p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23.7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26.8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IVa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2972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♀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SRT (W/kg)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50.6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414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♀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SRT (W/kg)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2.02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41.2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13.8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IVa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5881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♀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SRT (W/kg)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2.03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48.2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0511" marR="40511" marT="40511" marB="40511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0511" marR="40511" marT="40511" marB="405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645961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88A68745-7F2A-88F6-30BD-C4108F6C9E15}"/>
              </a:ext>
            </a:extLst>
          </p:cNvPr>
          <p:cNvSpPr txBox="1"/>
          <p:nvPr/>
        </p:nvSpPr>
        <p:spPr>
          <a:xfrm>
            <a:off x="1109028" y="5419341"/>
            <a:ext cx="9973944" cy="123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0179">
              <a:defRPr/>
            </a:pPr>
            <a:r>
              <a:rPr lang="en-US" sz="124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not reliable because of fluid retention.</a:t>
            </a:r>
          </a:p>
          <a:p>
            <a:pPr defTabSz="810179">
              <a:defRPr/>
            </a:pPr>
            <a:r>
              <a:rPr lang="en-US" sz="124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not feeling well during the test. </a:t>
            </a:r>
          </a:p>
          <a:p>
            <a:pPr defTabSz="810179">
              <a:defRPr/>
            </a:pPr>
            <a:r>
              <a:rPr lang="en-US" sz="124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dehydrated because of warm weather and stoma. </a:t>
            </a:r>
          </a:p>
          <a:p>
            <a:pPr defTabSz="810179">
              <a:defRPr/>
            </a:pPr>
            <a:r>
              <a:rPr lang="en-GB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Abbreviations: 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2MWT=2-minute walk test; </a:t>
            </a:r>
            <a:r>
              <a:rPr lang="en-GB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ID=identification number; 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NA= not available; PG-SGA-SF=</a:t>
            </a:r>
            <a:r>
              <a:rPr lang="en-GB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patient-g</a:t>
            </a:r>
            <a:r>
              <a:rPr lang="en-US" sz="124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enerated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subjective global assessment short form; SRT=modified steep ramp test; </a:t>
            </a:r>
            <a:r>
              <a:rPr lang="en-US" sz="1241" dirty="0">
                <a:latin typeface="Arial" panose="020B0604020202020204" pitchFamily="34" charset="0"/>
                <a:cs typeface="Arial" panose="020B0604020202020204" pitchFamily="34" charset="0"/>
              </a:rPr>
              <a:t>VAT=ventilatory anaerobic threshold; 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</a:t>
            </a:r>
            <a:r>
              <a:rPr lang="en-US" sz="1241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=oxygen uptake; </a:t>
            </a:r>
            <a:r>
              <a:rPr lang="en-US" sz="1241" dirty="0">
                <a:latin typeface="Arial" panose="020B0604020202020204" pitchFamily="34" charset="0"/>
                <a:cs typeface="Arial" panose="020B0604020202020204" pitchFamily="34" charset="0"/>
              </a:rPr>
              <a:t>VO</a:t>
            </a:r>
            <a:r>
              <a:rPr lang="en-US" sz="1241" baseline="-25000" dirty="0">
                <a:latin typeface="Arial" panose="020B0604020202020204" pitchFamily="34" charset="0"/>
                <a:cs typeface="Arial" panose="020B0604020202020204" pitchFamily="34" charset="0"/>
              </a:rPr>
              <a:t>2peak</a:t>
            </a:r>
            <a:r>
              <a:rPr lang="en-US" sz="1241" dirty="0">
                <a:latin typeface="Arial" panose="020B0604020202020204" pitchFamily="34" charset="0"/>
                <a:cs typeface="Arial" panose="020B0604020202020204" pitchFamily="34" charset="0"/>
              </a:rPr>
              <a:t>=oxygen uptake at peak exercise; </a:t>
            </a:r>
            <a:r>
              <a:rPr lang="en-US" sz="124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W=week. </a:t>
            </a:r>
            <a:endParaRPr lang="nl-NL" sz="1418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D876FA5-0F67-E66B-D99D-3FB8724675C6}"/>
              </a:ext>
            </a:extLst>
          </p:cNvPr>
          <p:cNvSpPr txBox="1"/>
          <p:nvPr/>
        </p:nvSpPr>
        <p:spPr>
          <a:xfrm>
            <a:off x="214405" y="22167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Appendix 3</a:t>
            </a:r>
          </a:p>
        </p:txBody>
      </p:sp>
    </p:spTree>
    <p:extLst>
      <p:ext uri="{BB962C8B-B14F-4D97-AF65-F5344CB8AC3E}">
        <p14:creationId xmlns:p14="http://schemas.microsoft.com/office/powerpoint/2010/main" val="384928177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</Words>
  <Application>Microsoft Macintosh PowerPoint</Application>
  <PresentationFormat>Breedbeeld</PresentationFormat>
  <Paragraphs>236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Daniëlle Talen</dc:creator>
  <cp:lastModifiedBy>Daniëlle Talen</cp:lastModifiedBy>
  <cp:revision>1</cp:revision>
  <dcterms:created xsi:type="dcterms:W3CDTF">2024-06-27T09:19:18Z</dcterms:created>
  <dcterms:modified xsi:type="dcterms:W3CDTF">2024-06-27T09:19:47Z</dcterms:modified>
</cp:coreProperties>
</file>