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1"/>
    <p:restoredTop sz="91589"/>
  </p:normalViewPr>
  <p:slideViewPr>
    <p:cSldViewPr snapToGrid="0" snapToObjects="1">
      <p:cViewPr>
        <p:scale>
          <a:sx n="107" d="100"/>
          <a:sy n="107" d="100"/>
        </p:scale>
        <p:origin x="-36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A8331-83B1-F449-861E-256CB1974496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D457C-956A-234D-8C8A-5C09D2FFAE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08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8D457C-956A-234D-8C8A-5C09D2FFAE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362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04F05A-24C2-8E46-B8EF-070D93FCF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F8E8BB1-C97C-FB41-97D2-BCD5A94BE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6" indent="0" algn="ctr">
              <a:buNone/>
              <a:defRPr sz="2000"/>
            </a:lvl2pPr>
            <a:lvl3pPr marL="914352" indent="0" algn="ctr">
              <a:buNone/>
              <a:defRPr sz="1800"/>
            </a:lvl3pPr>
            <a:lvl4pPr marL="1371528" indent="0" algn="ctr">
              <a:buNone/>
              <a:defRPr sz="1600"/>
            </a:lvl4pPr>
            <a:lvl5pPr marL="1828703" indent="0" algn="ctr">
              <a:buNone/>
              <a:defRPr sz="1600"/>
            </a:lvl5pPr>
            <a:lvl6pPr marL="2285879" indent="0" algn="ctr">
              <a:buNone/>
              <a:defRPr sz="1600"/>
            </a:lvl6pPr>
            <a:lvl7pPr marL="2743055" indent="0" algn="ctr">
              <a:buNone/>
              <a:defRPr sz="1600"/>
            </a:lvl7pPr>
            <a:lvl8pPr marL="3200231" indent="0" algn="ctr">
              <a:buNone/>
              <a:defRPr sz="1600"/>
            </a:lvl8pPr>
            <a:lvl9pPr marL="3657407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8E5C8E-EE55-264E-9006-07F9F19D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A11609-3796-9842-AED1-BD86E7411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20B148-83C9-D141-AE49-75632AFDC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301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6F2B0C-2BF1-D34D-8B4F-BDDC5717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4F6DA9-CB4B-4042-A0F9-F7C17B4E2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8FC1F-8B1C-D146-9815-A59411BD2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E87CF4-EDE4-EF49-B233-87992AE0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139425-40E7-D04E-87B3-9F28DD0C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82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B0A18D8-ED18-A94A-BE98-C293A6C14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598E98-E7A6-DD47-8E34-0695540B6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3BCE9A-B65C-6F48-A1BE-A279B9AE5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5FA1C5-7983-7D48-A793-80CE2F48D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50F4AD-AB2F-834C-871A-6242111BB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3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3C411-A793-A24C-AE36-D2B3D8901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EB4311-5C85-AC41-AEFB-D2ED738A6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8B44FA-139E-1D43-818A-27F89DD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4E30E-762D-6141-AEEF-83894A553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145FF2-C4C2-3541-8586-FFE827BA6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32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9928A1-5605-0F42-8F29-5CDB5F8F8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106FC5-DED8-7A4E-9C42-E6317ACCB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C2E768-09A4-2042-B9A8-ED4A0D31D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51AEDE-9E3B-A749-8EB5-FE54E540F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57D8B8-977B-9E49-A9E7-5A11A728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65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5EC39F-AD46-8941-8900-8E3F39305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9C2C07-DC94-5A45-ADA6-FDC231634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692FC81-A61C-3745-A2B8-CC524CB6B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66E14F-1470-2D44-B97B-0EACD6E70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BB94A6-5BAB-BB4D-A436-F0F1646BC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2C8709-8D14-7341-B0A4-1F2D29B2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07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5E02D4-479B-5947-B628-2E640746B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CF8A13-C471-1148-8140-5F74A329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6" indent="0">
              <a:buNone/>
              <a:defRPr sz="2000" b="1"/>
            </a:lvl2pPr>
            <a:lvl3pPr marL="914352" indent="0">
              <a:buNone/>
              <a:defRPr sz="1800" b="1"/>
            </a:lvl3pPr>
            <a:lvl4pPr marL="1371528" indent="0">
              <a:buNone/>
              <a:defRPr sz="1600" b="1"/>
            </a:lvl4pPr>
            <a:lvl5pPr marL="1828703" indent="0">
              <a:buNone/>
              <a:defRPr sz="1600" b="1"/>
            </a:lvl5pPr>
            <a:lvl6pPr marL="2285879" indent="0">
              <a:buNone/>
              <a:defRPr sz="1600" b="1"/>
            </a:lvl6pPr>
            <a:lvl7pPr marL="2743055" indent="0">
              <a:buNone/>
              <a:defRPr sz="1600" b="1"/>
            </a:lvl7pPr>
            <a:lvl8pPr marL="3200231" indent="0">
              <a:buNone/>
              <a:defRPr sz="1600" b="1"/>
            </a:lvl8pPr>
            <a:lvl9pPr marL="365740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2114E7-D197-A744-90E6-173C33714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389F8E-8D2A-054C-BA9B-EBC0CD97A7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6" indent="0">
              <a:buNone/>
              <a:defRPr sz="2000" b="1"/>
            </a:lvl2pPr>
            <a:lvl3pPr marL="914352" indent="0">
              <a:buNone/>
              <a:defRPr sz="1800" b="1"/>
            </a:lvl3pPr>
            <a:lvl4pPr marL="1371528" indent="0">
              <a:buNone/>
              <a:defRPr sz="1600" b="1"/>
            </a:lvl4pPr>
            <a:lvl5pPr marL="1828703" indent="0">
              <a:buNone/>
              <a:defRPr sz="1600" b="1"/>
            </a:lvl5pPr>
            <a:lvl6pPr marL="2285879" indent="0">
              <a:buNone/>
              <a:defRPr sz="1600" b="1"/>
            </a:lvl6pPr>
            <a:lvl7pPr marL="2743055" indent="0">
              <a:buNone/>
              <a:defRPr sz="1600" b="1"/>
            </a:lvl7pPr>
            <a:lvl8pPr marL="3200231" indent="0">
              <a:buNone/>
              <a:defRPr sz="1600" b="1"/>
            </a:lvl8pPr>
            <a:lvl9pPr marL="365740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23EA75-BC8A-C247-9CB6-35802F38C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BD4D219-D345-824B-9EF9-E272204C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843B370-E3C6-3A4E-9274-92E96734F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8559686-6099-3A43-890F-7F3C2B90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58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3786F5-4B74-6E4A-A470-8C966BF6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3759D8-CE01-E44B-BDF6-71ABBE09E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605D74-3265-4D4D-B0FC-F1850DACD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360B05-10CE-9B43-82D7-0A57B55FE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59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09D9E-CA2E-7148-85B7-D8802FBA0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7EF3137-699F-C140-8945-EE47ABA2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06EEAF-4DA2-D446-B462-98812DBC5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49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74D2D6-CB2F-5E4F-BAE0-057DF54AE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504248-E515-174F-8E6B-5A038C36F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95B5BED-B005-E74F-A526-B7385F01A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6" indent="0">
              <a:buNone/>
              <a:defRPr sz="1400"/>
            </a:lvl2pPr>
            <a:lvl3pPr marL="914352" indent="0">
              <a:buNone/>
              <a:defRPr sz="1200"/>
            </a:lvl3pPr>
            <a:lvl4pPr marL="1371528" indent="0">
              <a:buNone/>
              <a:defRPr sz="1000"/>
            </a:lvl4pPr>
            <a:lvl5pPr marL="1828703" indent="0">
              <a:buNone/>
              <a:defRPr sz="1000"/>
            </a:lvl5pPr>
            <a:lvl6pPr marL="2285879" indent="0">
              <a:buNone/>
              <a:defRPr sz="1000"/>
            </a:lvl6pPr>
            <a:lvl7pPr marL="2743055" indent="0">
              <a:buNone/>
              <a:defRPr sz="1000"/>
            </a:lvl7pPr>
            <a:lvl8pPr marL="3200231" indent="0">
              <a:buNone/>
              <a:defRPr sz="1000"/>
            </a:lvl8pPr>
            <a:lvl9pPr marL="365740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1894AC-E22F-3C4A-B415-DDC0B28EE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FA5B2E-83C7-E541-BA54-5BF7AE4AD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2BEC61-10AC-7A4C-BAFD-753046890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77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A6976D-E176-474F-A93E-A3006305C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AB31D90-E85B-E74A-806C-81F66F87F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6" indent="0">
              <a:buNone/>
              <a:defRPr sz="2800"/>
            </a:lvl2pPr>
            <a:lvl3pPr marL="914352" indent="0">
              <a:buNone/>
              <a:defRPr sz="2400"/>
            </a:lvl3pPr>
            <a:lvl4pPr marL="1371528" indent="0">
              <a:buNone/>
              <a:defRPr sz="2000"/>
            </a:lvl4pPr>
            <a:lvl5pPr marL="1828703" indent="0">
              <a:buNone/>
              <a:defRPr sz="2000"/>
            </a:lvl5pPr>
            <a:lvl6pPr marL="2285879" indent="0">
              <a:buNone/>
              <a:defRPr sz="2000"/>
            </a:lvl6pPr>
            <a:lvl7pPr marL="2743055" indent="0">
              <a:buNone/>
              <a:defRPr sz="2000"/>
            </a:lvl7pPr>
            <a:lvl8pPr marL="3200231" indent="0">
              <a:buNone/>
              <a:defRPr sz="2000"/>
            </a:lvl8pPr>
            <a:lvl9pPr marL="3657407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EEEAFC-878D-DD49-869C-DE5287607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6" indent="0">
              <a:buNone/>
              <a:defRPr sz="1400"/>
            </a:lvl2pPr>
            <a:lvl3pPr marL="914352" indent="0">
              <a:buNone/>
              <a:defRPr sz="1200"/>
            </a:lvl3pPr>
            <a:lvl4pPr marL="1371528" indent="0">
              <a:buNone/>
              <a:defRPr sz="1000"/>
            </a:lvl4pPr>
            <a:lvl5pPr marL="1828703" indent="0">
              <a:buNone/>
              <a:defRPr sz="1000"/>
            </a:lvl5pPr>
            <a:lvl6pPr marL="2285879" indent="0">
              <a:buNone/>
              <a:defRPr sz="1000"/>
            </a:lvl6pPr>
            <a:lvl7pPr marL="2743055" indent="0">
              <a:buNone/>
              <a:defRPr sz="1000"/>
            </a:lvl7pPr>
            <a:lvl8pPr marL="3200231" indent="0">
              <a:buNone/>
              <a:defRPr sz="1000"/>
            </a:lvl8pPr>
            <a:lvl9pPr marL="365740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85E6D-3E76-DC41-B040-C81A6CA6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9DFC30-3C94-1347-B831-B6E2B17C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53D27E7-BCBF-DB41-85DE-29B9FCC2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41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6F4C77-661C-4F48-A347-3EA27A5C6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DC8655-EAD8-BE46-AF05-B640B296B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17986-46BB-9D42-9BA7-4ABA09A80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A7AE-6B1F-DD4A-88FD-E16A0A12F125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E47FDC-F65F-F64A-8584-8AD4416B05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81E1F3-A9B2-1C45-B361-902340F2C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2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2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8" indent="-228588" algn="l" defTabSz="91435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4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0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6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1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67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3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19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95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6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2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8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3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79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55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1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07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表 20">
            <a:extLst>
              <a:ext uri="{FF2B5EF4-FFF2-40B4-BE49-F238E27FC236}">
                <a16:creationId xmlns:a16="http://schemas.microsoft.com/office/drawing/2014/main" id="{B085CC2E-9B74-4147-BF7C-18DAC780A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299080"/>
              </p:ext>
            </p:extLst>
          </p:nvPr>
        </p:nvGraphicFramePr>
        <p:xfrm>
          <a:off x="1380280" y="628050"/>
          <a:ext cx="7451204" cy="59473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6372">
                  <a:extLst>
                    <a:ext uri="{9D8B030D-6E8A-4147-A177-3AD203B41FA5}">
                      <a16:colId xmlns:a16="http://schemas.microsoft.com/office/drawing/2014/main" val="539170423"/>
                    </a:ext>
                  </a:extLst>
                </a:gridCol>
                <a:gridCol w="1675689">
                  <a:extLst>
                    <a:ext uri="{9D8B030D-6E8A-4147-A177-3AD203B41FA5}">
                      <a16:colId xmlns:a16="http://schemas.microsoft.com/office/drawing/2014/main" val="651598394"/>
                    </a:ext>
                  </a:extLst>
                </a:gridCol>
                <a:gridCol w="1575199">
                  <a:extLst>
                    <a:ext uri="{9D8B030D-6E8A-4147-A177-3AD203B41FA5}">
                      <a16:colId xmlns:a16="http://schemas.microsoft.com/office/drawing/2014/main" val="2590941297"/>
                    </a:ext>
                  </a:extLst>
                </a:gridCol>
                <a:gridCol w="1663944">
                  <a:extLst>
                    <a:ext uri="{9D8B030D-6E8A-4147-A177-3AD203B41FA5}">
                      <a16:colId xmlns:a16="http://schemas.microsoft.com/office/drawing/2014/main" val="3108968373"/>
                    </a:ext>
                  </a:extLst>
                </a:gridCol>
              </a:tblGrid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Maternal </a:t>
                      </a:r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background characteristics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Hypospadias</a:t>
                      </a:r>
                    </a:p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=27)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hypospadias</a:t>
                      </a:r>
                    </a:p>
                    <a:p>
                      <a:pPr algn="ctr"/>
                      <a:r>
                        <a:rPr kumimoji="1" lang="en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" altLang="ja-JP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1" lang="en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=2036)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240021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Maternal age (years) 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36.0 (27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36.0 (16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59)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30073494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BMI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20.3 (16.2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30.5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 (14.8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46.5</a:t>
                      </a:r>
                      <a:r>
                        <a:rPr kumimoji="1" lang="en-US" altLang="ja-JP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1" lang="ja-JP" alt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04158489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Nulliparous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(66.7)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1348 (66.2)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0.96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72986308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 of conception 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62419680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Spontaneous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(59.3)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1396 (68.6)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31566702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Clomiphene/ovulation induction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(3.7)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 ( 4.5)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2552003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marL="0" marR="0" indent="0" algn="l" defTabSz="91435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vitro fertilization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(37.0)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549 (27.0)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76686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Obstetrical complications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9780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HDP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(18.5)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(4.9)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33783031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GDM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(18.5)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336 (16.5)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20668382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Placenta previa or Accreta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(0)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(2.1)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49451549"/>
                  </a:ext>
                </a:extLst>
              </a:tr>
              <a:tr h="412211">
                <a:tc>
                  <a:txBody>
                    <a:bodyPr/>
                    <a:lstStyle/>
                    <a:p>
                      <a:pPr algn="l" fontAlgn="ctr"/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Placental abruption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(3.7)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(1)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839743"/>
                  </a:ext>
                </a:extLst>
              </a:tr>
              <a:tr h="503688">
                <a:tc gridSpan="4">
                  <a:txBody>
                    <a:bodyPr/>
                    <a:lstStyle/>
                    <a:p>
                      <a:pPr algn="l" fontAlgn="ctr"/>
                      <a:endParaRPr lang="en" altLang="ja-JP" sz="200" b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35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is given as median (range) or </a:t>
                      </a:r>
                      <a:r>
                        <a:rPr lang="en" altLang="ja-JP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(%). </a:t>
                      </a:r>
                      <a:r>
                        <a:rPr kumimoji="1" lang="en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Comparisons between groups were carried out using Student’s t-test, Wilcoxon test,  chi-square test, or Fisher’s exact test, as appropriate. </a:t>
                      </a:r>
                      <a:endParaRPr lang="en" altLang="ja-JP" sz="1200" b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BMI, body mass index; HDP, hypertensive disorders of pregnancy; GDM, gestational diabetes mellitus.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246362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89C13D-9BD1-ED47-AAEC-565C452C4688}"/>
              </a:ext>
            </a:extLst>
          </p:cNvPr>
          <p:cNvSpPr txBox="1"/>
          <p:nvPr/>
        </p:nvSpPr>
        <p:spPr>
          <a:xfrm>
            <a:off x="1380280" y="225214"/>
            <a:ext cx="6502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1:  Characteristics of maternal background and obstetrical complication</a:t>
            </a:r>
            <a:r>
              <a:rPr lang="en-US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634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223</Words>
  <Application>Microsoft Macintosh PowerPoint</Application>
  <PresentationFormat>ワイド画面</PresentationFormat>
  <Paragraphs>59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Engravers MT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豊英</dc:creator>
  <cp:lastModifiedBy>遠藤 豊英</cp:lastModifiedBy>
  <cp:revision>37</cp:revision>
  <dcterms:created xsi:type="dcterms:W3CDTF">2021-01-27T13:35:11Z</dcterms:created>
  <dcterms:modified xsi:type="dcterms:W3CDTF">2021-03-01T14:03:24Z</dcterms:modified>
</cp:coreProperties>
</file>