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3"/>
    <p:restoredTop sz="94627"/>
  </p:normalViewPr>
  <p:slideViewPr>
    <p:cSldViewPr snapToGrid="0" snapToObjects="1">
      <p:cViewPr>
        <p:scale>
          <a:sx n="183" d="100"/>
          <a:sy n="183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05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20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60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546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5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61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31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09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52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60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29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235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1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F68370A6-3C79-BD46-9FF5-A2AD72C9A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294691"/>
              </p:ext>
            </p:extLst>
          </p:nvPr>
        </p:nvGraphicFramePr>
        <p:xfrm>
          <a:off x="433224" y="1806564"/>
          <a:ext cx="5901075" cy="934995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422271">
                  <a:extLst>
                    <a:ext uri="{9D8B030D-6E8A-4147-A177-3AD203B41FA5}">
                      <a16:colId xmlns:a16="http://schemas.microsoft.com/office/drawing/2014/main" val="3538213702"/>
                    </a:ext>
                  </a:extLst>
                </a:gridCol>
                <a:gridCol w="1269769">
                  <a:extLst>
                    <a:ext uri="{9D8B030D-6E8A-4147-A177-3AD203B41FA5}">
                      <a16:colId xmlns:a16="http://schemas.microsoft.com/office/drawing/2014/main" val="2219781811"/>
                    </a:ext>
                  </a:extLst>
                </a:gridCol>
                <a:gridCol w="1269769">
                  <a:extLst>
                    <a:ext uri="{9D8B030D-6E8A-4147-A177-3AD203B41FA5}">
                      <a16:colId xmlns:a16="http://schemas.microsoft.com/office/drawing/2014/main" val="968526972"/>
                    </a:ext>
                  </a:extLst>
                </a:gridCol>
                <a:gridCol w="939266">
                  <a:extLst>
                    <a:ext uri="{9D8B030D-6E8A-4147-A177-3AD203B41FA5}">
                      <a16:colId xmlns:a16="http://schemas.microsoft.com/office/drawing/2014/main" val="2739983396"/>
                    </a:ext>
                  </a:extLst>
                </a:gridCol>
              </a:tblGrid>
              <a:tr h="380435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i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Obstetric &amp; neonatal outcome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Hypospadias</a:t>
                      </a:r>
                      <a:b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=27)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 hypospadias</a:t>
                      </a:r>
                      <a:b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=2036)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830646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 at delivery (weeks)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36.4 (24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38.7 (23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41.9)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　　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65998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Body weight (g)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2283 (268-3702)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2986 (319-5275)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196153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LBW(-2500)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(40.7)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 (14.2)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941263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VLBW(-1500)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(3.7)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(2.3)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0.473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754307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ELBW(-1000)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(22.2)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(2.2)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917773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SGA(BW </a:t>
                      </a:r>
                      <a:r>
                        <a:rPr lang="en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&lt;10</a:t>
                      </a:r>
                      <a:r>
                        <a:rPr lang="en" sz="1200" u="none" strike="noStrike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percentile)</a:t>
                      </a:r>
                      <a:endParaRPr lang="en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(48.1)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 (8.9)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583998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Preterm delivery 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26719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35-36 weeks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(25.9)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 (8.7)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0.009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39958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28-34 weeks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(22.2)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 (8.1)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0.025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418182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-27 week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(7.4)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(1.6)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0.075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45962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Placental weight (g)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 (98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 (98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1290)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78302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Placental weight </a:t>
                      </a:r>
                      <a:r>
                        <a:rPr lang="en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(&lt;10</a:t>
                      </a:r>
                      <a:r>
                        <a:rPr lang="en" sz="1200" u="none" strike="noStrike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percentile)</a:t>
                      </a:r>
                      <a:endParaRPr lang="en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(33.3)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 (7.6)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9300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FBW / PW ratio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5.11 (2.73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7.66)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5.36 (1.37</a:t>
                      </a:r>
                      <a:r>
                        <a:rPr lang="en-US" altLang="ja-JP" sz="1200" b="0" u="none" strike="noStrike" dirty="0">
                          <a:solidFill>
                            <a:schemeClr val="tx1"/>
                          </a:solidFill>
                          <a:effectLst/>
                          <a:latin typeface="Engravers MT" panose="020907070805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11.31)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0.067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414993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/>
                      <a:r>
                        <a:rPr lang="en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SUA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(18.5)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(0.6)</a:t>
                      </a:r>
                      <a:endParaRPr kumimoji="1" lang="ja-JP" alt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91196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Prenatal findings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05762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AFD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(51.9)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1912 (93.9)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ー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098051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CSF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(0)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(2.2)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6138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FGR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(48.2)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(3.9)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761148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Early-onset FGR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(25.9)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(2.2)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205879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Late-onset FGR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(22.2)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(1.7)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&lt;0.0001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0623327"/>
                  </a:ext>
                </a:extLst>
              </a:tr>
              <a:tr h="373069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Prenatal diagnosis</a:t>
                      </a:r>
                      <a:b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(DSD or Hypospadias)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(18.5)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en-US" altLang="ja-JP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(1.1)</a:t>
                      </a:r>
                      <a:endParaRPr lang="en-US" altLang="ja-JP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</a:pPr>
                      <a:r>
                        <a:rPr lang="ja-JP" altLang="en-US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ー</a:t>
                      </a:r>
                      <a:endParaRPr lang="ja-JP" altLang="en-US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020027"/>
                  </a:ext>
                </a:extLst>
              </a:tr>
              <a:tr h="768957">
                <a:tc gridSpan="4">
                  <a:txBody>
                    <a:bodyPr/>
                    <a:lstStyle/>
                    <a:p>
                      <a:pPr algn="l" fontAlgn="ctr"/>
                      <a:endParaRPr lang="en" sz="2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is given as median (range) or n (%). </a:t>
                      </a:r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Comparisons between groups were carried out using Student’s t-test, Wilcoxon test, chi-square test, or Fisher’s exact test, as appropriate. </a:t>
                      </a:r>
                      <a:endParaRPr kumimoji="1" lang="en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fontAlgn="ctr"/>
                      <a:r>
                        <a:rPr lang="en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GA, gestational age; LBW, low body weight infant; VLBW, very low body weight infant; ELBW, extremely low body weight infant; FBW, fetal body weight; PW, placental weight; SUA, single umbilical artery; AFD, appropriate for dates; CSF, constitutionally small fetus;  FGR, fetal growth restriction;</a:t>
                      </a:r>
                      <a:r>
                        <a:rPr lang="en" altLang="ja-JP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DSD, disorder of sex development.</a:t>
                      </a:r>
                      <a:endParaRPr lang="en" sz="120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9" marR="7309" marT="7309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309" marR="7309" marT="7309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>
                          <a:effectLst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7309" marR="7309" marT="7309" marB="0" anchor="ctr"/>
                </a:tc>
                <a:extLst>
                  <a:ext uri="{0D108BD9-81ED-4DB2-BD59-A6C34878D82A}">
                    <a16:rowId xmlns:a16="http://schemas.microsoft.com/office/drawing/2014/main" val="11606390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03D878D-1942-804A-BE63-53E062801BBB}"/>
              </a:ext>
            </a:extLst>
          </p:cNvPr>
          <p:cNvSpPr txBox="1"/>
          <p:nvPr/>
        </p:nvSpPr>
        <p:spPr>
          <a:xfrm>
            <a:off x="433225" y="1411578"/>
            <a:ext cx="5089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2:  Obstetrical outcomes and prenatal findings </a:t>
            </a:r>
            <a:endParaRPr kumimoji="1" lang="ja-JP" alt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0EAE8C4-43DE-3149-9612-BF120676E7ED}"/>
              </a:ext>
            </a:extLst>
          </p:cNvPr>
          <p:cNvSpPr txBox="1"/>
          <p:nvPr/>
        </p:nvSpPr>
        <p:spPr>
          <a:xfrm>
            <a:off x="6211229" y="693048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258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428</Words>
  <Application>Microsoft Macintosh PowerPoint</Application>
  <PresentationFormat>ユーザー設定</PresentationFormat>
  <Paragraphs>93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Engravers MT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41</cp:revision>
  <dcterms:created xsi:type="dcterms:W3CDTF">2021-01-27T13:35:11Z</dcterms:created>
  <dcterms:modified xsi:type="dcterms:W3CDTF">2021-03-05T01:12:15Z</dcterms:modified>
</cp:coreProperties>
</file>