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0">
    <p:extLst>
      <p:ext uri="{19B8F6BF-5375-455C-9EA6-DF929625EA0E}">
        <p15:presenceInfo xmlns:p15="http://schemas.microsoft.com/office/powerpoint/2012/main" userId="Auth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6"/>
    <p:restoredTop sz="94627"/>
  </p:normalViewPr>
  <p:slideViewPr>
    <p:cSldViewPr snapToGrid="0" snapToObjects="1">
      <p:cViewPr>
        <p:scale>
          <a:sx n="140" d="100"/>
          <a:sy n="140" d="100"/>
        </p:scale>
        <p:origin x="-688" y="-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A8331-83B1-F449-861E-256CB1974496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D457C-956A-234D-8C8A-5C09D2FFAE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084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8D457C-956A-234D-8C8A-5C09D2FFAEF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3994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04F05A-24C2-8E46-B8EF-070D93FCF6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F8E8BB1-C97C-FB41-97D2-BCD5A94BE5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6" indent="0" algn="ctr">
              <a:buNone/>
              <a:defRPr sz="2000"/>
            </a:lvl2pPr>
            <a:lvl3pPr marL="914352" indent="0" algn="ctr">
              <a:buNone/>
              <a:defRPr sz="1800"/>
            </a:lvl3pPr>
            <a:lvl4pPr marL="1371528" indent="0" algn="ctr">
              <a:buNone/>
              <a:defRPr sz="1600"/>
            </a:lvl4pPr>
            <a:lvl5pPr marL="1828703" indent="0" algn="ctr">
              <a:buNone/>
              <a:defRPr sz="1600"/>
            </a:lvl5pPr>
            <a:lvl6pPr marL="2285879" indent="0" algn="ctr">
              <a:buNone/>
              <a:defRPr sz="1600"/>
            </a:lvl6pPr>
            <a:lvl7pPr marL="2743055" indent="0" algn="ctr">
              <a:buNone/>
              <a:defRPr sz="1600"/>
            </a:lvl7pPr>
            <a:lvl8pPr marL="3200231" indent="0" algn="ctr">
              <a:buNone/>
              <a:defRPr sz="1600"/>
            </a:lvl8pPr>
            <a:lvl9pPr marL="3657407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48E5C8E-EE55-264E-9006-07F9F19D4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A11609-3796-9842-AED1-BD86E7411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20B148-83C9-D141-AE49-75632AFDC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301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6F2B0C-2BF1-D34D-8B4F-BDDC5717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4F6DA9-CB4B-4042-A0F9-F7C17B4E2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88FC1F-8B1C-D146-9815-A59411BD2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E87CF4-EDE4-EF49-B233-87992AE01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139425-40E7-D04E-87B3-9F28DD0C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82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B0A18D8-ED18-A94A-BE98-C293A6C14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598E98-E7A6-DD47-8E34-0695540B6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3BCE9A-B65C-6F48-A1BE-A279B9AE5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5FA1C5-7983-7D48-A793-80CE2F48D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50F4AD-AB2F-834C-871A-6242111BB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33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3C411-A793-A24C-AE36-D2B3D8901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EB4311-5C85-AC41-AEFB-D2ED738A6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8B44FA-139E-1D43-818A-27F89DD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C4E30E-762D-6141-AEEF-83894A553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145FF2-C4C2-3541-8586-FFE827BA6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320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9928A1-5605-0F42-8F29-5CDB5F8F8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2106FC5-DED8-7A4E-9C42-E6317ACCB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C2E768-09A4-2042-B9A8-ED4A0D31D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51AEDE-9E3B-A749-8EB5-FE54E540F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7D8B8-977B-9E49-A9E7-5A11A728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2658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5EC39F-AD46-8941-8900-8E3F39305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9C2C07-DC94-5A45-ADA6-FDC231634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692FC81-A61C-3745-A2B8-CC524CB6B2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266E14F-1470-2D44-B97B-0EACD6E7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BBB94A6-5BAB-BB4D-A436-F0F1646BC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2C8709-8D14-7341-B0A4-1F2D29B2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07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5E02D4-479B-5947-B628-2E640746B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CF8A13-C471-1148-8140-5F74A329F6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2114E7-D197-A744-90E6-173C33714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D389F8E-8D2A-054C-BA9B-EBC0CD97A7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6" indent="0">
              <a:buNone/>
              <a:defRPr sz="2000" b="1"/>
            </a:lvl2pPr>
            <a:lvl3pPr marL="914352" indent="0">
              <a:buNone/>
              <a:defRPr sz="1800" b="1"/>
            </a:lvl3pPr>
            <a:lvl4pPr marL="1371528" indent="0">
              <a:buNone/>
              <a:defRPr sz="1600" b="1"/>
            </a:lvl4pPr>
            <a:lvl5pPr marL="1828703" indent="0">
              <a:buNone/>
              <a:defRPr sz="1600" b="1"/>
            </a:lvl5pPr>
            <a:lvl6pPr marL="2285879" indent="0">
              <a:buNone/>
              <a:defRPr sz="1600" b="1"/>
            </a:lvl6pPr>
            <a:lvl7pPr marL="2743055" indent="0">
              <a:buNone/>
              <a:defRPr sz="1600" b="1"/>
            </a:lvl7pPr>
            <a:lvl8pPr marL="3200231" indent="0">
              <a:buNone/>
              <a:defRPr sz="1600" b="1"/>
            </a:lvl8pPr>
            <a:lvl9pPr marL="3657407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A23EA75-BC8A-C247-9CB6-35802F38C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BD4D219-D345-824B-9EF9-E272204C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843B370-E3C6-3A4E-9274-92E96734F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8559686-6099-3A43-890F-7F3C2B904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58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3786F5-4B74-6E4A-A470-8C966BF6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3759D8-CE01-E44B-BDF6-71ABBE09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605D74-3265-4D4D-B0FC-F1850DACD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60B05-10CE-9B43-82D7-0A57B55FE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597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09D9E-CA2E-7148-85B7-D8802FBA0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7EF3137-699F-C140-8945-EE47ABA24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906EEAF-4DA2-D446-B462-98812DBC5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7497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74D2D6-CB2F-5E4F-BAE0-057DF54AE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504248-E515-174F-8E6B-5A038C36F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5B5BED-B005-E74F-A526-B7385F01A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1894AC-E22F-3C4A-B415-DDC0B28E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3FA5B2E-83C7-E541-BA54-5BF7AE4AD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2BEC61-10AC-7A4C-BAFD-753046890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77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A6976D-E176-474F-A93E-A3006305C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AB31D90-E85B-E74A-806C-81F66F87F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76" indent="0">
              <a:buNone/>
              <a:defRPr sz="2800"/>
            </a:lvl2pPr>
            <a:lvl3pPr marL="914352" indent="0">
              <a:buNone/>
              <a:defRPr sz="2400"/>
            </a:lvl3pPr>
            <a:lvl4pPr marL="1371528" indent="0">
              <a:buNone/>
              <a:defRPr sz="2000"/>
            </a:lvl4pPr>
            <a:lvl5pPr marL="1828703" indent="0">
              <a:buNone/>
              <a:defRPr sz="2000"/>
            </a:lvl5pPr>
            <a:lvl6pPr marL="2285879" indent="0">
              <a:buNone/>
              <a:defRPr sz="2000"/>
            </a:lvl6pPr>
            <a:lvl7pPr marL="2743055" indent="0">
              <a:buNone/>
              <a:defRPr sz="2000"/>
            </a:lvl7pPr>
            <a:lvl8pPr marL="3200231" indent="0">
              <a:buNone/>
              <a:defRPr sz="2000"/>
            </a:lvl8pPr>
            <a:lvl9pPr marL="3657407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EEEAFC-878D-DD49-869C-DE5287607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6" indent="0">
              <a:buNone/>
              <a:defRPr sz="1400"/>
            </a:lvl2pPr>
            <a:lvl3pPr marL="914352" indent="0">
              <a:buNone/>
              <a:defRPr sz="1200"/>
            </a:lvl3pPr>
            <a:lvl4pPr marL="1371528" indent="0">
              <a:buNone/>
              <a:defRPr sz="1000"/>
            </a:lvl4pPr>
            <a:lvl5pPr marL="1828703" indent="0">
              <a:buNone/>
              <a:defRPr sz="1000"/>
            </a:lvl5pPr>
            <a:lvl6pPr marL="2285879" indent="0">
              <a:buNone/>
              <a:defRPr sz="1000"/>
            </a:lvl6pPr>
            <a:lvl7pPr marL="2743055" indent="0">
              <a:buNone/>
              <a:defRPr sz="1000"/>
            </a:lvl7pPr>
            <a:lvl8pPr marL="3200231" indent="0">
              <a:buNone/>
              <a:defRPr sz="1000"/>
            </a:lvl8pPr>
            <a:lvl9pPr marL="3657407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85E6D-3E76-DC41-B040-C81A6CA61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9DFC30-3C94-1347-B831-B6E2B17CD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53D27E7-BCBF-DB41-85DE-29B9FCC2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41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6F4C77-661C-4F48-A347-3EA27A5C6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DC8655-EAD8-BE46-AF05-B640B296B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17986-46BB-9D42-9BA7-4ABA09A806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A7AE-6B1F-DD4A-88FD-E16A0A12F125}" type="datetimeFigureOut">
              <a:rPr kumimoji="1" lang="ja-JP" altLang="en-US" smtClean="0"/>
              <a:t>2021/4/8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E47FDC-F65F-F64A-8584-8AD4416B0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81E1F3-A9B2-1C45-B361-902340F2C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C499A-9A05-D541-943D-53BEA8C23B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2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52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8" indent="-228588" algn="l" defTabSz="91435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4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0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16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1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67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43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19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95" indent="-228588" algn="l" defTabSz="91435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6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2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28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3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79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55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31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07" algn="l" defTabSz="91435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90202B0-E1CA-6744-AA18-809708095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40265"/>
              </p:ext>
            </p:extLst>
          </p:nvPr>
        </p:nvGraphicFramePr>
        <p:xfrm>
          <a:off x="1426413" y="1886055"/>
          <a:ext cx="9339173" cy="30858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7674">
                  <a:extLst>
                    <a:ext uri="{9D8B030D-6E8A-4147-A177-3AD203B41FA5}">
                      <a16:colId xmlns:a16="http://schemas.microsoft.com/office/drawing/2014/main" val="3174983728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2687173254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2829824692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2630904688"/>
                    </a:ext>
                  </a:extLst>
                </a:gridCol>
                <a:gridCol w="930150">
                  <a:extLst>
                    <a:ext uri="{9D8B030D-6E8A-4147-A177-3AD203B41FA5}">
                      <a16:colId xmlns:a16="http://schemas.microsoft.com/office/drawing/2014/main" val="440962639"/>
                    </a:ext>
                  </a:extLst>
                </a:gridCol>
                <a:gridCol w="144379">
                  <a:extLst>
                    <a:ext uri="{9D8B030D-6E8A-4147-A177-3AD203B41FA5}">
                      <a16:colId xmlns:a16="http://schemas.microsoft.com/office/drawing/2014/main" val="605326090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1683758320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10694526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3574718269"/>
                    </a:ext>
                  </a:extLst>
                </a:gridCol>
                <a:gridCol w="939130">
                  <a:extLst>
                    <a:ext uri="{9D8B030D-6E8A-4147-A177-3AD203B41FA5}">
                      <a16:colId xmlns:a16="http://schemas.microsoft.com/office/drawing/2014/main" val="177715132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1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Crude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Adjusted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7238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Variable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OR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95% CI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ja-JP" alt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" sz="12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820226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FGR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23.0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10.5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50.6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游ゴシック" panose="020B0400000000000000" pitchFamily="34" charset="-128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12.9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3.81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43.8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8183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HDP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4.40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11.9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0.003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3.28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43479433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SUA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38.4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12.5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118.1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39.9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150.6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39642825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Placental weight</a:t>
                      </a:r>
                    </a:p>
                    <a:p>
                      <a:pPr algn="l" fontAlgn="ctr"/>
                      <a:r>
                        <a:rPr lang="en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 (Per 10 grams </a:t>
                      </a: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increase)*</a:t>
                      </a:r>
                    </a:p>
                    <a:p>
                      <a:pPr algn="l" fontAlgn="ctr"/>
                      <a:endParaRPr lang="en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0.92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0.89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0.94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&lt;0.0001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0.97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0.93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1.01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0.128</a:t>
                      </a:r>
                    </a:p>
                  </a:txBody>
                  <a:tcPr marL="9525" marR="9525" marT="9525" marB="0" anchor="ctr"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3181482"/>
                  </a:ext>
                </a:extLst>
              </a:tr>
              <a:tr h="686224">
                <a:tc gridSpan="10">
                  <a:txBody>
                    <a:bodyPr/>
                    <a:lstStyle/>
                    <a:p>
                      <a:pPr algn="l" fontAlgn="t"/>
                      <a:endParaRPr lang="en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352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Each of the adjusted OR and 95% CI were calculated after controlling for the other three variables.</a:t>
                      </a:r>
                      <a:endParaRPr lang="en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游ゴシック" panose="020B0400000000000000" pitchFamily="34" charset="-128"/>
                        <a:cs typeface="Times New Roman" panose="02020603050405020304" pitchFamily="18" charset="0"/>
                      </a:endParaRP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*continuous predictor, modelled as linear term in logistic regression analysis.</a:t>
                      </a: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e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FGR, fetus growth restriction; HDP, hypertensive disorders of pregnancy; SUA, single umbilical artery</a:t>
                      </a:r>
                      <a:r>
                        <a:rPr lang="en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游ゴシック" panose="020B0400000000000000" pitchFamily="34" charset="-128"/>
                          <a:cs typeface="Times New Roman" panose="02020603050405020304" pitchFamily="18" charset="0"/>
                        </a:rPr>
                        <a:t>; OR, odds ratio; CI, confidence interval.</a:t>
                      </a:r>
                    </a:p>
                  </a:txBody>
                  <a:tcPr marL="9525" marR="9525" marT="9525" marB="0"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529927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D97AB42-DDE2-E44B-84E8-A5F7DD2E4307}"/>
              </a:ext>
            </a:extLst>
          </p:cNvPr>
          <p:cNvSpPr/>
          <p:nvPr/>
        </p:nvSpPr>
        <p:spPr>
          <a:xfrm>
            <a:off x="1426413" y="1477097"/>
            <a:ext cx="5356916" cy="4090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altLang="ja-JP" sz="1200" b="1" dirty="0">
                <a:latin typeface="Times New Roman" panose="02020603050405020304" pitchFamily="18" charset="0"/>
                <a:ea typeface="Arial" panose="020B0604020202020204" pitchFamily="34" charset="0"/>
                <a:cs typeface="Calibri" panose="020F0502020204030204" pitchFamily="34" charset="0"/>
              </a:rPr>
              <a:t>Table 5: 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Logistic regression analysis for predicting risk factors of hypospadias</a:t>
            </a:r>
            <a:endParaRPr lang="ja-JP" altLang="ja-JP" sz="1200" dirty="0">
              <a:effectLst/>
              <a:latin typeface="Calibri" panose="020F0502020204030204" pitchFamily="34" charset="0"/>
              <a:ea typeface="游明朝" panose="02020400000000000000" pitchFamily="18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033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</TotalTime>
  <Words>141</Words>
  <Application>Microsoft Macintosh PowerPoint</Application>
  <PresentationFormat>ワイド画面</PresentationFormat>
  <Paragraphs>53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遠藤 豊英</dc:creator>
  <cp:lastModifiedBy>遠藤 豊英</cp:lastModifiedBy>
  <cp:revision>23</cp:revision>
  <dcterms:created xsi:type="dcterms:W3CDTF">2021-01-27T13:35:11Z</dcterms:created>
  <dcterms:modified xsi:type="dcterms:W3CDTF">2021-04-08T13:25:10Z</dcterms:modified>
</cp:coreProperties>
</file>