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LID4096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529EC-4A2B-6990-F592-B726F7E985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CAA8E9-4C6A-A524-B934-BDFC59A08B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4B8C83-56A8-C684-3B14-3D06196B3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8D0F4-A443-4210-A412-279200F3EAFE}" type="datetimeFigureOut">
              <a:rPr lang="LID4096" smtClean="0"/>
              <a:t>06/19/2024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742714-C49F-7169-5AFE-913450B00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6A414A-7EC8-64CC-EC81-B5FF06510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2EB3C-2E80-4643-A10A-713C43CD5EA8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73364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F1B87F-4BED-BCF0-1311-F3896CEFE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7F395F-AD2D-A578-3C19-0BA7C3AEF9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6A82E7-C2C1-AD33-C365-86626E7D5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8D0F4-A443-4210-A412-279200F3EAFE}" type="datetimeFigureOut">
              <a:rPr lang="LID4096" smtClean="0"/>
              <a:t>06/19/2024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9FB869-E387-D10C-EEF1-9E6A5F63C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01D780-CD8B-0AEA-9100-3FFFACC83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2EB3C-2E80-4643-A10A-713C43CD5EA8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366803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1F6A663-6A48-8DC9-133C-DE78CBF1BC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9AAC4A-63C2-D133-551E-BAEC3CEB74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69B83A-EE48-8B3E-A7EE-30613B2B1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8D0F4-A443-4210-A412-279200F3EAFE}" type="datetimeFigureOut">
              <a:rPr lang="LID4096" smtClean="0"/>
              <a:t>06/19/2024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689601-4949-3BD5-AAF5-81FE68987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7D2224-AD03-D90D-8C21-003D42177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2EB3C-2E80-4643-A10A-713C43CD5EA8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754419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CA46F-6296-AF80-FB0E-16C38E623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888FD9-DE3C-EBCF-01D2-8759E65524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FE58FB-86F4-4F58-268B-BF381378E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8D0F4-A443-4210-A412-279200F3EAFE}" type="datetimeFigureOut">
              <a:rPr lang="LID4096" smtClean="0"/>
              <a:t>06/19/2024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315482-6DBC-596D-DC85-FC8842481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A72653-B946-7DA8-657C-BFCD437DC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2EB3C-2E80-4643-A10A-713C43CD5EA8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508316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67825-CB00-DBD9-286D-1B9009CC3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62DCF5-2A6D-5B0B-22C3-1C00CCB45A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D113FB-CFEF-DEFE-A3B9-5C93B8275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8D0F4-A443-4210-A412-279200F3EAFE}" type="datetimeFigureOut">
              <a:rPr lang="LID4096" smtClean="0"/>
              <a:t>06/19/2024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B89528-C2B5-FA01-48E6-A4BA9A088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AFD8EF-FA7C-D362-0646-97EC35F79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2EB3C-2E80-4643-A10A-713C43CD5EA8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563695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2000C4-CFAA-D483-188F-92420EBBA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F56276-7091-349B-D8E1-F9021A2976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E50BBD-37EB-7CDE-7E5E-9823015FD9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78E5D8-D53E-79BE-FDF4-760753383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8D0F4-A443-4210-A412-279200F3EAFE}" type="datetimeFigureOut">
              <a:rPr lang="LID4096" smtClean="0"/>
              <a:t>06/19/2024</a:t>
            </a:fld>
            <a:endParaRPr lang="LID4096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99237A-555F-8F17-2C9D-838DE5F8B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64C547-29B5-7152-1607-0BDD7B109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2EB3C-2E80-4643-A10A-713C43CD5EA8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908582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C2218-E4F4-D34B-97CD-3392DE97F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DCA4C4-38E5-8F06-6E35-E6ED80897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4B71A2-0782-C040-2EA0-C1E3699031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EA23D0C-14BD-EE24-8F28-B869B896D6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81CAC84-A26E-32B7-2F6B-083E8C5C35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A371B23-8ACB-8F40-E8CC-7542668F3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8D0F4-A443-4210-A412-279200F3EAFE}" type="datetimeFigureOut">
              <a:rPr lang="LID4096" smtClean="0"/>
              <a:t>06/19/2024</a:t>
            </a:fld>
            <a:endParaRPr lang="LID4096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709047-87B4-B68B-D945-5458443D3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81A8B5E-5039-EE9F-486E-AD2C38251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2EB3C-2E80-4643-A10A-713C43CD5EA8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223211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9833A-AFFE-2F71-FCC3-25E380B97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54EB8F-1F39-5449-2C05-14E300D3B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8D0F4-A443-4210-A412-279200F3EAFE}" type="datetimeFigureOut">
              <a:rPr lang="LID4096" smtClean="0"/>
              <a:t>06/19/2024</a:t>
            </a:fld>
            <a:endParaRPr lang="LID4096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2E1693-5916-2039-5417-D4DC25C31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5A97BF-1496-623B-D7B6-2C5D90244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2EB3C-2E80-4643-A10A-713C43CD5EA8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624795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BA0891-CF5B-A276-AEA2-FCF6AB32E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8D0F4-A443-4210-A412-279200F3EAFE}" type="datetimeFigureOut">
              <a:rPr lang="LID4096" smtClean="0"/>
              <a:t>06/19/2024</a:t>
            </a:fld>
            <a:endParaRPr lang="LID4096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16C6E6A-7941-D09C-8DBE-71262626E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FECB6A-91E5-3F96-2141-DCE8B4078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2EB3C-2E80-4643-A10A-713C43CD5EA8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371733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31F63-60A8-F4E5-965B-D49DEB767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69669E-8FD4-DF07-0DB9-5BD90153CB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56E8FB-F592-D2D0-4048-D35CFF7395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779B30-C1FD-66CE-E21B-AD4F8335B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8D0F4-A443-4210-A412-279200F3EAFE}" type="datetimeFigureOut">
              <a:rPr lang="LID4096" smtClean="0"/>
              <a:t>06/19/2024</a:t>
            </a:fld>
            <a:endParaRPr lang="LID4096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FDDFCF-1D38-1597-7110-C9D37C90D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9DFEDA-1531-D980-C3E3-605D9899B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2EB3C-2E80-4643-A10A-713C43CD5EA8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810129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D37A77-99B8-87BF-DAF6-73EE480D7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E9185BF-00F0-4683-755F-2A29219D77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ID4096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CC50D0-C0EC-4ED7-EE9C-19A978A81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4A0462-2702-2BD0-31CB-E48289811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8D0F4-A443-4210-A412-279200F3EAFE}" type="datetimeFigureOut">
              <a:rPr lang="LID4096" smtClean="0"/>
              <a:t>06/19/2024</a:t>
            </a:fld>
            <a:endParaRPr lang="LID4096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462CD4-41C3-83BB-0BEC-D0F5E07F7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68173D-EB8B-A1A4-B4B8-A3EF372C1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2EB3C-2E80-4643-A10A-713C43CD5EA8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731149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0F6D103-38D9-6099-70A8-9E2EDDEC2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8EDC03-E071-4DDD-122B-848077C73F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BE0224-95BA-48E5-0B55-AD408739F2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8D0F4-A443-4210-A412-279200F3EAFE}" type="datetimeFigureOut">
              <a:rPr lang="LID4096" smtClean="0"/>
              <a:t>06/19/2024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44BC4A-49A7-8D8B-4749-E90A74111E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685F52-160F-73AA-0778-49A520B253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72EB3C-2E80-4643-A10A-713C43CD5EA8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167221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3AD226C-75A1-6AAA-671B-1B1AD224838F}"/>
              </a:ext>
            </a:extLst>
          </p:cNvPr>
          <p:cNvGrpSpPr/>
          <p:nvPr/>
        </p:nvGrpSpPr>
        <p:grpSpPr>
          <a:xfrm>
            <a:off x="0" y="86365"/>
            <a:ext cx="12192000" cy="6715883"/>
            <a:chOff x="0" y="86365"/>
            <a:chExt cx="12192000" cy="6715883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322FE0AF-955A-094B-61EA-9F467D6AD3CE}"/>
                </a:ext>
              </a:extLst>
            </p:cNvPr>
            <p:cNvGrpSpPr/>
            <p:nvPr/>
          </p:nvGrpSpPr>
          <p:grpSpPr>
            <a:xfrm>
              <a:off x="0" y="86365"/>
              <a:ext cx="12192000" cy="6715883"/>
              <a:chOff x="90152" y="86365"/>
              <a:chExt cx="12192000" cy="6715883"/>
            </a:xfrm>
          </p:grpSpPr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625561DB-F18D-2980-7BBF-F2DBAE74FA59}"/>
                  </a:ext>
                </a:extLst>
              </p:cNvPr>
              <p:cNvGrpSpPr/>
              <p:nvPr/>
            </p:nvGrpSpPr>
            <p:grpSpPr>
              <a:xfrm>
                <a:off x="90152" y="86365"/>
                <a:ext cx="12192000" cy="6014622"/>
                <a:chOff x="-1" y="-30144"/>
                <a:chExt cx="12192000" cy="6014622"/>
              </a:xfrm>
            </p:grpSpPr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0717CAAA-40DF-F3A9-0007-CEC5520DAEC0}"/>
                    </a:ext>
                  </a:extLst>
                </p:cNvPr>
                <p:cNvSpPr/>
                <p:nvPr/>
              </p:nvSpPr>
              <p:spPr>
                <a:xfrm>
                  <a:off x="-1" y="-30144"/>
                  <a:ext cx="12191999" cy="708337"/>
                </a:xfrm>
                <a:prstGeom prst="rect">
                  <a:avLst/>
                </a:prstGeom>
                <a:ln w="28575">
                  <a:solidFill>
                    <a:srgbClr val="C00000"/>
                  </a:solidFill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just"/>
                  <a:r>
                    <a:rPr lang="en-GB" b="1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Statement of problem</a:t>
                  </a:r>
                  <a:r>
                    <a:rPr lang="en-GB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: Bisphenol A (BPA), an endocrine-disrupting chemical, poses significant health problems due to its induction of oxidative stress, inflammation, etc.</a:t>
                  </a:r>
                  <a:endParaRPr lang="LID4096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49C586D1-5AAE-8CA5-5905-22C09F582394}"/>
                    </a:ext>
                  </a:extLst>
                </p:cNvPr>
                <p:cNvSpPr/>
                <p:nvPr/>
              </p:nvSpPr>
              <p:spPr>
                <a:xfrm>
                  <a:off x="-1" y="940265"/>
                  <a:ext cx="12192000" cy="1055580"/>
                </a:xfrm>
                <a:prstGeom prst="rect">
                  <a:avLst/>
                </a:prstGeom>
                <a:ln w="28575"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just"/>
                  <a:r>
                    <a:rPr lang="en-GB" b="1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Hypothesis</a:t>
                  </a:r>
                  <a:r>
                    <a:rPr lang="en-GB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: We hypothesize that BPA-o-quinone (BPAQ) is more toxic than BPA, both might act through oxidative stress (OS)-mediated inflammation, mitochondrial damage, and neurodegenerative changes, whereas Aqueous extract of </a:t>
                  </a:r>
                  <a:r>
                    <a:rPr lang="en-GB" i="1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Ficus exasperata </a:t>
                  </a:r>
                  <a:r>
                    <a:rPr lang="en-GB" dirty="0" err="1">
                      <a:latin typeface="Cambria" panose="02040503050406030204" pitchFamily="18" charset="0"/>
                      <a:ea typeface="Cambria" panose="02040503050406030204" pitchFamily="18" charset="0"/>
                    </a:rPr>
                    <a:t>Vahl</a:t>
                  </a:r>
                  <a:r>
                    <a:rPr lang="en-GB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 Leaf (AEFEVL) would mitigate the BPA-induced toxicity, and AEFEVL’s active compounds could modulate NFr2 and NF-kB pathways.</a:t>
                  </a:r>
                  <a:endParaRPr lang="LID4096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DFE8D1E7-0FCB-4030-4C47-04EEEC733F5A}"/>
                    </a:ext>
                  </a:extLst>
                </p:cNvPr>
                <p:cNvSpPr/>
                <p:nvPr/>
              </p:nvSpPr>
              <p:spPr>
                <a:xfrm>
                  <a:off x="5004384" y="2262781"/>
                  <a:ext cx="1584101" cy="295417"/>
                </a:xfrm>
                <a:prstGeom prst="rect">
                  <a:avLst/>
                </a:prstGeom>
                <a:ln w="28575"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b="1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Experiment</a:t>
                  </a:r>
                  <a:endParaRPr lang="LID4096" b="1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FF65EEAC-3C0B-CE38-3CF0-A3190E0F5050}"/>
                    </a:ext>
                  </a:extLst>
                </p:cNvPr>
                <p:cNvSpPr/>
                <p:nvPr/>
              </p:nvSpPr>
              <p:spPr>
                <a:xfrm>
                  <a:off x="3451538" y="3081176"/>
                  <a:ext cx="746975" cy="347730"/>
                </a:xfrm>
                <a:prstGeom prst="rect">
                  <a:avLst/>
                </a:prstGeom>
                <a:ln w="28575"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b="1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BPA</a:t>
                  </a:r>
                  <a:endParaRPr lang="LID4096" b="1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341021E4-FDD4-1185-AD4F-391515F39EFB}"/>
                    </a:ext>
                  </a:extLst>
                </p:cNvPr>
                <p:cNvSpPr/>
                <p:nvPr/>
              </p:nvSpPr>
              <p:spPr>
                <a:xfrm>
                  <a:off x="1015284" y="3081270"/>
                  <a:ext cx="877910" cy="347730"/>
                </a:xfrm>
                <a:prstGeom prst="rect">
                  <a:avLst/>
                </a:prstGeom>
                <a:ln w="28575"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b="1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BPAQ</a:t>
                  </a:r>
                  <a:endParaRPr lang="LID4096" b="1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  <p:cxnSp>
              <p:nvCxnSpPr>
                <p:cNvPr id="25" name="Straight Arrow Connector 24">
                  <a:extLst>
                    <a:ext uri="{FF2B5EF4-FFF2-40B4-BE49-F238E27FC236}">
                      <a16:creationId xmlns:a16="http://schemas.microsoft.com/office/drawing/2014/main" id="{1369325D-B3F3-A5EB-B213-D6C547A8DF3A}"/>
                    </a:ext>
                  </a:extLst>
                </p:cNvPr>
                <p:cNvCxnSpPr/>
                <p:nvPr/>
              </p:nvCxnSpPr>
              <p:spPr>
                <a:xfrm flipH="1">
                  <a:off x="1996225" y="3255135"/>
                  <a:ext cx="1455313" cy="0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C550407B-6933-27CC-21AA-1338068B0CCD}"/>
                    </a:ext>
                  </a:extLst>
                </p:cNvPr>
                <p:cNvSpPr/>
                <p:nvPr/>
              </p:nvSpPr>
              <p:spPr>
                <a:xfrm>
                  <a:off x="2419081" y="2881647"/>
                  <a:ext cx="877910" cy="347730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b="1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CYP2C</a:t>
                  </a:r>
                  <a:endParaRPr lang="LID4096" b="1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8FA50B18-617D-164C-A69D-D8B48C2C20F3}"/>
                    </a:ext>
                  </a:extLst>
                </p:cNvPr>
                <p:cNvSpPr/>
                <p:nvPr/>
              </p:nvSpPr>
              <p:spPr>
                <a:xfrm>
                  <a:off x="2824109" y="4287864"/>
                  <a:ext cx="1094704" cy="656822"/>
                </a:xfrm>
                <a:prstGeom prst="rect">
                  <a:avLst/>
                </a:prstGeom>
                <a:ln w="28575"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b="1" i="1" dirty="0" err="1">
                      <a:latin typeface="Cambria" panose="02040503050406030204" pitchFamily="18" charset="0"/>
                      <a:ea typeface="Cambria" panose="02040503050406030204" pitchFamily="18" charset="0"/>
                    </a:rPr>
                    <a:t>Dm</a:t>
                  </a:r>
                  <a:r>
                    <a:rPr lang="en-GB" b="1" dirty="0" err="1">
                      <a:latin typeface="Cambria" panose="02040503050406030204" pitchFamily="18" charset="0"/>
                      <a:ea typeface="Cambria" panose="02040503050406030204" pitchFamily="18" charset="0"/>
                    </a:rPr>
                    <a:t>CAT</a:t>
                  </a:r>
                  <a:endParaRPr lang="en-GB" b="1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  <a:p>
                  <a:pPr algn="ctr"/>
                  <a:r>
                    <a:rPr lang="en-GB" b="1" i="1" dirty="0" err="1">
                      <a:latin typeface="Cambria" panose="02040503050406030204" pitchFamily="18" charset="0"/>
                      <a:ea typeface="Cambria" panose="02040503050406030204" pitchFamily="18" charset="0"/>
                    </a:rPr>
                    <a:t>Dm</a:t>
                  </a:r>
                  <a:r>
                    <a:rPr lang="en-GB" b="1" dirty="0" err="1">
                      <a:latin typeface="Cambria" panose="02040503050406030204" pitchFamily="18" charset="0"/>
                      <a:ea typeface="Cambria" panose="02040503050406030204" pitchFamily="18" charset="0"/>
                    </a:rPr>
                    <a:t>GST</a:t>
                  </a:r>
                  <a:endParaRPr lang="LID4096" b="1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359D9C11-FC02-A7A6-9C16-967E01AEDFFD}"/>
                    </a:ext>
                  </a:extLst>
                </p:cNvPr>
                <p:cNvSpPr/>
                <p:nvPr/>
              </p:nvSpPr>
              <p:spPr>
                <a:xfrm>
                  <a:off x="1015284" y="4468965"/>
                  <a:ext cx="1094704" cy="656822"/>
                </a:xfrm>
                <a:prstGeom prst="rect">
                  <a:avLst/>
                </a:prstGeom>
                <a:ln w="28575"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b="1" i="1" dirty="0" err="1">
                      <a:latin typeface="Cambria" panose="02040503050406030204" pitchFamily="18" charset="0"/>
                      <a:ea typeface="Cambria" panose="02040503050406030204" pitchFamily="18" charset="0"/>
                    </a:rPr>
                    <a:t>Hs</a:t>
                  </a:r>
                  <a:r>
                    <a:rPr lang="en-GB" b="1" dirty="0" err="1">
                      <a:latin typeface="Cambria" panose="02040503050406030204" pitchFamily="18" charset="0"/>
                      <a:ea typeface="Cambria" panose="02040503050406030204" pitchFamily="18" charset="0"/>
                    </a:rPr>
                    <a:t>CAT</a:t>
                  </a:r>
                  <a:endParaRPr lang="en-GB" b="1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  <a:p>
                  <a:pPr algn="ctr"/>
                  <a:r>
                    <a:rPr lang="en-GB" b="1" i="1" dirty="0" err="1">
                      <a:latin typeface="Cambria" panose="02040503050406030204" pitchFamily="18" charset="0"/>
                      <a:ea typeface="Cambria" panose="02040503050406030204" pitchFamily="18" charset="0"/>
                    </a:rPr>
                    <a:t>Hs</a:t>
                  </a:r>
                  <a:r>
                    <a:rPr lang="en-GB" b="1" dirty="0" err="1">
                      <a:latin typeface="Cambria" panose="02040503050406030204" pitchFamily="18" charset="0"/>
                      <a:ea typeface="Cambria" panose="02040503050406030204" pitchFamily="18" charset="0"/>
                    </a:rPr>
                    <a:t>GST</a:t>
                  </a:r>
                  <a:endParaRPr lang="LID4096" b="1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3675DDCC-E884-4F8E-4433-57EDC7B1CB29}"/>
                    </a:ext>
                  </a:extLst>
                </p:cNvPr>
                <p:cNvSpPr/>
                <p:nvPr/>
              </p:nvSpPr>
              <p:spPr>
                <a:xfrm>
                  <a:off x="1893194" y="2748836"/>
                  <a:ext cx="1738648" cy="21410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sz="1400" b="1" i="1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Homo sapiens </a:t>
                  </a:r>
                  <a:r>
                    <a:rPr lang="en-GB" sz="1400" b="1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(</a:t>
                  </a:r>
                  <a:r>
                    <a:rPr lang="en-GB" sz="1400" b="1" i="1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Hs</a:t>
                  </a:r>
                  <a:r>
                    <a:rPr lang="en-GB" sz="1400" b="1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)</a:t>
                  </a:r>
                </a:p>
              </p:txBody>
            </p:sp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38327582-EF72-63E8-AEE3-3157A520DFAA}"/>
                    </a:ext>
                  </a:extLst>
                </p:cNvPr>
                <p:cNvSpPr/>
                <p:nvPr/>
              </p:nvSpPr>
              <p:spPr>
                <a:xfrm>
                  <a:off x="1636758" y="3400625"/>
                  <a:ext cx="2043449" cy="49583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sz="1400" b="1" i="1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D. melanogaster </a:t>
                  </a:r>
                  <a:r>
                    <a:rPr lang="en-GB" sz="1400" b="1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(</a:t>
                  </a:r>
                  <a:r>
                    <a:rPr lang="en-GB" sz="1400" b="1" i="1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Dm</a:t>
                  </a:r>
                  <a:r>
                    <a:rPr lang="en-GB" sz="1400" b="1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)</a:t>
                  </a:r>
                </a:p>
                <a:p>
                  <a:pPr algn="ctr"/>
                  <a:r>
                    <a:rPr lang="en-GB" sz="1400" b="1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Lacks CYP2C</a:t>
                  </a:r>
                </a:p>
              </p:txBody>
            </p:sp>
            <p:grpSp>
              <p:nvGrpSpPr>
                <p:cNvPr id="31" name="Group 30">
                  <a:extLst>
                    <a:ext uri="{FF2B5EF4-FFF2-40B4-BE49-F238E27FC236}">
                      <a16:creationId xmlns:a16="http://schemas.microsoft.com/office/drawing/2014/main" id="{3A08B671-AF21-1A74-289A-E773984F8AFA}"/>
                    </a:ext>
                  </a:extLst>
                </p:cNvPr>
                <p:cNvGrpSpPr/>
                <p:nvPr/>
              </p:nvGrpSpPr>
              <p:grpSpPr>
                <a:xfrm>
                  <a:off x="1262128" y="3471557"/>
                  <a:ext cx="363559" cy="791346"/>
                  <a:chOff x="5891011" y="3853999"/>
                  <a:chExt cx="409978" cy="614966"/>
                </a:xfrm>
              </p:grpSpPr>
              <p:cxnSp>
                <p:nvCxnSpPr>
                  <p:cNvPr id="69" name="Straight Connector 68">
                    <a:extLst>
                      <a:ext uri="{FF2B5EF4-FFF2-40B4-BE49-F238E27FC236}">
                        <a16:creationId xmlns:a16="http://schemas.microsoft.com/office/drawing/2014/main" id="{BB242072-44D0-105A-A301-89D489572476}"/>
                      </a:ext>
                    </a:extLst>
                  </p:cNvPr>
                  <p:cNvCxnSpPr/>
                  <p:nvPr/>
                </p:nvCxnSpPr>
                <p:spPr>
                  <a:xfrm>
                    <a:off x="6096000" y="3853999"/>
                    <a:ext cx="0" cy="614966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0" name="Straight Connector 69">
                    <a:extLst>
                      <a:ext uri="{FF2B5EF4-FFF2-40B4-BE49-F238E27FC236}">
                        <a16:creationId xmlns:a16="http://schemas.microsoft.com/office/drawing/2014/main" id="{2C6F48DA-52BD-09F2-72BC-E05B6A3CAC6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5891011" y="4468965"/>
                    <a:ext cx="409978" cy="0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2" name="Group 31">
                  <a:extLst>
                    <a:ext uri="{FF2B5EF4-FFF2-40B4-BE49-F238E27FC236}">
                      <a16:creationId xmlns:a16="http://schemas.microsoft.com/office/drawing/2014/main" id="{74F07D94-BD37-A516-EF85-CE7B8F3CBBE8}"/>
                    </a:ext>
                  </a:extLst>
                </p:cNvPr>
                <p:cNvGrpSpPr/>
                <p:nvPr/>
              </p:nvGrpSpPr>
              <p:grpSpPr>
                <a:xfrm>
                  <a:off x="3529347" y="3426138"/>
                  <a:ext cx="295677" cy="775029"/>
                  <a:chOff x="5299657" y="3743387"/>
                  <a:chExt cx="591354" cy="606681"/>
                </a:xfrm>
              </p:grpSpPr>
              <p:cxnSp>
                <p:nvCxnSpPr>
                  <p:cNvPr id="67" name="Straight Connector 66">
                    <a:extLst>
                      <a:ext uri="{FF2B5EF4-FFF2-40B4-BE49-F238E27FC236}">
                        <a16:creationId xmlns:a16="http://schemas.microsoft.com/office/drawing/2014/main" id="{F507C1B1-0F49-5A9F-41DB-9266C571079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5504647" y="3743387"/>
                    <a:ext cx="386364" cy="600820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8" name="Straight Connector 67">
                    <a:extLst>
                      <a:ext uri="{FF2B5EF4-FFF2-40B4-BE49-F238E27FC236}">
                        <a16:creationId xmlns:a16="http://schemas.microsoft.com/office/drawing/2014/main" id="{1E66E6EF-D057-AFDD-44BE-061A360768E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5299657" y="4350068"/>
                    <a:ext cx="409978" cy="0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3" name="Group 32">
                  <a:extLst>
                    <a:ext uri="{FF2B5EF4-FFF2-40B4-BE49-F238E27FC236}">
                      <a16:creationId xmlns:a16="http://schemas.microsoft.com/office/drawing/2014/main" id="{572DFCEB-BFB9-1EAE-266E-369AB1520EBF}"/>
                    </a:ext>
                  </a:extLst>
                </p:cNvPr>
                <p:cNvGrpSpPr/>
                <p:nvPr/>
              </p:nvGrpSpPr>
              <p:grpSpPr>
                <a:xfrm>
                  <a:off x="2177237" y="3460159"/>
                  <a:ext cx="2209284" cy="1123537"/>
                  <a:chOff x="5812048" y="3258834"/>
                  <a:chExt cx="2209284" cy="1123537"/>
                </a:xfrm>
              </p:grpSpPr>
              <p:grpSp>
                <p:nvGrpSpPr>
                  <p:cNvPr id="63" name="Group 62">
                    <a:extLst>
                      <a:ext uri="{FF2B5EF4-FFF2-40B4-BE49-F238E27FC236}">
                        <a16:creationId xmlns:a16="http://schemas.microsoft.com/office/drawing/2014/main" id="{FA128E29-B9F7-A033-5447-5BB789C457DE}"/>
                      </a:ext>
                    </a:extLst>
                  </p:cNvPr>
                  <p:cNvGrpSpPr/>
                  <p:nvPr/>
                </p:nvGrpSpPr>
                <p:grpSpPr>
                  <a:xfrm rot="4874788">
                    <a:off x="6631333" y="2901299"/>
                    <a:ext cx="570713" cy="2209284"/>
                    <a:chOff x="4631758" y="2623004"/>
                    <a:chExt cx="1669231" cy="1845961"/>
                  </a:xfrm>
                </p:grpSpPr>
                <p:cxnSp>
                  <p:nvCxnSpPr>
                    <p:cNvPr id="65" name="Straight Connector 64">
                      <a:extLst>
                        <a:ext uri="{FF2B5EF4-FFF2-40B4-BE49-F238E27FC236}">
                          <a16:creationId xmlns:a16="http://schemas.microsoft.com/office/drawing/2014/main" id="{D29256A4-3D43-0661-0F87-71AA7946457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16725212" flipH="1">
                      <a:off x="4512071" y="2742691"/>
                      <a:ext cx="239374" cy="0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6" name="Straight Connector 65">
                      <a:extLst>
                        <a:ext uri="{FF2B5EF4-FFF2-40B4-BE49-F238E27FC236}">
                          <a16:creationId xmlns:a16="http://schemas.microsoft.com/office/drawing/2014/main" id="{3DDEAD36-A021-A676-F2E6-73ED0695470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>
                      <a:off x="5891011" y="4468965"/>
                      <a:ext cx="409978" cy="0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64" name="Straight Connector 63">
                    <a:extLst>
                      <a:ext uri="{FF2B5EF4-FFF2-40B4-BE49-F238E27FC236}">
                        <a16:creationId xmlns:a16="http://schemas.microsoft.com/office/drawing/2014/main" id="{C95E3BDC-2970-C94B-3883-5AD9CC956DE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5868341" y="3258834"/>
                    <a:ext cx="1551320" cy="1123537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6A9F878A-2D28-3096-2EE0-7AF60224BD02}"/>
                    </a:ext>
                  </a:extLst>
                </p:cNvPr>
                <p:cNvSpPr/>
                <p:nvPr/>
              </p:nvSpPr>
              <p:spPr>
                <a:xfrm>
                  <a:off x="1012239" y="2082541"/>
                  <a:ext cx="3204694" cy="347730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b="1" i="1" u="sng" dirty="0">
                      <a:solidFill>
                        <a:srgbClr val="00B0F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Molecular docking studies</a:t>
                  </a:r>
                  <a:endParaRPr lang="LID4096" b="1" i="1" u="sng" dirty="0">
                    <a:solidFill>
                      <a:srgbClr val="00B0F0"/>
                    </a:solidFill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878EC166-9F83-DCFA-EFB2-A030E80CD8F6}"/>
                    </a:ext>
                  </a:extLst>
                </p:cNvPr>
                <p:cNvSpPr/>
                <p:nvPr/>
              </p:nvSpPr>
              <p:spPr>
                <a:xfrm>
                  <a:off x="9745012" y="3622963"/>
                  <a:ext cx="746975" cy="347730"/>
                </a:xfrm>
                <a:prstGeom prst="rect">
                  <a:avLst/>
                </a:prstGeom>
                <a:ln w="28575"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b="1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BPA</a:t>
                  </a:r>
                  <a:endParaRPr lang="LID4096" b="1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9F4920E5-F40F-36C2-39C3-9436EE69F40C}"/>
                    </a:ext>
                  </a:extLst>
                </p:cNvPr>
                <p:cNvSpPr/>
                <p:nvPr/>
              </p:nvSpPr>
              <p:spPr>
                <a:xfrm>
                  <a:off x="0" y="2898539"/>
                  <a:ext cx="1094704" cy="65682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sz="1400" b="1" i="1" dirty="0">
                      <a:solidFill>
                        <a:srgbClr val="FF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Highest inhibitory </a:t>
                  </a:r>
                </a:p>
                <a:p>
                  <a:pPr algn="ctr"/>
                  <a:r>
                    <a:rPr lang="en-GB" sz="1400" b="1" i="1" dirty="0">
                      <a:solidFill>
                        <a:srgbClr val="FF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activity</a:t>
                  </a:r>
                  <a:endParaRPr lang="en-GB" sz="14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2BCEB7ED-B12D-FD95-4B3F-FDDBAD141AE1}"/>
                    </a:ext>
                  </a:extLst>
                </p:cNvPr>
                <p:cNvSpPr/>
                <p:nvPr/>
              </p:nvSpPr>
              <p:spPr>
                <a:xfrm>
                  <a:off x="9153046" y="4315763"/>
                  <a:ext cx="2142184" cy="253077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b="1" i="1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D. melanogaster</a:t>
                  </a:r>
                  <a:endParaRPr lang="LID4096" b="1" i="1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  <p:cxnSp>
              <p:nvCxnSpPr>
                <p:cNvPr id="38" name="Straight Arrow Connector 37">
                  <a:extLst>
                    <a:ext uri="{FF2B5EF4-FFF2-40B4-BE49-F238E27FC236}">
                      <a16:creationId xmlns:a16="http://schemas.microsoft.com/office/drawing/2014/main" id="{0707B6BD-C483-BEB3-C78F-E5EC2156224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139165" y="4193679"/>
                  <a:ext cx="0" cy="174191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Arrow Connector 38">
                  <a:extLst>
                    <a:ext uri="{FF2B5EF4-FFF2-40B4-BE49-F238E27FC236}">
                      <a16:creationId xmlns:a16="http://schemas.microsoft.com/office/drawing/2014/main" id="{1E95D6EB-C69D-B6FF-443E-66E1F3DCED0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163572" y="4583696"/>
                  <a:ext cx="0" cy="180715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Arrow Connector 39">
                  <a:extLst>
                    <a:ext uri="{FF2B5EF4-FFF2-40B4-BE49-F238E27FC236}">
                      <a16:creationId xmlns:a16="http://schemas.microsoft.com/office/drawing/2014/main" id="{B35E6EED-6287-F5DF-3D78-9080C011B62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163572" y="3032974"/>
                  <a:ext cx="0" cy="582220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0A5128C5-6D3F-3EC9-8C53-1F6E37303046}"/>
                    </a:ext>
                  </a:extLst>
                </p:cNvPr>
                <p:cNvSpPr/>
                <p:nvPr/>
              </p:nvSpPr>
              <p:spPr>
                <a:xfrm>
                  <a:off x="5692461" y="5327656"/>
                  <a:ext cx="6339053" cy="656822"/>
                </a:xfrm>
                <a:prstGeom prst="rect">
                  <a:avLst/>
                </a:prstGeom>
                <a:ln w="28575"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sz="1400" b="1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↓ Climbing ability, emergence rate, glutathione-S-transferase, Total thiols, Non Protein thiols, &amp; Cell viability, ↑ Malondialdehyde, Protein carbonyls, Nitric oxide, Acetylcholinesterase &amp; Monoamine oxidase B.   </a:t>
                  </a:r>
                  <a:endParaRPr lang="LID4096" sz="1400" b="1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617E9B49-82AC-D1A1-54C9-C237D83FDE4E}"/>
                    </a:ext>
                  </a:extLst>
                </p:cNvPr>
                <p:cNvSpPr/>
                <p:nvPr/>
              </p:nvSpPr>
              <p:spPr>
                <a:xfrm>
                  <a:off x="9745012" y="2450683"/>
                  <a:ext cx="746975" cy="347730"/>
                </a:xfrm>
                <a:prstGeom prst="rect">
                  <a:avLst/>
                </a:prstGeom>
                <a:ln w="28575"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b="1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BPA</a:t>
                  </a:r>
                  <a:endParaRPr lang="LID4096" b="1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162C36E7-C772-55D9-3F3F-EDDDB2DD8AD6}"/>
                    </a:ext>
                  </a:extLst>
                </p:cNvPr>
                <p:cNvSpPr/>
                <p:nvPr/>
              </p:nvSpPr>
              <p:spPr>
                <a:xfrm>
                  <a:off x="9073280" y="2809343"/>
                  <a:ext cx="1918072" cy="281279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sz="1400" b="1" i="1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0, 100, 200 &amp; 400</a:t>
                  </a:r>
                  <a:r>
                    <a:rPr lang="el-GR" sz="1400" b="1" i="1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μ</a:t>
                  </a:r>
                  <a:r>
                    <a:rPr lang="en-GB" sz="1400" b="1" i="1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M</a:t>
                  </a:r>
                  <a:endParaRPr lang="en-GB" sz="1400" b="1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id="{F3351CF9-F026-8D5F-A2FC-3FA53AFB6060}"/>
                    </a:ext>
                  </a:extLst>
                </p:cNvPr>
                <p:cNvSpPr/>
                <p:nvPr/>
              </p:nvSpPr>
              <p:spPr>
                <a:xfrm>
                  <a:off x="9180129" y="3991774"/>
                  <a:ext cx="1918072" cy="281279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sz="1400" b="1" i="1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100 &amp; 200</a:t>
                  </a:r>
                  <a:r>
                    <a:rPr lang="el-GR" sz="1400" b="1" i="1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μ</a:t>
                  </a:r>
                  <a:r>
                    <a:rPr lang="en-GB" sz="1400" b="1" i="1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M</a:t>
                  </a:r>
                  <a:endParaRPr lang="en-GB" sz="1400" b="1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  <p:sp>
              <p:nvSpPr>
                <p:cNvPr id="45" name="Rectangle 44">
                  <a:extLst>
                    <a:ext uri="{FF2B5EF4-FFF2-40B4-BE49-F238E27FC236}">
                      <a16:creationId xmlns:a16="http://schemas.microsoft.com/office/drawing/2014/main" id="{5AEBC9FA-167A-5F05-5792-CAE7652F45B1}"/>
                    </a:ext>
                  </a:extLst>
                </p:cNvPr>
                <p:cNvSpPr/>
                <p:nvPr/>
              </p:nvSpPr>
              <p:spPr>
                <a:xfrm>
                  <a:off x="8703054" y="3140550"/>
                  <a:ext cx="2440551" cy="253077"/>
                </a:xfrm>
                <a:prstGeom prst="rect">
                  <a:avLst/>
                </a:prstGeom>
                <a:ln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sz="1400" b="1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Toxicological assessment</a:t>
                  </a:r>
                  <a:endParaRPr lang="LID4096" sz="1400" b="1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  <p:sp>
              <p:nvSpPr>
                <p:cNvPr id="46" name="Rectangle 45">
                  <a:extLst>
                    <a:ext uri="{FF2B5EF4-FFF2-40B4-BE49-F238E27FC236}">
                      <a16:creationId xmlns:a16="http://schemas.microsoft.com/office/drawing/2014/main" id="{7E9FE9A4-737A-0970-19DF-9AFD438B695C}"/>
                    </a:ext>
                  </a:extLst>
                </p:cNvPr>
                <p:cNvSpPr/>
                <p:nvPr/>
              </p:nvSpPr>
              <p:spPr>
                <a:xfrm>
                  <a:off x="6788369" y="2539734"/>
                  <a:ext cx="1062772" cy="347730"/>
                </a:xfrm>
                <a:prstGeom prst="rect">
                  <a:avLst/>
                </a:prstGeom>
                <a:ln w="28575"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b="1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AEFEVL</a:t>
                  </a:r>
                  <a:endParaRPr lang="LID4096" b="1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  <p:cxnSp>
              <p:nvCxnSpPr>
                <p:cNvPr id="47" name="Straight Arrow Connector 46">
                  <a:extLst>
                    <a:ext uri="{FF2B5EF4-FFF2-40B4-BE49-F238E27FC236}">
                      <a16:creationId xmlns:a16="http://schemas.microsoft.com/office/drawing/2014/main" id="{94DA6D72-FC9B-4B42-2C3C-D2A086CA030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335652" y="3169049"/>
                  <a:ext cx="0" cy="582220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8" name="Rectangle 47">
                  <a:extLst>
                    <a:ext uri="{FF2B5EF4-FFF2-40B4-BE49-F238E27FC236}">
                      <a16:creationId xmlns:a16="http://schemas.microsoft.com/office/drawing/2014/main" id="{BF763289-5C72-79B4-1C70-FF369724452B}"/>
                    </a:ext>
                  </a:extLst>
                </p:cNvPr>
                <p:cNvSpPr/>
                <p:nvPr/>
              </p:nvSpPr>
              <p:spPr>
                <a:xfrm>
                  <a:off x="6126522" y="3268947"/>
                  <a:ext cx="2288152" cy="314381"/>
                </a:xfrm>
                <a:prstGeom prst="rect">
                  <a:avLst/>
                </a:prstGeom>
                <a:ln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sz="1400" b="1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Safe dose determination</a:t>
                  </a:r>
                  <a:endParaRPr lang="LID4096" sz="1400" b="1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  <p:sp>
              <p:nvSpPr>
                <p:cNvPr id="49" name="Rectangle 48">
                  <a:extLst>
                    <a:ext uri="{FF2B5EF4-FFF2-40B4-BE49-F238E27FC236}">
                      <a16:creationId xmlns:a16="http://schemas.microsoft.com/office/drawing/2014/main" id="{804C31A2-A38C-0B49-E3A1-49309F0C4B66}"/>
                    </a:ext>
                  </a:extLst>
                </p:cNvPr>
                <p:cNvSpPr/>
                <p:nvPr/>
              </p:nvSpPr>
              <p:spPr>
                <a:xfrm>
                  <a:off x="6804266" y="3775430"/>
                  <a:ext cx="1062772" cy="347730"/>
                </a:xfrm>
                <a:prstGeom prst="rect">
                  <a:avLst/>
                </a:prstGeom>
                <a:ln w="28575"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b="1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AEFEVL</a:t>
                  </a:r>
                  <a:endParaRPr lang="LID4096" b="1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  <p:sp>
              <p:nvSpPr>
                <p:cNvPr id="50" name="Rectangle 49">
                  <a:extLst>
                    <a:ext uri="{FF2B5EF4-FFF2-40B4-BE49-F238E27FC236}">
                      <a16:creationId xmlns:a16="http://schemas.microsoft.com/office/drawing/2014/main" id="{32CBC3CB-C0E9-8629-CCF7-577CF7E1341C}"/>
                    </a:ext>
                  </a:extLst>
                </p:cNvPr>
                <p:cNvSpPr/>
                <p:nvPr/>
              </p:nvSpPr>
              <p:spPr>
                <a:xfrm>
                  <a:off x="5921218" y="2966541"/>
                  <a:ext cx="2698760" cy="212507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sz="1400" b="1" i="1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0, 0.25. 0.5, 1, &amp; 2mg/10g Diet</a:t>
                  </a:r>
                  <a:endParaRPr lang="en-GB" sz="1400" b="1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  <p:sp>
              <p:nvSpPr>
                <p:cNvPr id="51" name="Rectangle 50">
                  <a:extLst>
                    <a:ext uri="{FF2B5EF4-FFF2-40B4-BE49-F238E27FC236}">
                      <a16:creationId xmlns:a16="http://schemas.microsoft.com/office/drawing/2014/main" id="{7FCFBF4D-89D2-E6F1-3EEF-69211C1D9ACF}"/>
                    </a:ext>
                  </a:extLst>
                </p:cNvPr>
                <p:cNvSpPr/>
                <p:nvPr/>
              </p:nvSpPr>
              <p:spPr>
                <a:xfrm>
                  <a:off x="6360719" y="4141009"/>
                  <a:ext cx="1918072" cy="212507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sz="1400" b="1" i="1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0.5 &amp; 1mg/10g Diet</a:t>
                  </a:r>
                  <a:endParaRPr lang="en-GB" sz="1400" b="1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  <p:grpSp>
              <p:nvGrpSpPr>
                <p:cNvPr id="52" name="Group 51">
                  <a:extLst>
                    <a:ext uri="{FF2B5EF4-FFF2-40B4-BE49-F238E27FC236}">
                      <a16:creationId xmlns:a16="http://schemas.microsoft.com/office/drawing/2014/main" id="{3E7B3F1E-3B81-3B75-43AB-0B40048ACDB9}"/>
                    </a:ext>
                  </a:extLst>
                </p:cNvPr>
                <p:cNvGrpSpPr/>
                <p:nvPr/>
              </p:nvGrpSpPr>
              <p:grpSpPr>
                <a:xfrm>
                  <a:off x="7319750" y="4367870"/>
                  <a:ext cx="1972563" cy="698336"/>
                  <a:chOff x="3780292" y="3481486"/>
                  <a:chExt cx="1972563" cy="698336"/>
                </a:xfrm>
              </p:grpSpPr>
              <p:grpSp>
                <p:nvGrpSpPr>
                  <p:cNvPr id="59" name="Group 58">
                    <a:extLst>
                      <a:ext uri="{FF2B5EF4-FFF2-40B4-BE49-F238E27FC236}">
                        <a16:creationId xmlns:a16="http://schemas.microsoft.com/office/drawing/2014/main" id="{B377C1C1-3D7D-A197-D684-E10CAE9B9263}"/>
                      </a:ext>
                    </a:extLst>
                  </p:cNvPr>
                  <p:cNvGrpSpPr/>
                  <p:nvPr/>
                </p:nvGrpSpPr>
                <p:grpSpPr>
                  <a:xfrm rot="4874788">
                    <a:off x="4656657" y="3083624"/>
                    <a:ext cx="237856" cy="1954540"/>
                    <a:chOff x="4324331" y="4504570"/>
                    <a:chExt cx="695682" cy="1633109"/>
                  </a:xfrm>
                </p:grpSpPr>
                <p:cxnSp>
                  <p:nvCxnSpPr>
                    <p:cNvPr id="61" name="Straight Connector 60">
                      <a:extLst>
                        <a:ext uri="{FF2B5EF4-FFF2-40B4-BE49-F238E27FC236}">
                          <a16:creationId xmlns:a16="http://schemas.microsoft.com/office/drawing/2014/main" id="{D0FD8469-DD04-17DE-C72A-0E9FC7C63DEF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16725212" flipH="1" flipV="1">
                      <a:off x="3513289" y="5326626"/>
                      <a:ext cx="1622095" cy="12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2" name="Straight Connector 61">
                      <a:extLst>
                        <a:ext uri="{FF2B5EF4-FFF2-40B4-BE49-F238E27FC236}">
                          <a16:creationId xmlns:a16="http://schemas.microsoft.com/office/drawing/2014/main" id="{A4F25D53-6FC5-7222-F7AE-13A4DEC6C06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16725212" flipV="1">
                      <a:off x="4713492" y="4198048"/>
                      <a:ext cx="0" cy="613043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60" name="Straight Connector 59">
                    <a:extLst>
                      <a:ext uri="{FF2B5EF4-FFF2-40B4-BE49-F238E27FC236}">
                        <a16:creationId xmlns:a16="http://schemas.microsoft.com/office/drawing/2014/main" id="{CBDAA244-60D0-7597-A075-0A461A1CC4B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80292" y="3481486"/>
                    <a:ext cx="0" cy="485964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53" name="Explosion: 8 Points 52">
                  <a:extLst>
                    <a:ext uri="{FF2B5EF4-FFF2-40B4-BE49-F238E27FC236}">
                      <a16:creationId xmlns:a16="http://schemas.microsoft.com/office/drawing/2014/main" id="{71B287CA-4F09-775F-C031-21A94A852E68}"/>
                    </a:ext>
                  </a:extLst>
                </p:cNvPr>
                <p:cNvSpPr/>
                <p:nvPr/>
              </p:nvSpPr>
              <p:spPr>
                <a:xfrm>
                  <a:off x="9347478" y="4666201"/>
                  <a:ext cx="1642925" cy="480326"/>
                </a:xfrm>
                <a:prstGeom prst="irregularSeal1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b="1" dirty="0">
                      <a:solidFill>
                        <a:schemeClr val="tx1"/>
                      </a:solidFill>
                    </a:rPr>
                    <a:t>Toxicity </a:t>
                  </a:r>
                  <a:endParaRPr lang="LID4096" b="1" dirty="0">
                    <a:solidFill>
                      <a:schemeClr val="tx1"/>
                    </a:solidFill>
                  </a:endParaRPr>
                </a:p>
              </p:txBody>
            </p:sp>
            <p:cxnSp>
              <p:nvCxnSpPr>
                <p:cNvPr id="54" name="Straight Arrow Connector 53">
                  <a:extLst>
                    <a:ext uri="{FF2B5EF4-FFF2-40B4-BE49-F238E27FC236}">
                      <a16:creationId xmlns:a16="http://schemas.microsoft.com/office/drawing/2014/main" id="{8F7FE646-C238-9584-32E8-BC61F6D15BE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794291" y="678193"/>
                  <a:ext cx="0" cy="216794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Arrow Connector 54">
                  <a:extLst>
                    <a:ext uri="{FF2B5EF4-FFF2-40B4-BE49-F238E27FC236}">
                      <a16:creationId xmlns:a16="http://schemas.microsoft.com/office/drawing/2014/main" id="{470389AB-FC80-5746-080E-C7C545D18A7D}"/>
                    </a:ext>
                  </a:extLst>
                </p:cNvPr>
                <p:cNvCxnSpPr>
                  <a:cxnSpLocks/>
                  <a:endCxn id="22" idx="0"/>
                </p:cNvCxnSpPr>
                <p:nvPr/>
              </p:nvCxnSpPr>
              <p:spPr>
                <a:xfrm>
                  <a:off x="5794291" y="2000298"/>
                  <a:ext cx="2144" cy="262483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6" name="Rectangle 55">
                  <a:extLst>
                    <a:ext uri="{FF2B5EF4-FFF2-40B4-BE49-F238E27FC236}">
                      <a16:creationId xmlns:a16="http://schemas.microsoft.com/office/drawing/2014/main" id="{4BA181D2-B590-CB38-3C78-8D3F26C44462}"/>
                    </a:ext>
                  </a:extLst>
                </p:cNvPr>
                <p:cNvSpPr/>
                <p:nvPr/>
              </p:nvSpPr>
              <p:spPr>
                <a:xfrm>
                  <a:off x="7745131" y="2080137"/>
                  <a:ext cx="3204694" cy="347730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b="1" i="1" u="sng" dirty="0">
                      <a:solidFill>
                        <a:srgbClr val="00B0F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In vivo studies</a:t>
                  </a:r>
                  <a:endParaRPr lang="LID4096" b="1" i="1" u="sng" dirty="0">
                    <a:solidFill>
                      <a:srgbClr val="00B0F0"/>
                    </a:solidFill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  <p:cxnSp>
              <p:nvCxnSpPr>
                <p:cNvPr id="57" name="Straight Connector 56">
                  <a:extLst>
                    <a:ext uri="{FF2B5EF4-FFF2-40B4-BE49-F238E27FC236}">
                      <a16:creationId xmlns:a16="http://schemas.microsoft.com/office/drawing/2014/main" id="{A9AF0169-59D4-1D85-5D69-96A7A79FF0FD}"/>
                    </a:ext>
                  </a:extLst>
                </p:cNvPr>
                <p:cNvCxnSpPr/>
                <p:nvPr/>
              </p:nvCxnSpPr>
              <p:spPr>
                <a:xfrm>
                  <a:off x="4030013" y="2262781"/>
                  <a:ext cx="974371" cy="165086"/>
                </a:xfrm>
                <a:prstGeom prst="line">
                  <a:avLst/>
                </a:prstGeom>
                <a:ln w="9525" cap="flat" cmpd="sng" algn="ctr">
                  <a:solidFill>
                    <a:schemeClr val="dk1"/>
                  </a:solidFill>
                  <a:prstDash val="dash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57">
                  <a:extLst>
                    <a:ext uri="{FF2B5EF4-FFF2-40B4-BE49-F238E27FC236}">
                      <a16:creationId xmlns:a16="http://schemas.microsoft.com/office/drawing/2014/main" id="{5C4628AC-B451-3D69-3708-01BF6182DDA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633360" y="2254002"/>
                  <a:ext cx="1899222" cy="136955"/>
                </a:xfrm>
                <a:prstGeom prst="line">
                  <a:avLst/>
                </a:prstGeom>
                <a:ln w="9525" cap="flat" cmpd="sng" algn="ctr">
                  <a:solidFill>
                    <a:schemeClr val="dk1"/>
                  </a:solidFill>
                  <a:prstDash val="dash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A7C262B3-4799-EEB0-758F-3B8F921D61A1}"/>
                  </a:ext>
                </a:extLst>
              </p:cNvPr>
              <p:cNvSpPr/>
              <p:nvPr/>
            </p:nvSpPr>
            <p:spPr>
              <a:xfrm>
                <a:off x="111484" y="6256040"/>
                <a:ext cx="12170668" cy="546208"/>
              </a:xfrm>
              <a:prstGeom prst="rect">
                <a:avLst/>
              </a:prstGeom>
              <a:ln w="2857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just"/>
                <a:r>
                  <a:rPr lang="en-GB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Conclusion</a:t>
                </a:r>
                <a:r>
                  <a:rPr lang="en-GB" dirty="0">
                    <a:latin typeface="Cambria" panose="02040503050406030204" pitchFamily="18" charset="0"/>
                    <a:ea typeface="Cambria" panose="02040503050406030204" pitchFamily="18" charset="0"/>
                  </a:rPr>
                  <a:t>: </a:t>
                </a:r>
                <a:r>
                  <a:rPr lang="en-GB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BPAQ is more toxic than </a:t>
                </a:r>
                <a:r>
                  <a:rPr lang="en-GB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BPA and acts via OS; AEFEVL mitigates BPA-induced toxicity;</a:t>
                </a:r>
                <a:r>
                  <a:rPr lang="en-GB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GB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EGC</a:t>
                </a:r>
                <a:r>
                  <a:rPr lang="en-GB" dirty="0">
                    <a:latin typeface="Cambria" panose="02040503050406030204" pitchFamily="18" charset="0"/>
                    <a:ea typeface="Cambria" panose="02040503050406030204" pitchFamily="18" charset="0"/>
                  </a:rPr>
                  <a:t> is identified as the most promising active compound in AEFEVL with a desirable ADMET profile, and modulates NFr2 and NF-kB pathways.  </a:t>
                </a:r>
                <a:endParaRPr lang="LID4096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cxnSp>
            <p:nvCxnSpPr>
              <p:cNvPr id="19" name="Straight Arrow Connector 18">
                <a:extLst>
                  <a:ext uri="{FF2B5EF4-FFF2-40B4-BE49-F238E27FC236}">
                    <a16:creationId xmlns:a16="http://schemas.microsoft.com/office/drawing/2014/main" id="{B3B598EA-4A21-A7D2-653A-2BB2CBEE9C4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283780" y="5172678"/>
                <a:ext cx="0" cy="180715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6D86B19-27D3-2E54-6F43-312B825B4DD6}"/>
                </a:ext>
              </a:extLst>
            </p:cNvPr>
            <p:cNvSpPr/>
            <p:nvPr/>
          </p:nvSpPr>
          <p:spPr>
            <a:xfrm>
              <a:off x="4457598" y="2911714"/>
              <a:ext cx="996231" cy="295417"/>
            </a:xfrm>
            <a:prstGeom prst="rect">
              <a:avLst/>
            </a:prstGeom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b="1" dirty="0"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pPr algn="ctr"/>
              <a:r>
                <a:rPr lang="en-GB" b="1" dirty="0">
                  <a:latin typeface="Cambria" panose="02040503050406030204" pitchFamily="18" charset="0"/>
                  <a:ea typeface="Cambria" panose="02040503050406030204" pitchFamily="18" charset="0"/>
                </a:rPr>
                <a:t>AEFEVL</a:t>
              </a:r>
              <a:endParaRPr lang="LID4096" b="1" dirty="0"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pPr algn="ctr"/>
              <a:endParaRPr lang="LID4096" b="1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A14F7F9E-D4E4-2F71-1D35-2248A7EDAA4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035047" y="3881884"/>
              <a:ext cx="10224" cy="1801652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F37ADDC-689D-12DE-35D5-23864FD7EDA3}"/>
                </a:ext>
              </a:extLst>
            </p:cNvPr>
            <p:cNvSpPr/>
            <p:nvPr/>
          </p:nvSpPr>
          <p:spPr>
            <a:xfrm>
              <a:off x="4241141" y="3804218"/>
              <a:ext cx="1584097" cy="278078"/>
            </a:xfrm>
            <a:prstGeom prst="rect">
              <a:avLst/>
            </a:prstGeom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b="1" dirty="0">
                  <a:latin typeface="Cambria" panose="02040503050406030204" pitchFamily="18" charset="0"/>
                  <a:ea typeface="Cambria" panose="02040503050406030204" pitchFamily="18" charset="0"/>
                </a:rPr>
                <a:t>EGC &amp; others</a:t>
              </a:r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E6C3A547-5BAD-4A3E-0D45-806EF0297161}"/>
                </a:ext>
              </a:extLst>
            </p:cNvPr>
            <p:cNvCxnSpPr>
              <a:cxnSpLocks/>
            </p:cNvCxnSpPr>
            <p:nvPr/>
          </p:nvCxnSpPr>
          <p:spPr>
            <a:xfrm>
              <a:off x="4929951" y="3207131"/>
              <a:ext cx="0" cy="58222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927880A-2F40-2D1B-AA48-E7FD41D991F9}"/>
                </a:ext>
              </a:extLst>
            </p:cNvPr>
            <p:cNvSpPr/>
            <p:nvPr/>
          </p:nvSpPr>
          <p:spPr>
            <a:xfrm>
              <a:off x="4424455" y="3320787"/>
              <a:ext cx="1069519" cy="229897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b="1" dirty="0">
                  <a:latin typeface="Cambria" panose="02040503050406030204" pitchFamily="18" charset="0"/>
                  <a:ea typeface="Cambria" panose="02040503050406030204" pitchFamily="18" charset="0"/>
                </a:rPr>
                <a:t>HPLC-MS</a:t>
              </a:r>
              <a:endParaRPr lang="LID4096" sz="1400" b="1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58038C3-D6F1-C1CF-AB49-2FB2645F02D1}"/>
                </a:ext>
              </a:extLst>
            </p:cNvPr>
            <p:cNvCxnSpPr>
              <a:cxnSpLocks/>
            </p:cNvCxnSpPr>
            <p:nvPr/>
          </p:nvCxnSpPr>
          <p:spPr>
            <a:xfrm>
              <a:off x="4937331" y="4082296"/>
              <a:ext cx="0" cy="23538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8FF6DEC-ABB7-1710-248C-FE6A636ABB8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787442" y="4320207"/>
              <a:ext cx="285018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126940A-F0C0-804B-77EB-7377388A2AA5}"/>
                </a:ext>
              </a:extLst>
            </p:cNvPr>
            <p:cNvSpPr/>
            <p:nvPr/>
          </p:nvSpPr>
          <p:spPr>
            <a:xfrm>
              <a:off x="4475336" y="4375275"/>
              <a:ext cx="945052" cy="621060"/>
            </a:xfrm>
            <a:prstGeom prst="rect">
              <a:avLst/>
            </a:prstGeom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b="1" i="1" dirty="0">
                  <a:latin typeface="Cambria" panose="02040503050406030204" pitchFamily="18" charset="0"/>
                  <a:ea typeface="Cambria" panose="02040503050406030204" pitchFamily="18" charset="0"/>
                </a:rPr>
                <a:t>Keap-1</a:t>
              </a:r>
              <a:endParaRPr lang="en-GB" b="1" dirty="0"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pPr algn="ctr"/>
              <a:r>
                <a:rPr lang="en-GB" b="1" i="1" dirty="0">
                  <a:latin typeface="Cambria" panose="02040503050406030204" pitchFamily="18" charset="0"/>
                  <a:ea typeface="Cambria" panose="02040503050406030204" pitchFamily="18" charset="0"/>
                </a:rPr>
                <a:t>IKK</a:t>
              </a:r>
              <a:r>
                <a:rPr lang="el-GR" b="1" i="1" dirty="0">
                  <a:latin typeface="Cambria" panose="02040503050406030204" pitchFamily="18" charset="0"/>
                  <a:ea typeface="Cambria" panose="02040503050406030204" pitchFamily="18" charset="0"/>
                </a:rPr>
                <a:t>β</a:t>
              </a:r>
              <a:endParaRPr lang="LID4096" b="1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976B9CA-BD6D-C09B-61E7-22262023BA0A}"/>
                </a:ext>
              </a:extLst>
            </p:cNvPr>
            <p:cNvSpPr/>
            <p:nvPr/>
          </p:nvSpPr>
          <p:spPr>
            <a:xfrm>
              <a:off x="4105110" y="4511002"/>
              <a:ext cx="446768" cy="34773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b="1" i="1" dirty="0">
                  <a:latin typeface="Cambria" panose="02040503050406030204" pitchFamily="18" charset="0"/>
                  <a:ea typeface="Cambria" panose="02040503050406030204" pitchFamily="18" charset="0"/>
                </a:rPr>
                <a:t>Hs</a:t>
              </a:r>
              <a:endParaRPr lang="LID4096" b="1" i="1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D3F7C36-1B86-22E0-80E3-748110A71EC1}"/>
                </a:ext>
              </a:extLst>
            </p:cNvPr>
            <p:cNvSpPr/>
            <p:nvPr/>
          </p:nvSpPr>
          <p:spPr>
            <a:xfrm>
              <a:off x="5340452" y="4495060"/>
              <a:ext cx="541687" cy="34773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b="1" i="1" dirty="0">
                  <a:latin typeface="Cambria" panose="02040503050406030204" pitchFamily="18" charset="0"/>
                  <a:ea typeface="Cambria" panose="02040503050406030204" pitchFamily="18" charset="0"/>
                </a:rPr>
                <a:t>Dm</a:t>
              </a:r>
              <a:endParaRPr lang="LID4096" b="1" i="1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36E973C-300A-A75F-2322-BB2ED6E8AD3B}"/>
                </a:ext>
              </a:extLst>
            </p:cNvPr>
            <p:cNvSpPr/>
            <p:nvPr/>
          </p:nvSpPr>
          <p:spPr>
            <a:xfrm>
              <a:off x="3018920" y="5691023"/>
              <a:ext cx="1857214" cy="285492"/>
            </a:xfrm>
            <a:prstGeom prst="rect">
              <a:avLst/>
            </a:prstGeom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b="1" dirty="0">
                  <a:latin typeface="Cambria" panose="02040503050406030204" pitchFamily="18" charset="0"/>
                  <a:ea typeface="Cambria" panose="02040503050406030204" pitchFamily="18" charset="0"/>
                </a:rPr>
                <a:t>ADMET  Studies</a:t>
              </a:r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4FE01063-3399-C966-2CA9-F7D133A0F1A2}"/>
                </a:ext>
              </a:extLst>
            </p:cNvPr>
            <p:cNvCxnSpPr>
              <a:cxnSpLocks/>
            </p:cNvCxnSpPr>
            <p:nvPr/>
          </p:nvCxnSpPr>
          <p:spPr>
            <a:xfrm>
              <a:off x="5867715" y="2661606"/>
              <a:ext cx="5481" cy="2580690"/>
            </a:xfrm>
            <a:prstGeom prst="line">
              <a:avLst/>
            </a:prstGeom>
            <a:ln w="28575">
              <a:solidFill>
                <a:srgbClr val="00B0F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418408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256</Words>
  <Application>Microsoft Office PowerPoint</Application>
  <PresentationFormat>Widescreen</PresentationFormat>
  <Paragraphs>40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Cambria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2</cp:revision>
  <dcterms:created xsi:type="dcterms:W3CDTF">2024-06-19T03:14:32Z</dcterms:created>
  <dcterms:modified xsi:type="dcterms:W3CDTF">2024-06-19T03:17:12Z</dcterms:modified>
</cp:coreProperties>
</file>