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4"/>
  </p:sldMasterIdLst>
  <p:notesMasterIdLst>
    <p:notesMasterId r:id="rId10"/>
  </p:notesMasterIdLst>
  <p:sldIdLst>
    <p:sldId id="346" r:id="rId5"/>
    <p:sldId id="347" r:id="rId6"/>
    <p:sldId id="348" r:id="rId7"/>
    <p:sldId id="349" r:id="rId8"/>
    <p:sldId id="350" r:id="rId9"/>
  </p:sldIdLst>
  <p:sldSz cx="6858000" cy="9906000" type="A4"/>
  <p:notesSz cx="6807200" cy="9939338"/>
  <p:defaultTextStyle>
    <a:defPPr>
      <a:defRPr lang="en-US"/>
    </a:defPPr>
    <a:lvl1pPr marL="0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6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3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3399"/>
    <a:srgbClr val="00000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27" autoAdjust="0"/>
  </p:normalViewPr>
  <p:slideViewPr>
    <p:cSldViewPr snapToGrid="0">
      <p:cViewPr varScale="1">
        <p:scale>
          <a:sx n="119" d="100"/>
          <a:sy n="119" d="100"/>
        </p:scale>
        <p:origin x="102" y="1290"/>
      </p:cViewPr>
      <p:guideLst>
        <p:guide orient="horz" pos="312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ayuki Nishide" userId="369d5537707d8dfa" providerId="LiveId" clId="{D96B8140-7D59-4735-816D-9EC4B079B203}"/>
    <pc:docChg chg="delSld">
      <pc:chgData name="Masayuki Nishide" userId="369d5537707d8dfa" providerId="LiveId" clId="{D96B8140-7D59-4735-816D-9EC4B079B203}" dt="2024-06-14T11:41:19.670" v="0" actId="47"/>
      <pc:docMkLst>
        <pc:docMk/>
      </pc:docMkLst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4193078320" sldId="328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2050586404" sldId="329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1346049807" sldId="331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258609904" sldId="332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3439610329" sldId="335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4215562438" sldId="336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213646268" sldId="337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3911336037" sldId="339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3527075223" sldId="343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2213034287" sldId="344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954397417" sldId="356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3631073345" sldId="359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1646233169" sldId="360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742566752" sldId="361"/>
        </pc:sldMkLst>
      </pc:sldChg>
      <pc:sldChg chg="del">
        <pc:chgData name="Masayuki Nishide" userId="369d5537707d8dfa" providerId="LiveId" clId="{D96B8140-7D59-4735-816D-9EC4B079B203}" dt="2024-06-14T11:41:19.670" v="0" actId="47"/>
        <pc:sldMkLst>
          <pc:docMk/>
          <pc:sldMk cId="560004821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A15551BB-F853-4CBA-902B-594835868546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3" y="4782900"/>
            <a:ext cx="5446396" cy="3913425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2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C067DDD2-5DFB-4908-ACE0-24AEC0E1FBF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08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1pPr>
    <a:lvl2pPr marL="341882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2pPr>
    <a:lvl3pPr marL="683762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3pPr>
    <a:lvl4pPr marL="1025641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4pPr>
    <a:lvl5pPr marL="1367521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5pPr>
    <a:lvl6pPr marL="1709402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6pPr>
    <a:lvl7pPr marL="2051283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7pPr>
    <a:lvl8pPr marL="2393163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8pPr>
    <a:lvl9pPr marL="2735044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2" y="5202944"/>
            <a:ext cx="5143500" cy="239165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12" indent="0" algn="ctr">
              <a:buNone/>
              <a:defRPr sz="1501"/>
            </a:lvl2pPr>
            <a:lvl3pPr marL="685822" indent="0" algn="ctr">
              <a:buNone/>
              <a:defRPr sz="1350"/>
            </a:lvl3pPr>
            <a:lvl4pPr marL="1028734" indent="0" algn="ctr">
              <a:buNone/>
              <a:defRPr sz="1199"/>
            </a:lvl4pPr>
            <a:lvl5pPr marL="1371644" indent="0" algn="ctr">
              <a:buNone/>
              <a:defRPr sz="1199"/>
            </a:lvl5pPr>
            <a:lvl6pPr marL="1714556" indent="0" algn="ctr">
              <a:buNone/>
              <a:defRPr sz="1199"/>
            </a:lvl6pPr>
            <a:lvl7pPr marL="2057468" indent="0" algn="ctr">
              <a:buNone/>
              <a:defRPr sz="1199"/>
            </a:lvl7pPr>
            <a:lvl8pPr marL="2400378" indent="0" algn="ctr">
              <a:buNone/>
              <a:defRPr sz="1199"/>
            </a:lvl8pPr>
            <a:lvl9pPr marL="2743290" indent="0" algn="ctr">
              <a:buNone/>
              <a:defRPr sz="119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23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2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9" y="527404"/>
            <a:ext cx="1478755" cy="839487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90" y="527404"/>
            <a:ext cx="4350544" cy="839487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6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24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9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12" indent="0">
              <a:buNone/>
              <a:defRPr sz="1501">
                <a:solidFill>
                  <a:schemeClr val="tx1">
                    <a:tint val="75000"/>
                  </a:schemeClr>
                </a:solidFill>
              </a:defRPr>
            </a:lvl2pPr>
            <a:lvl3pPr marL="68582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34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4pPr>
            <a:lvl5pPr marL="1371644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5pPr>
            <a:lvl6pPr marL="1714556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6pPr>
            <a:lvl7pPr marL="2057468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7pPr>
            <a:lvl8pPr marL="2400378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8pPr>
            <a:lvl9pPr marL="274329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62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6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6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7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50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2" indent="0">
              <a:buNone/>
              <a:defRPr sz="1501" b="1"/>
            </a:lvl2pPr>
            <a:lvl3pPr marL="685822" indent="0">
              <a:buNone/>
              <a:defRPr sz="1350" b="1"/>
            </a:lvl3pPr>
            <a:lvl4pPr marL="1028734" indent="0">
              <a:buNone/>
              <a:defRPr sz="1199" b="1"/>
            </a:lvl4pPr>
            <a:lvl5pPr marL="1371644" indent="0">
              <a:buNone/>
              <a:defRPr sz="1199" b="1"/>
            </a:lvl5pPr>
            <a:lvl6pPr marL="1714556" indent="0">
              <a:buNone/>
              <a:defRPr sz="1199" b="1"/>
            </a:lvl6pPr>
            <a:lvl7pPr marL="2057468" indent="0">
              <a:buNone/>
              <a:defRPr sz="1199" b="1"/>
            </a:lvl7pPr>
            <a:lvl8pPr marL="2400378" indent="0">
              <a:buNone/>
              <a:defRPr sz="1199" b="1"/>
            </a:lvl8pPr>
            <a:lvl9pPr marL="2743290" indent="0">
              <a:buNone/>
              <a:defRPr sz="119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428350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2" indent="0">
              <a:buNone/>
              <a:defRPr sz="1501" b="1"/>
            </a:lvl2pPr>
            <a:lvl3pPr marL="685822" indent="0">
              <a:buNone/>
              <a:defRPr sz="1350" b="1"/>
            </a:lvl3pPr>
            <a:lvl4pPr marL="1028734" indent="0">
              <a:buNone/>
              <a:defRPr sz="1199" b="1"/>
            </a:lvl4pPr>
            <a:lvl5pPr marL="1371644" indent="0">
              <a:buNone/>
              <a:defRPr sz="1199" b="1"/>
            </a:lvl5pPr>
            <a:lvl6pPr marL="1714556" indent="0">
              <a:buNone/>
              <a:defRPr sz="1199" b="1"/>
            </a:lvl6pPr>
            <a:lvl7pPr marL="2057468" indent="0">
              <a:buNone/>
              <a:defRPr sz="1199" b="1"/>
            </a:lvl7pPr>
            <a:lvl8pPr marL="2400378" indent="0">
              <a:buNone/>
              <a:defRPr sz="1199" b="1"/>
            </a:lvl8pPr>
            <a:lvl9pPr marL="2743290" indent="0">
              <a:buNone/>
              <a:defRPr sz="119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3618442"/>
            <a:ext cx="2915543" cy="53221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10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8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93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1"/>
            <a:ext cx="2211884" cy="2311399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099"/>
            </a:lvl2pPr>
            <a:lvl3pPr>
              <a:defRPr sz="1800"/>
            </a:lvl3pPr>
            <a:lvl4pPr>
              <a:defRPr sz="1501"/>
            </a:lvl4pPr>
            <a:lvl5pPr>
              <a:defRPr sz="150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199"/>
            </a:lvl1pPr>
            <a:lvl2pPr marL="342912" indent="0">
              <a:buNone/>
              <a:defRPr sz="1051"/>
            </a:lvl2pPr>
            <a:lvl3pPr marL="685822" indent="0">
              <a:buNone/>
              <a:defRPr sz="900"/>
            </a:lvl3pPr>
            <a:lvl4pPr marL="1028734" indent="0">
              <a:buNone/>
              <a:defRPr sz="749"/>
            </a:lvl4pPr>
            <a:lvl5pPr marL="1371644" indent="0">
              <a:buNone/>
              <a:defRPr sz="749"/>
            </a:lvl5pPr>
            <a:lvl6pPr marL="1714556" indent="0">
              <a:buNone/>
              <a:defRPr sz="749"/>
            </a:lvl6pPr>
            <a:lvl7pPr marL="2057468" indent="0">
              <a:buNone/>
              <a:defRPr sz="749"/>
            </a:lvl7pPr>
            <a:lvl8pPr marL="2400378" indent="0">
              <a:buNone/>
              <a:defRPr sz="749"/>
            </a:lvl8pPr>
            <a:lvl9pPr marL="2743290" indent="0">
              <a:buNone/>
              <a:defRPr sz="74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338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1"/>
            <a:ext cx="2211884" cy="2311399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12" indent="0">
              <a:buNone/>
              <a:defRPr sz="2099"/>
            </a:lvl2pPr>
            <a:lvl3pPr marL="685822" indent="0">
              <a:buNone/>
              <a:defRPr sz="1800"/>
            </a:lvl3pPr>
            <a:lvl4pPr marL="1028734" indent="0">
              <a:buNone/>
              <a:defRPr sz="1501"/>
            </a:lvl4pPr>
            <a:lvl5pPr marL="1371644" indent="0">
              <a:buNone/>
              <a:defRPr sz="1501"/>
            </a:lvl5pPr>
            <a:lvl6pPr marL="1714556" indent="0">
              <a:buNone/>
              <a:defRPr sz="1501"/>
            </a:lvl6pPr>
            <a:lvl7pPr marL="2057468" indent="0">
              <a:buNone/>
              <a:defRPr sz="1501"/>
            </a:lvl7pPr>
            <a:lvl8pPr marL="2400378" indent="0">
              <a:buNone/>
              <a:defRPr sz="1501"/>
            </a:lvl8pPr>
            <a:lvl9pPr marL="2743290" indent="0">
              <a:buNone/>
              <a:defRPr sz="1501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199"/>
            </a:lvl1pPr>
            <a:lvl2pPr marL="342912" indent="0">
              <a:buNone/>
              <a:defRPr sz="1051"/>
            </a:lvl2pPr>
            <a:lvl3pPr marL="685822" indent="0">
              <a:buNone/>
              <a:defRPr sz="900"/>
            </a:lvl3pPr>
            <a:lvl4pPr marL="1028734" indent="0">
              <a:buNone/>
              <a:defRPr sz="749"/>
            </a:lvl4pPr>
            <a:lvl5pPr marL="1371644" indent="0">
              <a:buNone/>
              <a:defRPr sz="749"/>
            </a:lvl5pPr>
            <a:lvl6pPr marL="1714556" indent="0">
              <a:buNone/>
              <a:defRPr sz="749"/>
            </a:lvl6pPr>
            <a:lvl7pPr marL="2057468" indent="0">
              <a:buNone/>
              <a:defRPr sz="749"/>
            </a:lvl7pPr>
            <a:lvl8pPr marL="2400378" indent="0">
              <a:buNone/>
              <a:defRPr sz="749"/>
            </a:lvl8pPr>
            <a:lvl9pPr marL="2743290" indent="0">
              <a:buNone/>
              <a:defRPr sz="74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21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6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90" y="9181398"/>
            <a:ext cx="1543050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8"/>
            <a:ext cx="2314575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17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22" rtl="0" eaLnBrk="1" latinLnBrk="0" hangingPunct="1">
        <a:lnSpc>
          <a:spcPct val="90000"/>
        </a:lnSpc>
        <a:spcBef>
          <a:spcPct val="0"/>
        </a:spcBef>
        <a:buNone/>
        <a:defRPr kumimoji="1"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6" indent="-171456" algn="l" defTabSz="68582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kumimoji="1"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14366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8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200190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00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12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24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34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46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2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22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34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44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56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68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78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90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164419-0955-F3A9-0E78-4FF1718AC49F}"/>
              </a:ext>
            </a:extLst>
          </p:cNvPr>
          <p:cNvSpPr txBox="1"/>
          <p:nvPr/>
        </p:nvSpPr>
        <p:spPr>
          <a:xfrm>
            <a:off x="96772" y="366971"/>
            <a:ext cx="66864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Characteristics of six patients with microscopic polyangiitis and seven healthy donors recruited for Abseq.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24B3F1-BCB5-40DB-DBA7-54EC8AA94F9B}"/>
              </a:ext>
            </a:extLst>
          </p:cNvPr>
          <p:cNvSpPr txBox="1"/>
          <p:nvPr/>
        </p:nvSpPr>
        <p:spPr>
          <a:xfrm>
            <a:off x="385011" y="7538716"/>
            <a:ext cx="62243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MPA; Microscopic polyangiitis, BVAS; Birmingham Vasculitis Activity Score 2008 ver.3, ENT; Eyes, nose, and throat, Up/</a:t>
            </a:r>
            <a:r>
              <a:rPr lang="en-US" altLang="ja-JP" sz="1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Ucr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; protein/urine creatinine ratio, eGFR; Estimated glomerular filtration rate, CRP; C-reactive protein, MPO; Myeloperoxidase, PR3; Proteinase 3, ANCA; Anti-neutrophil cytoplasmic antibody, N.D.; Not detected.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3B88A137-A396-10E5-2AFB-D5108CCA6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486844"/>
              </p:ext>
            </p:extLst>
          </p:nvPr>
        </p:nvGraphicFramePr>
        <p:xfrm>
          <a:off x="891067" y="1267046"/>
          <a:ext cx="5054600" cy="527304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889000">
                  <a:extLst>
                    <a:ext uri="{9D8B030D-6E8A-4147-A177-3AD203B41FA5}">
                      <a16:colId xmlns:a16="http://schemas.microsoft.com/office/drawing/2014/main" val="3709764711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133808306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815072067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171719588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3938728996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3469123778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4199461316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257528251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800278037"/>
                    </a:ext>
                  </a:extLst>
                </a:gridCol>
              </a:tblGrid>
              <a:tr h="1295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No.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247126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0834638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0544473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20534648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New/Worse/Persistent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505870"/>
                  </a:ext>
                </a:extLst>
              </a:tr>
              <a:tr h="12954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Consideration when applying classification criteria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*Described in the Result section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08573"/>
                  </a:ext>
                </a:extLst>
              </a:tr>
              <a:tr h="12954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Classification criteria for MPA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Nasal involvement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9935202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MPO-ANCA positive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684144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Interstitial lung disease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4859286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Pauci-immune glomerulonephritis on biopsy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24571767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PR3-ANCA positive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55522926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eosinophil count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869579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632265"/>
                  </a:ext>
                </a:extLst>
              </a:tr>
              <a:tr h="129540">
                <a:tc rowSpan="10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BVAS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85130454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Cutaneous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68332766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Mucous membranes/Eyes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58085911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7580015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Chest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2891452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Cardiovascular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7569759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586100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3945328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Nervous system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6367716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323433"/>
                  </a:ext>
                </a:extLst>
              </a:tr>
              <a:tr h="12954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Count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 Blood Cells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9070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17330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6670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5890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13180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47964326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Neutrophils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/μ</a:t>
                      </a:r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15770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5616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11190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88114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Lymphocytes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/μ</a:t>
                      </a:r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2222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1884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1124625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Monocytes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/μ</a:t>
                      </a:r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764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1919623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Eosinophils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/μ</a:t>
                      </a:r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3720164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Basophils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/μ</a:t>
                      </a:r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48585933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Hemoglobin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g/dL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9.4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1197900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Pletelets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 10</a:t>
                      </a:r>
                      <a:r>
                        <a:rPr lang="el-GR" sz="700" u="none" strike="noStrik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el-GR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26.1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46.1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9018192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Occult Blood</a:t>
                      </a:r>
                      <a:b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(Semi-Quantitative)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26269984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Up/</a:t>
                      </a:r>
                      <a:r>
                        <a:rPr lang="en-US" sz="7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Ucr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mg/g Cr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362823"/>
                  </a:ext>
                </a:extLst>
              </a:tr>
              <a:tr h="1295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Biochemical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Urea Nitrogen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99175262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Creatinine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60171805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eGFR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mL/min/1.73 m</a:t>
                      </a:r>
                      <a:r>
                        <a:rPr lang="en-US" sz="7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70.3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33200580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CRP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4.04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16.05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2.43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11.37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83435"/>
                  </a:ext>
                </a:extLst>
              </a:tr>
              <a:tr h="1295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Immunological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MPO-ANCA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IU/mL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103.0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1690.0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17.2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430.0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226.0</a:t>
                      </a:r>
                      <a:endParaRPr lang="en-US" altLang="ja-JP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64398114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PR3-APCA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IU/mL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1.0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1.0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1.0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1.0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1564087"/>
                  </a:ext>
                </a:extLst>
              </a:tr>
            </a:tbl>
          </a:graphicData>
        </a:graphic>
      </p:graphicFrame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F28EBD50-2A41-1B90-A437-8343BB610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098000"/>
              </p:ext>
            </p:extLst>
          </p:nvPr>
        </p:nvGraphicFramePr>
        <p:xfrm>
          <a:off x="872470" y="6930253"/>
          <a:ext cx="3886200" cy="3886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041400">
                  <a:extLst>
                    <a:ext uri="{9D8B030D-6E8A-4147-A177-3AD203B41FA5}">
                      <a16:colId xmlns:a16="http://schemas.microsoft.com/office/drawing/2014/main" val="200969291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266549336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44893309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3694934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935065632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53916359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5263110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385810049"/>
                    </a:ext>
                  </a:extLst>
                </a:gridCol>
              </a:tblGrid>
              <a:tr h="1295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Donor No.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360309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n-US" altLang="ja-JP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0832760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6358649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BE09FA6-5369-9D61-98F4-8AA644C9BF5E}"/>
              </a:ext>
            </a:extLst>
          </p:cNvPr>
          <p:cNvSpPr txBox="1"/>
          <p:nvPr/>
        </p:nvSpPr>
        <p:spPr>
          <a:xfrm>
            <a:off x="811162" y="1002891"/>
            <a:ext cx="12939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Patients with MPA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38DBAF2-80BE-38DF-8688-318E83822503}"/>
              </a:ext>
            </a:extLst>
          </p:cNvPr>
          <p:cNvSpPr txBox="1"/>
          <p:nvPr/>
        </p:nvSpPr>
        <p:spPr>
          <a:xfrm>
            <a:off x="779206" y="6656441"/>
            <a:ext cx="1130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b="1" dirty="0">
                <a:latin typeface="Arial" panose="020B0604020202020204" pitchFamily="34" charset="0"/>
                <a:cs typeface="Arial" panose="020B0604020202020204" pitchFamily="34" charset="0"/>
              </a:rPr>
              <a:t>Healthy Donors</a:t>
            </a:r>
            <a:endParaRPr kumimoji="1" lang="ja-JP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3B229C-161E-216A-6B55-7B71C2583ABE}"/>
              </a:ext>
            </a:extLst>
          </p:cNvPr>
          <p:cNvSpPr txBox="1"/>
          <p:nvPr/>
        </p:nvSpPr>
        <p:spPr>
          <a:xfrm>
            <a:off x="-1" y="-3117"/>
            <a:ext cx="2015633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137"/>
            <a:r>
              <a:rPr lang="en-US" altLang="ja-JP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Table 1</a:t>
            </a:r>
            <a:r>
              <a:rPr lang="ja-JP" altLang="en-US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135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C9A8B12-FD05-2E54-3CBF-A5CC064E1162}"/>
              </a:ext>
            </a:extLst>
          </p:cNvPr>
          <p:cNvSpPr txBox="1"/>
          <p:nvPr/>
        </p:nvSpPr>
        <p:spPr>
          <a:xfrm>
            <a:off x="366487" y="417844"/>
            <a:ext cx="6048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of highly expressed genes in </a:t>
            </a:r>
            <a:r>
              <a:rPr lang="en-US" altLang="ja-JP" sz="1000" b="1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microscopic polyangiitis</a:t>
            </a:r>
            <a:r>
              <a:rPr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patients compared to healthy donors.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3B6D9D1F-0FA5-954C-F32F-C2B437579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704714"/>
              </p:ext>
            </p:extLst>
          </p:nvPr>
        </p:nvGraphicFramePr>
        <p:xfrm>
          <a:off x="1069644" y="1164287"/>
          <a:ext cx="1495203" cy="402336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642234">
                  <a:extLst>
                    <a:ext uri="{9D8B030D-6E8A-4147-A177-3AD203B41FA5}">
                      <a16:colId xmlns:a16="http://schemas.microsoft.com/office/drawing/2014/main" val="2700588082"/>
                    </a:ext>
                  </a:extLst>
                </a:gridCol>
                <a:gridCol w="852969">
                  <a:extLst>
                    <a:ext uri="{9D8B030D-6E8A-4147-A177-3AD203B41FA5}">
                      <a16:colId xmlns:a16="http://schemas.microsoft.com/office/drawing/2014/main" val="469147105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DEGs</a:t>
                      </a:r>
                      <a:b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 v.s. HD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49591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LILRA5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1582638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LMNB1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6125597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ANXA3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LY6E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5777868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APOL6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MARCKS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6538594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BASP1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MT2A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014715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MTRNR2L8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4635813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CLEC12A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MX1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710116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CST7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NAIP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7160577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DSC2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0022471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EIF2AK2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8169400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EPSTI1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069152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FCER1G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311589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FCGR1A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5046526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FOLR3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PARP9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7750758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GBP1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PLSCR1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469807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GBP5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PROK2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8793804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HERC5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RNF213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025104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HIST2H2BE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RSAD2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2113522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S100A12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883967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IFI44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S100A8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7299374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IFI44L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S100A9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4246105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SAMD9L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9427459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SERPING1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10243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SH3GLB1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5739825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TNFAIP6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375318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TNFSF13B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7860984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TRIM22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028126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USP10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6192374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409859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ISG15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endParaRPr lang="ja-JP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5192020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3D957670-F1EB-12B2-7A6F-39C7F73726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92632"/>
              </p:ext>
            </p:extLst>
          </p:nvPr>
        </p:nvGraphicFramePr>
        <p:xfrm>
          <a:off x="3556013" y="1126138"/>
          <a:ext cx="901257" cy="37795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901257">
                  <a:extLst>
                    <a:ext uri="{9D8B030D-6E8A-4147-A177-3AD203B41FA5}">
                      <a16:colId xmlns:a16="http://schemas.microsoft.com/office/drawing/2014/main" val="131225480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Interferon Gamma </a:t>
                      </a:r>
                      <a:b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668446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APOL6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43402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EIF2AK2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277832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EPSTI1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266648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FCGR1A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6251610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GBP1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541144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GBP5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365433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IFI44L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276897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5930732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850608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109305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2180438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3937634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ISG15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055635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LY6E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931318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MT2A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305193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MX1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9153551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034810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099991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7564641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5453801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PLSCR1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7805312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RNF2B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1045934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RSAD2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7569419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SAMD9L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9353786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SERPING1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7689874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TNFAIP6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2038029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TRIM22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18363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51873418"/>
                  </a:ext>
                </a:extLst>
              </a:tr>
            </a:tbl>
          </a:graphicData>
        </a:graphic>
      </p:graphicFrame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3145979B-3C39-6361-388C-15FA3E830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827582"/>
              </p:ext>
            </p:extLst>
          </p:nvPr>
        </p:nvGraphicFramePr>
        <p:xfrm>
          <a:off x="4726210" y="1129322"/>
          <a:ext cx="890181" cy="329184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890181">
                  <a:extLst>
                    <a:ext uri="{9D8B030D-6E8A-4147-A177-3AD203B41FA5}">
                      <a16:colId xmlns:a16="http://schemas.microsoft.com/office/drawing/2014/main" val="49335065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Interferon</a:t>
                      </a:r>
                      <a:b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Alpha </a:t>
                      </a:r>
                      <a:b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32232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EIF2AK2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1114173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EPSTI1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6062440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IFI44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774021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IFI44L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643005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1203559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56922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475317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849455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IFIT5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5870179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4908919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0619867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IFITM3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914866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ISG15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602042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LY6E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5311854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MX1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638576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9115389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0962419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040312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3870960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PARP9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378158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PLSCR1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3175320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RSAD2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3974339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SAMD9L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46796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548881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6D626E-CBB7-F3D9-AFA5-0C706959F21D}"/>
              </a:ext>
            </a:extLst>
          </p:cNvPr>
          <p:cNvSpPr txBox="1"/>
          <p:nvPr/>
        </p:nvSpPr>
        <p:spPr>
          <a:xfrm>
            <a:off x="-1" y="-3117"/>
            <a:ext cx="2015633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137"/>
            <a:r>
              <a:rPr lang="en-US" altLang="ja-JP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Table 2</a:t>
            </a:r>
            <a:r>
              <a:rPr lang="ja-JP" altLang="en-US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16A50B-386D-59A3-A261-EDF8AD68CD05}"/>
              </a:ext>
            </a:extLst>
          </p:cNvPr>
          <p:cNvSpPr txBox="1"/>
          <p:nvPr/>
        </p:nvSpPr>
        <p:spPr>
          <a:xfrm>
            <a:off x="3390713" y="785347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B241F2-291D-9750-2E2B-4C2198A1846C}"/>
              </a:ext>
            </a:extLst>
          </p:cNvPr>
          <p:cNvSpPr txBox="1"/>
          <p:nvPr/>
        </p:nvSpPr>
        <p:spPr>
          <a:xfrm>
            <a:off x="948186" y="808155"/>
            <a:ext cx="269625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18B4819-92D0-2EBD-8906-574BE287DEC3}"/>
              </a:ext>
            </a:extLst>
          </p:cNvPr>
          <p:cNvSpPr txBox="1"/>
          <p:nvPr/>
        </p:nvSpPr>
        <p:spPr>
          <a:xfrm>
            <a:off x="385011" y="5565539"/>
            <a:ext cx="62243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(a) 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The top genes significantly upregulated in patients with MPA compared to healthy donors. DEGs : Differential expressed genes, MPA : Microscopic polyangiitis, HD : Healthy donor. </a:t>
            </a:r>
            <a:r>
              <a:rPr lang="en-US" altLang="ja-JP" sz="1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(b) 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A list of the genes related to IFN-</a:t>
            </a:r>
            <a:r>
              <a:rPr lang="el-GR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γ 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signature genes and IFN-</a:t>
            </a:r>
            <a:r>
              <a:rPr lang="el-GR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α 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signature genes.</a:t>
            </a:r>
          </a:p>
        </p:txBody>
      </p:sp>
    </p:spTree>
    <p:extLst>
      <p:ext uri="{BB962C8B-B14F-4D97-AF65-F5344CB8AC3E}">
        <p14:creationId xmlns:p14="http://schemas.microsoft.com/office/powerpoint/2010/main" val="28843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401BFD-C6F8-8D8B-BA3A-7D5F203AB208}"/>
              </a:ext>
            </a:extLst>
          </p:cNvPr>
          <p:cNvSpPr txBox="1"/>
          <p:nvPr/>
        </p:nvSpPr>
        <p:spPr>
          <a:xfrm>
            <a:off x="178933" y="425964"/>
            <a:ext cx="64540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Characteristics of 37 patients with microscopic polyangiitis recruited for assessing clinical parameters</a:t>
            </a:r>
            <a:r>
              <a:rPr lang="en-US" altLang="ja-JP" sz="1000" b="1" kern="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</a:t>
            </a:r>
            <a:endParaRPr lang="ja-JP" altLang="ja-JP" sz="1000" b="1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61281099-780A-CF23-F452-50326BFBB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052774"/>
              </p:ext>
            </p:extLst>
          </p:nvPr>
        </p:nvGraphicFramePr>
        <p:xfrm>
          <a:off x="301023" y="1069334"/>
          <a:ext cx="6321006" cy="193228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41328">
                  <a:extLst>
                    <a:ext uri="{9D8B030D-6E8A-4147-A177-3AD203B41FA5}">
                      <a16:colId xmlns:a16="http://schemas.microsoft.com/office/drawing/2014/main" val="3632320490"/>
                    </a:ext>
                  </a:extLst>
                </a:gridCol>
                <a:gridCol w="581727">
                  <a:extLst>
                    <a:ext uri="{9D8B030D-6E8A-4147-A177-3AD203B41FA5}">
                      <a16:colId xmlns:a16="http://schemas.microsoft.com/office/drawing/2014/main" val="3821242218"/>
                    </a:ext>
                  </a:extLst>
                </a:gridCol>
                <a:gridCol w="475611">
                  <a:extLst>
                    <a:ext uri="{9D8B030D-6E8A-4147-A177-3AD203B41FA5}">
                      <a16:colId xmlns:a16="http://schemas.microsoft.com/office/drawing/2014/main" val="1874490372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2963554723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4042563727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2021682827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256678703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3710560082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3759595574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2698113658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2777496047"/>
                    </a:ext>
                  </a:extLst>
                </a:gridCol>
                <a:gridCol w="265870">
                  <a:extLst>
                    <a:ext uri="{9D8B030D-6E8A-4147-A177-3AD203B41FA5}">
                      <a16:colId xmlns:a16="http://schemas.microsoft.com/office/drawing/2014/main" val="193169373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3335155177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2585837672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3364169068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4176137879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3563702949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1877910997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4101830581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3123872894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2006536891"/>
                    </a:ext>
                  </a:extLst>
                </a:gridCol>
                <a:gridCol w="242951">
                  <a:extLst>
                    <a:ext uri="{9D8B030D-6E8A-4147-A177-3AD203B41FA5}">
                      <a16:colId xmlns:a16="http://schemas.microsoft.com/office/drawing/2014/main" val="969566780"/>
                    </a:ext>
                  </a:extLst>
                </a:gridCol>
              </a:tblGrid>
              <a:tr h="8780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No.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85260"/>
                  </a:ext>
                </a:extLst>
              </a:tr>
              <a:tr h="8780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2953409"/>
                  </a:ext>
                </a:extLst>
              </a:tr>
              <a:tr h="8780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398743515"/>
                  </a:ext>
                </a:extLst>
              </a:tr>
              <a:tr h="8780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Medication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GC/AZP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GC/AZP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GC/AZP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2216694322"/>
                  </a:ext>
                </a:extLst>
              </a:tr>
              <a:tr h="8780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New/Worse/Persistent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7858367"/>
                  </a:ext>
                </a:extLst>
              </a:tr>
              <a:tr h="8780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Count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 Blood Cells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7660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8160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11500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13240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11200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12900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14160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68242195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Neutrophils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4586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11757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8773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8814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12720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7360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10097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10941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14018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8357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4088757314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Lymphocytes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2611811315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Monocytes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575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381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466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258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3958579614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Eosinophils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4090768331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Basophils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605411416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Hemoglobin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1427742085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Pletelets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 10</a:t>
                      </a:r>
                      <a:r>
                        <a:rPr lang="el-GR" sz="500" u="none" strike="noStrik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449914"/>
                  </a:ext>
                </a:extLst>
              </a:tr>
              <a:tr h="1762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Occult Blood</a:t>
                      </a:r>
                      <a:b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(Semi-Quantitative)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05192165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Up/Ucr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mg/g Cr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3682920"/>
                  </a:ext>
                </a:extLst>
              </a:tr>
              <a:tr h="8780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Biochemical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Urea Nitrogen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8727813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Creatinine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1507131036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eGFR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mL/min/1.73 m</a:t>
                      </a:r>
                      <a:r>
                        <a:rPr lang="en-US" sz="500" u="none" strike="noStrik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84.3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59.9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16.5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86.7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3014810868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0.04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13.13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14.51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843202"/>
                  </a:ext>
                </a:extLst>
              </a:tr>
              <a:tr h="878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Immunological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MPO-ANCA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IU/mL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66.4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32056935"/>
                  </a:ext>
                </a:extLst>
              </a:tr>
              <a:tr h="8780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PR3-APCA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IU/mL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641" marR="2641" marT="26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641" marR="2641" marT="2641" marB="0" anchor="ctr"/>
                </a:tc>
                <a:extLst>
                  <a:ext uri="{0D108BD9-81ED-4DB2-BD59-A6C34878D82A}">
                    <a16:rowId xmlns:a16="http://schemas.microsoft.com/office/drawing/2014/main" val="757088131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05434113-0956-BCC4-016F-BAC120015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171197"/>
              </p:ext>
            </p:extLst>
          </p:nvPr>
        </p:nvGraphicFramePr>
        <p:xfrm>
          <a:off x="310501" y="3140654"/>
          <a:ext cx="6318903" cy="1810067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42932">
                  <a:extLst>
                    <a:ext uri="{9D8B030D-6E8A-4147-A177-3AD203B41FA5}">
                      <a16:colId xmlns:a16="http://schemas.microsoft.com/office/drawing/2014/main" val="1170699321"/>
                    </a:ext>
                  </a:extLst>
                </a:gridCol>
                <a:gridCol w="583772">
                  <a:extLst>
                    <a:ext uri="{9D8B030D-6E8A-4147-A177-3AD203B41FA5}">
                      <a16:colId xmlns:a16="http://schemas.microsoft.com/office/drawing/2014/main" val="2204428296"/>
                    </a:ext>
                  </a:extLst>
                </a:gridCol>
                <a:gridCol w="477324">
                  <a:extLst>
                    <a:ext uri="{9D8B030D-6E8A-4147-A177-3AD203B41FA5}">
                      <a16:colId xmlns:a16="http://schemas.microsoft.com/office/drawing/2014/main" val="3601657461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3111227701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2206608506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2164006846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531988773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3723069473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2878839548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2521479139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864867041"/>
                    </a:ext>
                  </a:extLst>
                </a:gridCol>
                <a:gridCol w="277799">
                  <a:extLst>
                    <a:ext uri="{9D8B030D-6E8A-4147-A177-3AD203B41FA5}">
                      <a16:colId xmlns:a16="http://schemas.microsoft.com/office/drawing/2014/main" val="1106038731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4163294967"/>
                    </a:ext>
                  </a:extLst>
                </a:gridCol>
                <a:gridCol w="283876">
                  <a:extLst>
                    <a:ext uri="{9D8B030D-6E8A-4147-A177-3AD203B41FA5}">
                      <a16:colId xmlns:a16="http://schemas.microsoft.com/office/drawing/2014/main" val="1307314785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1979947268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330254914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4024825877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3434712589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963551624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2918780804"/>
                    </a:ext>
                  </a:extLst>
                </a:gridCol>
                <a:gridCol w="253851">
                  <a:extLst>
                    <a:ext uri="{9D8B030D-6E8A-4147-A177-3AD203B41FA5}">
                      <a16:colId xmlns:a16="http://schemas.microsoft.com/office/drawing/2014/main" val="2365928401"/>
                    </a:ext>
                  </a:extLst>
                </a:gridCol>
              </a:tblGrid>
              <a:tr h="8247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No.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928136"/>
                  </a:ext>
                </a:extLst>
              </a:tr>
              <a:tr h="8247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30855746"/>
                  </a:ext>
                </a:extLst>
              </a:tr>
              <a:tr h="8247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1327824574"/>
                  </a:ext>
                </a:extLst>
              </a:tr>
              <a:tr h="8247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Medication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GC/AZP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GC/IVCY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3927855543"/>
                  </a:ext>
                </a:extLst>
              </a:tr>
              <a:tr h="8247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New/Worse/Persistent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173271"/>
                  </a:ext>
                </a:extLst>
              </a:tr>
              <a:tr h="8247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Count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White Blood Cells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11990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12840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17540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9840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14290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17540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5890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45595275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Neutrophils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10887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11505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14102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5366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8738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9226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12361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7759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9720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4333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5616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15348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11379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15770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935510388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Lymphocytes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2222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1803532825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Monocytes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492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915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807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223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590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 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1110623111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Eosinophils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979332739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Basophils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1845889728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Hemoglobin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204267998"/>
                  </a:ext>
                </a:extLst>
              </a:tr>
              <a:tr h="852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Pletelets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 10</a:t>
                      </a:r>
                      <a:r>
                        <a:rPr lang="el-GR" sz="500" u="none" strike="noStrik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el-GR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/μ</a:t>
                      </a:r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603533"/>
                  </a:ext>
                </a:extLst>
              </a:tr>
              <a:tr h="1429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Occult Blood</a:t>
                      </a:r>
                      <a:b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(Semi-Quantitative)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79301959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Up/Ucr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mg/g Cr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1.23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80920"/>
                  </a:ext>
                </a:extLst>
              </a:tr>
              <a:tr h="8247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Biochemical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Urea Nitrogen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67527595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Creatinine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1.36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1.07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3999204970"/>
                  </a:ext>
                </a:extLst>
              </a:tr>
              <a:tr h="852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eGFR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mL/min/1.73 m</a:t>
                      </a:r>
                      <a:r>
                        <a:rPr lang="en-US" sz="500" u="none" strike="noStrike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3544957430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mg/dL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14.29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3.89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12.78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0.04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0.04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16.48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4.04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2.43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673098"/>
                  </a:ext>
                </a:extLst>
              </a:tr>
              <a:tr h="824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Immunological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MPO-ANCA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IU/mL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60.8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1130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76.5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altLang="ja-JP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430</a:t>
                      </a: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2749" marR="2749" marT="2749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93777878"/>
                  </a:ext>
                </a:extLst>
              </a:tr>
              <a:tr h="8247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PR3-APCA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IU/mL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N.A.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  <a:endParaRPr lang="en-US" altLang="ja-JP" sz="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&lt; 1.0</a:t>
                      </a:r>
                    </a:p>
                  </a:txBody>
                  <a:tcPr marL="2749" marR="2749" marT="2749" marB="0" anchor="ctr"/>
                </a:tc>
                <a:extLst>
                  <a:ext uri="{0D108BD9-81ED-4DB2-BD59-A6C34878D82A}">
                    <a16:rowId xmlns:a16="http://schemas.microsoft.com/office/drawing/2014/main" val="2559274105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D7D5B17-6F0A-2418-9271-2E56A69A62B0}"/>
              </a:ext>
            </a:extLst>
          </p:cNvPr>
          <p:cNvSpPr txBox="1"/>
          <p:nvPr/>
        </p:nvSpPr>
        <p:spPr>
          <a:xfrm>
            <a:off x="-1" y="-3117"/>
            <a:ext cx="2015633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137"/>
            <a:r>
              <a:rPr lang="en-US" altLang="ja-JP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Table 3</a:t>
            </a:r>
            <a:r>
              <a:rPr lang="ja-JP" altLang="en-US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719BD5-7F06-D468-8AC8-AFA947AFE83E}"/>
              </a:ext>
            </a:extLst>
          </p:cNvPr>
          <p:cNvSpPr txBox="1"/>
          <p:nvPr/>
        </p:nvSpPr>
        <p:spPr>
          <a:xfrm>
            <a:off x="385011" y="5188546"/>
            <a:ext cx="62243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GC; glucocorticoids, AZP; azathioprine, IVCY</a:t>
            </a: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;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 intravenous cyclophosphamide, Up/</a:t>
            </a:r>
            <a:r>
              <a:rPr lang="en-US" altLang="ja-JP" sz="1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Ucr</a:t>
            </a:r>
            <a:r>
              <a: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; protein/urine creatinine ratio, eGFR; Estimated glomerular filtration rate, CRP; C-reactive protein, MPO; Myeloperoxidase, PR3; Proteinase 3, ANCA; Anti-neutrophil cytoplasmic antibody, N.A.; not assessed, N.D.; Not detected.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3518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3C16145-F25D-7A35-AF21-0297096A4F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774642"/>
              </p:ext>
            </p:extLst>
          </p:nvPr>
        </p:nvGraphicFramePr>
        <p:xfrm>
          <a:off x="2112092" y="902571"/>
          <a:ext cx="2324100" cy="475488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3043993838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459665871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1889065231"/>
                    </a:ext>
                  </a:extLst>
                </a:gridCol>
              </a:tblGrid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  <a:endParaRPr lang="en-U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Clone</a:t>
                      </a:r>
                      <a:endParaRPr lang="en-U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Oligo ID</a:t>
                      </a:r>
                      <a:endParaRPr lang="en-US" sz="7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647497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CD3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UCHT1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AHS0231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9152909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4473963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AHS0228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742803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CD11c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B-Ly6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AHS0056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0551636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MPHIP9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3626495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3G8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AHS0053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708112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SJ25C1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25111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2A3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AHS0026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3473867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M-T271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AHS0025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6331619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L293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AHS0138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3930209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CD45RA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HI100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AHS0009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949411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CD56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NCAM16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AHS0019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5710760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CD62L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DREG-56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AHS0049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8956827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CD127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HIL-7R-M21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AHS0028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424939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CD134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ACT35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AHS0013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6266961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CD137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4B4-1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AHS0003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9432890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CD161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HP-3G10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AHS0205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6130363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CD183 (CXCR3)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1C6/CXCR3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1429808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CD185 (CXCR5)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RF8B2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2125182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CD186 (CXCR6)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13B 1E5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AHS0148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89211246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CD196 (CCR6)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11A9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57333799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CD197 (CCR7)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2-L1-A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AHS0273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8010253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CD272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J168-540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AHS0052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0997888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CD278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DX29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306210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CD279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EH12.1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AHS0014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8584674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CD357 (GITR)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V27-580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AHS0104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08930567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CD366 (TIM-3)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7D3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AHS0016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9226292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HLA-DR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G46-6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AHS0035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5810762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IA6-2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AHS0058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507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G20-127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AHS0198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640259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W6D3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AHS0196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258919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FceRia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AER-37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AHS0129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6837711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CD11m/MAC-1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ICRF44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AHS0184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34335825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CD193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5.00E+08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AHS0159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70916629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HIB22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AHS0195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4078711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CD274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MIH1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AHS0004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7192669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CD69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FN50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AHS0010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2088114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CD182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6C6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AHS0154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88034471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536101-40B8-BFFA-945A-F0E2C520A937}"/>
              </a:ext>
            </a:extLst>
          </p:cNvPr>
          <p:cNvSpPr txBox="1"/>
          <p:nvPr/>
        </p:nvSpPr>
        <p:spPr>
          <a:xfrm>
            <a:off x="1954710" y="421564"/>
            <a:ext cx="26388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solidFill>
                  <a:prstClr val="black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L</a:t>
            </a:r>
            <a:r>
              <a:rPr lang="en-US" altLang="ja-JP" sz="1000" b="1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ist of antibody-oligos using for Abseq.</a:t>
            </a:r>
            <a:r>
              <a:rPr lang="ja-JP" alt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60F7A3-4AF6-6F60-24AC-48A5B4A10D92}"/>
              </a:ext>
            </a:extLst>
          </p:cNvPr>
          <p:cNvSpPr txBox="1"/>
          <p:nvPr/>
        </p:nvSpPr>
        <p:spPr>
          <a:xfrm>
            <a:off x="-1" y="-3117"/>
            <a:ext cx="2015633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137"/>
            <a:r>
              <a:rPr lang="en-US" altLang="ja-JP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Table 4</a:t>
            </a:r>
            <a:r>
              <a:rPr lang="ja-JP" altLang="en-US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1742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2AB8E5-BF4C-DF6B-CE99-AF884D341D00}"/>
              </a:ext>
            </a:extLst>
          </p:cNvPr>
          <p:cNvSpPr txBox="1"/>
          <p:nvPr/>
        </p:nvSpPr>
        <p:spPr>
          <a:xfrm>
            <a:off x="1877730" y="482110"/>
            <a:ext cx="307872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68126"/>
            <a:r>
              <a:rPr lang="en-US" altLang="ja-JP" sz="10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Sequence information of each study participant.</a:t>
            </a:r>
            <a:endParaRPr lang="ja-JP" altLang="ja-JP" sz="1000" b="1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3C636DD4-175E-CE35-8868-BBD61E93C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960102"/>
              </p:ext>
            </p:extLst>
          </p:nvPr>
        </p:nvGraphicFramePr>
        <p:xfrm>
          <a:off x="471488" y="1053978"/>
          <a:ext cx="5891211" cy="165201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513593">
                  <a:extLst>
                    <a:ext uri="{9D8B030D-6E8A-4147-A177-3AD203B41FA5}">
                      <a16:colId xmlns:a16="http://schemas.microsoft.com/office/drawing/2014/main" val="3859743363"/>
                    </a:ext>
                  </a:extLst>
                </a:gridCol>
                <a:gridCol w="513593">
                  <a:extLst>
                    <a:ext uri="{9D8B030D-6E8A-4147-A177-3AD203B41FA5}">
                      <a16:colId xmlns:a16="http://schemas.microsoft.com/office/drawing/2014/main" val="1365718476"/>
                    </a:ext>
                  </a:extLst>
                </a:gridCol>
                <a:gridCol w="513593">
                  <a:extLst>
                    <a:ext uri="{9D8B030D-6E8A-4147-A177-3AD203B41FA5}">
                      <a16:colId xmlns:a16="http://schemas.microsoft.com/office/drawing/2014/main" val="810929539"/>
                    </a:ext>
                  </a:extLst>
                </a:gridCol>
                <a:gridCol w="715001">
                  <a:extLst>
                    <a:ext uri="{9D8B030D-6E8A-4147-A177-3AD203B41FA5}">
                      <a16:colId xmlns:a16="http://schemas.microsoft.com/office/drawing/2014/main" val="2751451405"/>
                    </a:ext>
                  </a:extLst>
                </a:gridCol>
                <a:gridCol w="715001">
                  <a:extLst>
                    <a:ext uri="{9D8B030D-6E8A-4147-A177-3AD203B41FA5}">
                      <a16:colId xmlns:a16="http://schemas.microsoft.com/office/drawing/2014/main" val="246757705"/>
                    </a:ext>
                  </a:extLst>
                </a:gridCol>
                <a:gridCol w="513593">
                  <a:extLst>
                    <a:ext uri="{9D8B030D-6E8A-4147-A177-3AD203B41FA5}">
                      <a16:colId xmlns:a16="http://schemas.microsoft.com/office/drawing/2014/main" val="2641537713"/>
                    </a:ext>
                  </a:extLst>
                </a:gridCol>
                <a:gridCol w="624367">
                  <a:extLst>
                    <a:ext uri="{9D8B030D-6E8A-4147-A177-3AD203B41FA5}">
                      <a16:colId xmlns:a16="http://schemas.microsoft.com/office/drawing/2014/main" val="3433995590"/>
                    </a:ext>
                  </a:extLst>
                </a:gridCol>
                <a:gridCol w="674720">
                  <a:extLst>
                    <a:ext uri="{9D8B030D-6E8A-4147-A177-3AD203B41FA5}">
                      <a16:colId xmlns:a16="http://schemas.microsoft.com/office/drawing/2014/main" val="755584139"/>
                    </a:ext>
                  </a:extLst>
                </a:gridCol>
                <a:gridCol w="553875">
                  <a:extLst>
                    <a:ext uri="{9D8B030D-6E8A-4147-A177-3AD203B41FA5}">
                      <a16:colId xmlns:a16="http://schemas.microsoft.com/office/drawing/2014/main" val="3681204809"/>
                    </a:ext>
                  </a:extLst>
                </a:gridCol>
                <a:gridCol w="553875">
                  <a:extLst>
                    <a:ext uri="{9D8B030D-6E8A-4147-A177-3AD203B41FA5}">
                      <a16:colId xmlns:a16="http://schemas.microsoft.com/office/drawing/2014/main" val="2399623953"/>
                    </a:ext>
                  </a:extLst>
                </a:gridCol>
              </a:tblGrid>
              <a:tr h="345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Participant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Type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Putative Cell Count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Targets Detected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Reads from Putative Cells (%)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Reads per Cell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Molecules per Cell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Molecules per Cell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Targets per Cell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Targets per Cell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568967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21728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25151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92.20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27423.32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2440.88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1789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954.94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779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74426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HD2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15869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24595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93.07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20736.51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2154.97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1513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952.01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7810104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24824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92.71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29381.9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2738.33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1803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1096.48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6736618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14410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25159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92.96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29096.8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2748.15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1107.24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793047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77.94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31295.68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7170.83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1994.08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1856.5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793932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24673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30825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83.08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16427.91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5563.02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1650.36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0928590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14353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29773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21381.46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6794.48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5320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1771.03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0203284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23099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28.56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568.57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484.64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319.86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2912678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11453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23254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27202.88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2560.61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1038.68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40916561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MPA3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26648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92.76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30845.78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1904.65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1521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801.65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extLst>
                  <a:ext uri="{0D108BD9-81ED-4DB2-BD59-A6C34878D82A}">
                    <a16:rowId xmlns:a16="http://schemas.microsoft.com/office/drawing/2014/main" val="218204887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18221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25278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93.18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17406.09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2795.2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1027.76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extLst>
                  <a:ext uri="{0D108BD9-81ED-4DB2-BD59-A6C34878D82A}">
                    <a16:rowId xmlns:a16="http://schemas.microsoft.com/office/drawing/2014/main" val="2850802626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12262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29482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78.41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29529.35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5807.83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4810.5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1611.68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1502.5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extLst>
                  <a:ext uri="{0D108BD9-81ED-4DB2-BD59-A6C34878D82A}">
                    <a16:rowId xmlns:a16="http://schemas.microsoft.com/office/drawing/2014/main" val="3788346934"/>
                  </a:ext>
                </a:extLst>
              </a:tr>
              <a:tr h="1005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MPA6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12519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22871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93.05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20314.78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2582.78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1813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971.85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281" marR="6281" marT="6281" marB="0" anchor="ctr"/>
                </a:tc>
                <a:extLst>
                  <a:ext uri="{0D108BD9-81ED-4DB2-BD59-A6C34878D82A}">
                    <a16:rowId xmlns:a16="http://schemas.microsoft.com/office/drawing/2014/main" val="3018552020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B6655A-D498-146F-97A8-3CD7827212ED}"/>
              </a:ext>
            </a:extLst>
          </p:cNvPr>
          <p:cNvSpPr txBox="1"/>
          <p:nvPr/>
        </p:nvSpPr>
        <p:spPr>
          <a:xfrm>
            <a:off x="-1" y="-3117"/>
            <a:ext cx="2015633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137"/>
            <a:r>
              <a:rPr lang="en-US" altLang="ja-JP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Table 5</a:t>
            </a:r>
            <a:r>
              <a:rPr lang="ja-JP" altLang="en-US" sz="11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5380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e65dca-7248-4d1d-b92a-1790c4c9bd3f">
      <Terms xmlns="http://schemas.microsoft.com/office/infopath/2007/PartnerControls"/>
    </lcf76f155ced4ddcb4097134ff3c332f>
    <TaxCatchAll xmlns="1158f175-1311-4240-a950-9a5689c6e65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21D59EB3EEB9149AED8792752CBF595" ma:contentTypeVersion="18" ma:contentTypeDescription="新しいドキュメントを作成します。" ma:contentTypeScope="" ma:versionID="9369c642a0aecd155273d7ae87b111f7">
  <xsd:schema xmlns:xsd="http://www.w3.org/2001/XMLSchema" xmlns:xs="http://www.w3.org/2001/XMLSchema" xmlns:p="http://schemas.microsoft.com/office/2006/metadata/properties" xmlns:ns2="73e65dca-7248-4d1d-b92a-1790c4c9bd3f" xmlns:ns3="1158f175-1311-4240-a950-9a5689c6e655" targetNamespace="http://schemas.microsoft.com/office/2006/metadata/properties" ma:root="true" ma:fieldsID="94381ac8a9554094ff2cf073ecb31849" ns2:_="" ns3:_="">
    <xsd:import namespace="73e65dca-7248-4d1d-b92a-1790c4c9bd3f"/>
    <xsd:import namespace="1158f175-1311-4240-a950-9a5689c6e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65dca-7248-4d1d-b92a-1790c4c9b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af9aa791-966a-4665-84b5-28410665cd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58f175-1311-4240-a950-9a5689c6e65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0617ef3b-0051-422a-84bb-15c98a87a145}" ma:internalName="TaxCatchAll" ma:showField="CatchAllData" ma:web="1158f175-1311-4240-a950-9a5689c6e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1EBDA-165B-4BBE-A044-733E3FA1F427}">
  <ds:schemaRefs>
    <ds:schemaRef ds:uri="http://schemas.openxmlformats.org/package/2006/metadata/core-properties"/>
    <ds:schemaRef ds:uri="http://purl.org/dc/elements/1.1/"/>
    <ds:schemaRef ds:uri="1158f175-1311-4240-a950-9a5689c6e655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73e65dca-7248-4d1d-b92a-1790c4c9bd3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4D42753-5627-47BF-B9B6-5B9A3CF00F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F0CB5E-D6F7-4654-8F85-D758AB869E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e65dca-7248-4d1d-b92a-1790c4c9bd3f"/>
    <ds:schemaRef ds:uri="1158f175-1311-4240-a950-9a5689c6e6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28204</TotalTime>
  <Words>2250</Words>
  <Application>Microsoft Office PowerPoint</Application>
  <PresentationFormat>A4 210 x 297 mm</PresentationFormat>
  <Paragraphs>1549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Admin</dc:creator>
  <cp:lastModifiedBy>Masayuki Nishide</cp:lastModifiedBy>
  <cp:revision>796</cp:revision>
  <cp:lastPrinted>2024-06-13T01:57:25Z</cp:lastPrinted>
  <dcterms:created xsi:type="dcterms:W3CDTF">2015-03-04T05:11:52Z</dcterms:created>
  <dcterms:modified xsi:type="dcterms:W3CDTF">2024-06-14T11:41:23Z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0x010100821D59EB3EEB9149AED8792752CBF595</vt:lpwstr>
  </property>
  <property fmtid="{D5CDD505-2E9C-101B-9397-08002B2CF9AE}" pid="3" name="MediaServiceImageTags">
    <vt:lpwstr/>
  </property>
</Properties>
</file>