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4"/>
  </p:sldMasterIdLst>
  <p:notesMasterIdLst>
    <p:notesMasterId r:id="rId15"/>
  </p:notesMasterIdLst>
  <p:sldIdLst>
    <p:sldId id="335" r:id="rId5"/>
    <p:sldId id="360" r:id="rId6"/>
    <p:sldId id="361" r:id="rId7"/>
    <p:sldId id="336" r:id="rId8"/>
    <p:sldId id="359" r:id="rId9"/>
    <p:sldId id="337" r:id="rId10"/>
    <p:sldId id="362" r:id="rId11"/>
    <p:sldId id="343" r:id="rId12"/>
    <p:sldId id="344" r:id="rId13"/>
    <p:sldId id="356" r:id="rId14"/>
  </p:sldIdLst>
  <p:sldSz cx="6858000" cy="9906000" type="A4"/>
  <p:notesSz cx="6807200" cy="9939338"/>
  <p:defaultTextStyle>
    <a:defPPr>
      <a:defRPr lang="en-US"/>
    </a:defPPr>
    <a:lvl1pPr marL="0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0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6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3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3399"/>
    <a:srgbClr val="00000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27" autoAdjust="0"/>
  </p:normalViewPr>
  <p:slideViewPr>
    <p:cSldViewPr snapToGrid="0">
      <p:cViewPr varScale="1">
        <p:scale>
          <a:sx n="119" d="100"/>
          <a:sy n="119" d="100"/>
        </p:scale>
        <p:origin x="90" y="1290"/>
      </p:cViewPr>
      <p:guideLst>
        <p:guide orient="horz" pos="312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ayuki Nishide" userId="369d5537707d8dfa" providerId="LiveId" clId="{8DE2EA25-6E82-46D1-9A12-0D00EC05CE8F}"/>
    <pc:docChg chg="delSld">
      <pc:chgData name="Masayuki Nishide" userId="369d5537707d8dfa" providerId="LiveId" clId="{8DE2EA25-6E82-46D1-9A12-0D00EC05CE8F}" dt="2024-06-14T11:40:17.992" v="1" actId="47"/>
      <pc:docMkLst>
        <pc:docMk/>
      </pc:docMkLst>
      <pc:sldChg chg="del">
        <pc:chgData name="Masayuki Nishide" userId="369d5537707d8dfa" providerId="LiveId" clId="{8DE2EA25-6E82-46D1-9A12-0D00EC05CE8F}" dt="2024-06-14T11:40:11.849" v="0" actId="47"/>
        <pc:sldMkLst>
          <pc:docMk/>
          <pc:sldMk cId="4193078320" sldId="328"/>
        </pc:sldMkLst>
      </pc:sldChg>
      <pc:sldChg chg="del">
        <pc:chgData name="Masayuki Nishide" userId="369d5537707d8dfa" providerId="LiveId" clId="{8DE2EA25-6E82-46D1-9A12-0D00EC05CE8F}" dt="2024-06-14T11:40:11.849" v="0" actId="47"/>
        <pc:sldMkLst>
          <pc:docMk/>
          <pc:sldMk cId="2050586404" sldId="329"/>
        </pc:sldMkLst>
      </pc:sldChg>
      <pc:sldChg chg="del">
        <pc:chgData name="Masayuki Nishide" userId="369d5537707d8dfa" providerId="LiveId" clId="{8DE2EA25-6E82-46D1-9A12-0D00EC05CE8F}" dt="2024-06-14T11:40:11.849" v="0" actId="47"/>
        <pc:sldMkLst>
          <pc:docMk/>
          <pc:sldMk cId="1346049807" sldId="331"/>
        </pc:sldMkLst>
      </pc:sldChg>
      <pc:sldChg chg="del">
        <pc:chgData name="Masayuki Nishide" userId="369d5537707d8dfa" providerId="LiveId" clId="{8DE2EA25-6E82-46D1-9A12-0D00EC05CE8F}" dt="2024-06-14T11:40:11.849" v="0" actId="47"/>
        <pc:sldMkLst>
          <pc:docMk/>
          <pc:sldMk cId="258609904" sldId="332"/>
        </pc:sldMkLst>
      </pc:sldChg>
      <pc:sldChg chg="del">
        <pc:chgData name="Masayuki Nishide" userId="369d5537707d8dfa" providerId="LiveId" clId="{8DE2EA25-6E82-46D1-9A12-0D00EC05CE8F}" dt="2024-06-14T11:40:11.849" v="0" actId="47"/>
        <pc:sldMkLst>
          <pc:docMk/>
          <pc:sldMk cId="3911336037" sldId="339"/>
        </pc:sldMkLst>
      </pc:sldChg>
      <pc:sldChg chg="del">
        <pc:chgData name="Masayuki Nishide" userId="369d5537707d8dfa" providerId="LiveId" clId="{8DE2EA25-6E82-46D1-9A12-0D00EC05CE8F}" dt="2024-06-14T11:40:17.992" v="1" actId="47"/>
        <pc:sldMkLst>
          <pc:docMk/>
          <pc:sldMk cId="2521357320" sldId="346"/>
        </pc:sldMkLst>
      </pc:sldChg>
      <pc:sldChg chg="del">
        <pc:chgData name="Masayuki Nishide" userId="369d5537707d8dfa" providerId="LiveId" clId="{8DE2EA25-6E82-46D1-9A12-0D00EC05CE8F}" dt="2024-06-14T11:40:17.992" v="1" actId="47"/>
        <pc:sldMkLst>
          <pc:docMk/>
          <pc:sldMk cId="2884339359" sldId="347"/>
        </pc:sldMkLst>
      </pc:sldChg>
      <pc:sldChg chg="del">
        <pc:chgData name="Masayuki Nishide" userId="369d5537707d8dfa" providerId="LiveId" clId="{8DE2EA25-6E82-46D1-9A12-0D00EC05CE8F}" dt="2024-06-14T11:40:17.992" v="1" actId="47"/>
        <pc:sldMkLst>
          <pc:docMk/>
          <pc:sldMk cId="4213518857" sldId="348"/>
        </pc:sldMkLst>
      </pc:sldChg>
      <pc:sldChg chg="del">
        <pc:chgData name="Masayuki Nishide" userId="369d5537707d8dfa" providerId="LiveId" clId="{8DE2EA25-6E82-46D1-9A12-0D00EC05CE8F}" dt="2024-06-14T11:40:17.992" v="1" actId="47"/>
        <pc:sldMkLst>
          <pc:docMk/>
          <pc:sldMk cId="3431742259" sldId="349"/>
        </pc:sldMkLst>
      </pc:sldChg>
      <pc:sldChg chg="del">
        <pc:chgData name="Masayuki Nishide" userId="369d5537707d8dfa" providerId="LiveId" clId="{8DE2EA25-6E82-46D1-9A12-0D00EC05CE8F}" dt="2024-06-14T11:40:17.992" v="1" actId="47"/>
        <pc:sldMkLst>
          <pc:docMk/>
          <pc:sldMk cId="4235380860" sldId="35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A15551BB-F853-4CBA-902B-594835868546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3" y="4782900"/>
            <a:ext cx="5446396" cy="3913425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2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C067DDD2-5DFB-4908-ACE0-24AEC0E1FBF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08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1pPr>
    <a:lvl2pPr marL="341882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2pPr>
    <a:lvl3pPr marL="683762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3pPr>
    <a:lvl4pPr marL="1025641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4pPr>
    <a:lvl5pPr marL="1367521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5pPr>
    <a:lvl6pPr marL="1709402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6pPr>
    <a:lvl7pPr marL="2051283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7pPr>
    <a:lvl8pPr marL="2393163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8pPr>
    <a:lvl9pPr marL="2735044" algn="l" defTabSz="683762" rtl="0" eaLnBrk="1" latinLnBrk="0" hangingPunct="1">
      <a:defRPr kumimoji="1" sz="8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2" y="5202944"/>
            <a:ext cx="5143500" cy="239165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12" indent="0" algn="ctr">
              <a:buNone/>
              <a:defRPr sz="1501"/>
            </a:lvl2pPr>
            <a:lvl3pPr marL="685822" indent="0" algn="ctr">
              <a:buNone/>
              <a:defRPr sz="1350"/>
            </a:lvl3pPr>
            <a:lvl4pPr marL="1028734" indent="0" algn="ctr">
              <a:buNone/>
              <a:defRPr sz="1199"/>
            </a:lvl4pPr>
            <a:lvl5pPr marL="1371644" indent="0" algn="ctr">
              <a:buNone/>
              <a:defRPr sz="1199"/>
            </a:lvl5pPr>
            <a:lvl6pPr marL="1714556" indent="0" algn="ctr">
              <a:buNone/>
              <a:defRPr sz="1199"/>
            </a:lvl6pPr>
            <a:lvl7pPr marL="2057468" indent="0" algn="ctr">
              <a:buNone/>
              <a:defRPr sz="1199"/>
            </a:lvl7pPr>
            <a:lvl8pPr marL="2400378" indent="0" algn="ctr">
              <a:buNone/>
              <a:defRPr sz="1199"/>
            </a:lvl8pPr>
            <a:lvl9pPr marL="2743290" indent="0" algn="ctr">
              <a:buNone/>
              <a:defRPr sz="119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23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2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9" y="527404"/>
            <a:ext cx="1478755" cy="839487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90" y="527404"/>
            <a:ext cx="4350544" cy="839487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6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24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9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12" indent="0">
              <a:buNone/>
              <a:defRPr sz="1501">
                <a:solidFill>
                  <a:schemeClr val="tx1">
                    <a:tint val="75000"/>
                  </a:schemeClr>
                </a:solidFill>
              </a:defRPr>
            </a:lvl2pPr>
            <a:lvl3pPr marL="68582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34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4pPr>
            <a:lvl5pPr marL="1371644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5pPr>
            <a:lvl6pPr marL="1714556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6pPr>
            <a:lvl7pPr marL="2057468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7pPr>
            <a:lvl8pPr marL="2400378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8pPr>
            <a:lvl9pPr marL="274329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62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6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6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7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50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2" indent="0">
              <a:buNone/>
              <a:defRPr sz="1501" b="1"/>
            </a:lvl2pPr>
            <a:lvl3pPr marL="685822" indent="0">
              <a:buNone/>
              <a:defRPr sz="1350" b="1"/>
            </a:lvl3pPr>
            <a:lvl4pPr marL="1028734" indent="0">
              <a:buNone/>
              <a:defRPr sz="1199" b="1"/>
            </a:lvl4pPr>
            <a:lvl5pPr marL="1371644" indent="0">
              <a:buNone/>
              <a:defRPr sz="1199" b="1"/>
            </a:lvl5pPr>
            <a:lvl6pPr marL="1714556" indent="0">
              <a:buNone/>
              <a:defRPr sz="1199" b="1"/>
            </a:lvl6pPr>
            <a:lvl7pPr marL="2057468" indent="0">
              <a:buNone/>
              <a:defRPr sz="1199" b="1"/>
            </a:lvl7pPr>
            <a:lvl8pPr marL="2400378" indent="0">
              <a:buNone/>
              <a:defRPr sz="1199" b="1"/>
            </a:lvl8pPr>
            <a:lvl9pPr marL="2743290" indent="0">
              <a:buNone/>
              <a:defRPr sz="119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428350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2" indent="0">
              <a:buNone/>
              <a:defRPr sz="1501" b="1"/>
            </a:lvl2pPr>
            <a:lvl3pPr marL="685822" indent="0">
              <a:buNone/>
              <a:defRPr sz="1350" b="1"/>
            </a:lvl3pPr>
            <a:lvl4pPr marL="1028734" indent="0">
              <a:buNone/>
              <a:defRPr sz="1199" b="1"/>
            </a:lvl4pPr>
            <a:lvl5pPr marL="1371644" indent="0">
              <a:buNone/>
              <a:defRPr sz="1199" b="1"/>
            </a:lvl5pPr>
            <a:lvl6pPr marL="1714556" indent="0">
              <a:buNone/>
              <a:defRPr sz="1199" b="1"/>
            </a:lvl6pPr>
            <a:lvl7pPr marL="2057468" indent="0">
              <a:buNone/>
              <a:defRPr sz="1199" b="1"/>
            </a:lvl7pPr>
            <a:lvl8pPr marL="2400378" indent="0">
              <a:buNone/>
              <a:defRPr sz="1199" b="1"/>
            </a:lvl8pPr>
            <a:lvl9pPr marL="2743290" indent="0">
              <a:buNone/>
              <a:defRPr sz="119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3618442"/>
            <a:ext cx="2915543" cy="53221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10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8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93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1"/>
            <a:ext cx="2211884" cy="2311399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099"/>
            </a:lvl2pPr>
            <a:lvl3pPr>
              <a:defRPr sz="1800"/>
            </a:lvl3pPr>
            <a:lvl4pPr>
              <a:defRPr sz="1501"/>
            </a:lvl4pPr>
            <a:lvl5pPr>
              <a:defRPr sz="150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199"/>
            </a:lvl1pPr>
            <a:lvl2pPr marL="342912" indent="0">
              <a:buNone/>
              <a:defRPr sz="1051"/>
            </a:lvl2pPr>
            <a:lvl3pPr marL="685822" indent="0">
              <a:buNone/>
              <a:defRPr sz="900"/>
            </a:lvl3pPr>
            <a:lvl4pPr marL="1028734" indent="0">
              <a:buNone/>
              <a:defRPr sz="749"/>
            </a:lvl4pPr>
            <a:lvl5pPr marL="1371644" indent="0">
              <a:buNone/>
              <a:defRPr sz="749"/>
            </a:lvl5pPr>
            <a:lvl6pPr marL="1714556" indent="0">
              <a:buNone/>
              <a:defRPr sz="749"/>
            </a:lvl6pPr>
            <a:lvl7pPr marL="2057468" indent="0">
              <a:buNone/>
              <a:defRPr sz="749"/>
            </a:lvl7pPr>
            <a:lvl8pPr marL="2400378" indent="0">
              <a:buNone/>
              <a:defRPr sz="749"/>
            </a:lvl8pPr>
            <a:lvl9pPr marL="2743290" indent="0">
              <a:buNone/>
              <a:defRPr sz="74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338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1"/>
            <a:ext cx="2211884" cy="2311399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12" indent="0">
              <a:buNone/>
              <a:defRPr sz="2099"/>
            </a:lvl2pPr>
            <a:lvl3pPr marL="685822" indent="0">
              <a:buNone/>
              <a:defRPr sz="1800"/>
            </a:lvl3pPr>
            <a:lvl4pPr marL="1028734" indent="0">
              <a:buNone/>
              <a:defRPr sz="1501"/>
            </a:lvl4pPr>
            <a:lvl5pPr marL="1371644" indent="0">
              <a:buNone/>
              <a:defRPr sz="1501"/>
            </a:lvl5pPr>
            <a:lvl6pPr marL="1714556" indent="0">
              <a:buNone/>
              <a:defRPr sz="1501"/>
            </a:lvl6pPr>
            <a:lvl7pPr marL="2057468" indent="0">
              <a:buNone/>
              <a:defRPr sz="1501"/>
            </a:lvl7pPr>
            <a:lvl8pPr marL="2400378" indent="0">
              <a:buNone/>
              <a:defRPr sz="1501"/>
            </a:lvl8pPr>
            <a:lvl9pPr marL="2743290" indent="0">
              <a:buNone/>
              <a:defRPr sz="1501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199"/>
            </a:lvl1pPr>
            <a:lvl2pPr marL="342912" indent="0">
              <a:buNone/>
              <a:defRPr sz="1051"/>
            </a:lvl2pPr>
            <a:lvl3pPr marL="685822" indent="0">
              <a:buNone/>
              <a:defRPr sz="900"/>
            </a:lvl3pPr>
            <a:lvl4pPr marL="1028734" indent="0">
              <a:buNone/>
              <a:defRPr sz="749"/>
            </a:lvl4pPr>
            <a:lvl5pPr marL="1371644" indent="0">
              <a:buNone/>
              <a:defRPr sz="749"/>
            </a:lvl5pPr>
            <a:lvl6pPr marL="1714556" indent="0">
              <a:buNone/>
              <a:defRPr sz="749"/>
            </a:lvl6pPr>
            <a:lvl7pPr marL="2057468" indent="0">
              <a:buNone/>
              <a:defRPr sz="749"/>
            </a:lvl7pPr>
            <a:lvl8pPr marL="2400378" indent="0">
              <a:buNone/>
              <a:defRPr sz="749"/>
            </a:lvl8pPr>
            <a:lvl9pPr marL="2743290" indent="0">
              <a:buNone/>
              <a:defRPr sz="74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21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6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90" y="9181398"/>
            <a:ext cx="1543050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C3DF0-E879-4A21-8F89-43EB0C7EDE4B}" type="datetimeFigureOut">
              <a:rPr kumimoji="1" lang="ja-JP" altLang="en-US" smtClean="0"/>
              <a:pPr/>
              <a:t>2024/6/14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8"/>
            <a:ext cx="2314575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13455-A64C-4BB1-BE66-479D82AB6F0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17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22" rtl="0" eaLnBrk="1" latinLnBrk="0" hangingPunct="1">
        <a:lnSpc>
          <a:spcPct val="90000"/>
        </a:lnSpc>
        <a:spcBef>
          <a:spcPct val="0"/>
        </a:spcBef>
        <a:buNone/>
        <a:defRPr kumimoji="1"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6" indent="-171456" algn="l" defTabSz="685822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kumimoji="1"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14366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8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200190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00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12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24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34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46" indent="-171456" algn="l" defTabSz="685822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2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22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34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44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56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68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78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90" algn="l" defTabSz="685822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380B840-87E5-28DB-566D-737B68E3FE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148" t="8950" r="4852" b="16976"/>
          <a:stretch/>
        </p:blipFill>
        <p:spPr>
          <a:xfrm>
            <a:off x="430255" y="3237826"/>
            <a:ext cx="5907386" cy="105020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0383A3F-C6C3-FCB6-DB7B-952C021A6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11" t="7407" r="83751" b="14661"/>
          <a:stretch/>
        </p:blipFill>
        <p:spPr>
          <a:xfrm>
            <a:off x="434974" y="4543810"/>
            <a:ext cx="855135" cy="1104900"/>
          </a:xfrm>
          <a:prstGeom prst="rect">
            <a:avLst/>
          </a:prstGeom>
        </p:spPr>
      </p:pic>
      <p:pic>
        <p:nvPicPr>
          <p:cNvPr id="3" name="図 2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14BC3A44-8C14-59D1-89DA-EC666DF31E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20" t="10322" r="32487" b="14958"/>
          <a:stretch/>
        </p:blipFill>
        <p:spPr>
          <a:xfrm>
            <a:off x="416773" y="667409"/>
            <a:ext cx="1405719" cy="1658028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C9B6879-4B56-BC51-6A99-F318D50C58D8}"/>
              </a:ext>
            </a:extLst>
          </p:cNvPr>
          <p:cNvGrpSpPr/>
          <p:nvPr/>
        </p:nvGrpSpPr>
        <p:grpSpPr>
          <a:xfrm>
            <a:off x="179860" y="2043826"/>
            <a:ext cx="653955" cy="618269"/>
            <a:chOff x="-1983025" y="2835349"/>
            <a:chExt cx="653955" cy="618269"/>
          </a:xfrm>
        </p:grpSpPr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94FE2B57-8BE0-2140-3F3B-F084234551AB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9E6F98F-6558-E6B0-F76C-05BCB34E6B44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78F5D3A-64AC-B312-8276-02FAE112BD67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直線矢印コネクタ 20">
              <a:extLst>
                <a:ext uri="{FF2B5EF4-FFF2-40B4-BE49-F238E27FC236}">
                  <a16:creationId xmlns:a16="http://schemas.microsoft.com/office/drawing/2014/main" id="{934C9186-F98A-74C5-95BA-07CB359BE3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CD335F2-56DC-4E8B-1050-28F237AB24AA}"/>
              </a:ext>
            </a:extLst>
          </p:cNvPr>
          <p:cNvSpPr txBox="1"/>
          <p:nvPr/>
        </p:nvSpPr>
        <p:spPr>
          <a:xfrm>
            <a:off x="622767" y="3147292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HD1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5B8700E-EA5D-6AD7-5A02-CB011DA2B5F6}"/>
              </a:ext>
            </a:extLst>
          </p:cNvPr>
          <p:cNvSpPr txBox="1"/>
          <p:nvPr/>
        </p:nvSpPr>
        <p:spPr>
          <a:xfrm>
            <a:off x="1472256" y="3130359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HD2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18D627F-0973-0FEC-205B-5A03AF54BFE3}"/>
              </a:ext>
            </a:extLst>
          </p:cNvPr>
          <p:cNvSpPr txBox="1"/>
          <p:nvPr/>
        </p:nvSpPr>
        <p:spPr>
          <a:xfrm>
            <a:off x="2321745" y="3130359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HD3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59DD6D2-6F3C-2F63-828F-A7CF446FF488}"/>
              </a:ext>
            </a:extLst>
          </p:cNvPr>
          <p:cNvSpPr txBox="1"/>
          <p:nvPr/>
        </p:nvSpPr>
        <p:spPr>
          <a:xfrm>
            <a:off x="3171234" y="3121892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HD4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D907298-FA1C-3F99-D12A-1075FAB8B2DB}"/>
              </a:ext>
            </a:extLst>
          </p:cNvPr>
          <p:cNvSpPr txBox="1"/>
          <p:nvPr/>
        </p:nvSpPr>
        <p:spPr>
          <a:xfrm>
            <a:off x="4020723" y="3104957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HD5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4CF0644-7EC7-529F-BDFC-1C202B013F27}"/>
              </a:ext>
            </a:extLst>
          </p:cNvPr>
          <p:cNvSpPr txBox="1"/>
          <p:nvPr/>
        </p:nvSpPr>
        <p:spPr>
          <a:xfrm>
            <a:off x="4870212" y="3104957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HD6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4F5F9B0-4277-BCD3-3C7B-B752740879FC}"/>
              </a:ext>
            </a:extLst>
          </p:cNvPr>
          <p:cNvSpPr txBox="1"/>
          <p:nvPr/>
        </p:nvSpPr>
        <p:spPr>
          <a:xfrm>
            <a:off x="5719701" y="3096490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HD7</a:t>
            </a: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8022835B-E96E-00FD-67D0-69AD294DC1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72" t="6212" r="69490" b="15856"/>
          <a:stretch/>
        </p:blipFill>
        <p:spPr>
          <a:xfrm>
            <a:off x="1298574" y="4543810"/>
            <a:ext cx="855135" cy="110490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CBA23C7C-9148-1E84-BA48-E6527E853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76" t="7407" r="55086" b="14661"/>
          <a:stretch/>
        </p:blipFill>
        <p:spPr>
          <a:xfrm>
            <a:off x="2179107" y="4543810"/>
            <a:ext cx="855135" cy="1104900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D5F129A-AF34-4751-0A70-43CEA043CA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81" t="5615" r="62181" b="16453"/>
          <a:stretch/>
        </p:blipFill>
        <p:spPr>
          <a:xfrm>
            <a:off x="3034239" y="4543810"/>
            <a:ext cx="855135" cy="110490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E202081-811F-3A73-C955-0E8AFBA16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1" t="6809" r="90631" b="15259"/>
          <a:stretch/>
        </p:blipFill>
        <p:spPr>
          <a:xfrm>
            <a:off x="3906306" y="4543810"/>
            <a:ext cx="855135" cy="1104900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83C8AD52-18EE-18FD-8E3B-B5BDE7F4D9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77" t="6809" r="76585" b="15259"/>
          <a:stretch/>
        </p:blipFill>
        <p:spPr>
          <a:xfrm>
            <a:off x="4702174" y="4543810"/>
            <a:ext cx="855135" cy="1104900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C5EB35A-3154-C2EA-465E-B225503174B8}"/>
              </a:ext>
            </a:extLst>
          </p:cNvPr>
          <p:cNvSpPr txBox="1"/>
          <p:nvPr/>
        </p:nvSpPr>
        <p:spPr>
          <a:xfrm>
            <a:off x="622767" y="4517109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MPA1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BDFEE55-DE7C-1F7F-C228-5FA162577A19}"/>
              </a:ext>
            </a:extLst>
          </p:cNvPr>
          <p:cNvSpPr txBox="1"/>
          <p:nvPr/>
        </p:nvSpPr>
        <p:spPr>
          <a:xfrm>
            <a:off x="1472256" y="4500176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MPA2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DB086D8-92C9-4C15-3289-CB2253942FA0}"/>
              </a:ext>
            </a:extLst>
          </p:cNvPr>
          <p:cNvSpPr txBox="1"/>
          <p:nvPr/>
        </p:nvSpPr>
        <p:spPr>
          <a:xfrm>
            <a:off x="2321745" y="4500176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MPA3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241F412-A83D-E07F-9B06-F3B1E0E770FB}"/>
              </a:ext>
            </a:extLst>
          </p:cNvPr>
          <p:cNvSpPr txBox="1"/>
          <p:nvPr/>
        </p:nvSpPr>
        <p:spPr>
          <a:xfrm>
            <a:off x="3171234" y="4491709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MPA4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F3C07F9-BC87-C4A7-AC45-8F791E63E254}"/>
              </a:ext>
            </a:extLst>
          </p:cNvPr>
          <p:cNvSpPr txBox="1"/>
          <p:nvPr/>
        </p:nvSpPr>
        <p:spPr>
          <a:xfrm>
            <a:off x="4020723" y="4474774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MPA5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9E3EAA5-BD16-2935-DB8E-F709A6382526}"/>
              </a:ext>
            </a:extLst>
          </p:cNvPr>
          <p:cNvSpPr txBox="1"/>
          <p:nvPr/>
        </p:nvSpPr>
        <p:spPr>
          <a:xfrm>
            <a:off x="4870212" y="4474774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MPA6</a:t>
            </a:r>
          </a:p>
        </p:txBody>
      </p:sp>
      <p:pic>
        <p:nvPicPr>
          <p:cNvPr id="2" name="図 1" descr="グラフ, 散布図&#10;&#10;自動的に生成された説明">
            <a:extLst>
              <a:ext uri="{FF2B5EF4-FFF2-40B4-BE49-F238E27FC236}">
                <a16:creationId xmlns:a16="http://schemas.microsoft.com/office/drawing/2014/main" id="{16F4FDCE-089E-E25F-822A-C04D28C00F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651" t="66555" r="17876" b="23317"/>
          <a:stretch/>
        </p:blipFill>
        <p:spPr>
          <a:xfrm>
            <a:off x="1921393" y="1755533"/>
            <a:ext cx="107949" cy="177801"/>
          </a:xfrm>
          <a:prstGeom prst="rect">
            <a:avLst/>
          </a:prstGeom>
        </p:spPr>
      </p:pic>
      <p:pic>
        <p:nvPicPr>
          <p:cNvPr id="9" name="図 8" descr="グラフ, 散布図&#10;&#10;自動的に生成された説明">
            <a:extLst>
              <a:ext uri="{FF2B5EF4-FFF2-40B4-BE49-F238E27FC236}">
                <a16:creationId xmlns:a16="http://schemas.microsoft.com/office/drawing/2014/main" id="{88EBD16E-6439-1EDA-8194-05EF52B648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767" t="18078" r="17949" b="50192"/>
          <a:stretch/>
        </p:blipFill>
        <p:spPr>
          <a:xfrm>
            <a:off x="2641677" y="1767529"/>
            <a:ext cx="101039" cy="55121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F077AF0-764B-451A-3C58-18B40A7C08CE}"/>
              </a:ext>
            </a:extLst>
          </p:cNvPr>
          <p:cNvSpPr txBox="1"/>
          <p:nvPr/>
        </p:nvSpPr>
        <p:spPr>
          <a:xfrm>
            <a:off x="2654226" y="1729834"/>
            <a:ext cx="6222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CD4 Naive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CD4 Memory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CD8 Naive/T</a:t>
            </a:r>
            <a:r>
              <a:rPr kumimoji="1" lang="en-US" altLang="ja-JP" sz="500" baseline="-25000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CD8 T</a:t>
            </a:r>
            <a:r>
              <a:rPr kumimoji="1" lang="en-US" altLang="ja-JP" sz="500" baseline="-25000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/CTL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NK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Bcell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PBPC</a:t>
            </a:r>
            <a:endParaRPr kumimoji="1" lang="ja-JP" alt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6089038-E54D-E77D-55E5-8C167AD33E70}"/>
              </a:ext>
            </a:extLst>
          </p:cNvPr>
          <p:cNvSpPr txBox="1"/>
          <p:nvPr/>
        </p:nvSpPr>
        <p:spPr>
          <a:xfrm>
            <a:off x="1938557" y="1724689"/>
            <a:ext cx="545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Neutrophil_1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Neutrophil_2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 Mono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CD16 Mono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Eosino/Baso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cDC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pDC</a:t>
            </a:r>
          </a:p>
        </p:txBody>
      </p:sp>
      <p:pic>
        <p:nvPicPr>
          <p:cNvPr id="12" name="図 11" descr="グラフ, 散布図&#10;&#10;自動的に生成された説明">
            <a:extLst>
              <a:ext uri="{FF2B5EF4-FFF2-40B4-BE49-F238E27FC236}">
                <a16:creationId xmlns:a16="http://schemas.microsoft.com/office/drawing/2014/main" id="{241CE117-5DEA-E2D1-D4BC-6F94C360C6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769" t="49731" r="18040" b="40950"/>
          <a:stretch/>
        </p:blipFill>
        <p:spPr>
          <a:xfrm>
            <a:off x="1923787" y="1928476"/>
            <a:ext cx="99205" cy="163608"/>
          </a:xfrm>
          <a:prstGeom prst="rect">
            <a:avLst/>
          </a:prstGeom>
        </p:spPr>
      </p:pic>
      <p:pic>
        <p:nvPicPr>
          <p:cNvPr id="13" name="図 12" descr="グラフ, 散布図&#10;&#10;自動的に生成された説明">
            <a:extLst>
              <a:ext uri="{FF2B5EF4-FFF2-40B4-BE49-F238E27FC236}">
                <a16:creationId xmlns:a16="http://schemas.microsoft.com/office/drawing/2014/main" id="{EC97D298-1289-4E86-08A5-3E4C010286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896" t="76051" r="17673" b="14588"/>
          <a:stretch/>
        </p:blipFill>
        <p:spPr>
          <a:xfrm>
            <a:off x="1927742" y="2079384"/>
            <a:ext cx="106658" cy="164346"/>
          </a:xfrm>
          <a:prstGeom prst="rect">
            <a:avLst/>
          </a:prstGeom>
        </p:spPr>
      </p:pic>
      <p:pic>
        <p:nvPicPr>
          <p:cNvPr id="14" name="図 13" descr="グラフ, 散布図&#10;&#10;自動的に生成された説明">
            <a:extLst>
              <a:ext uri="{FF2B5EF4-FFF2-40B4-BE49-F238E27FC236}">
                <a16:creationId xmlns:a16="http://schemas.microsoft.com/office/drawing/2014/main" id="{9852F0B4-C490-7474-0DF3-9481D66C58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831" t="58280" r="17697" b="33039"/>
          <a:stretch/>
        </p:blipFill>
        <p:spPr>
          <a:xfrm>
            <a:off x="1927741" y="2225434"/>
            <a:ext cx="107951" cy="152400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553A390-FE65-906A-60C4-8A483DAD3C23}"/>
              </a:ext>
            </a:extLst>
          </p:cNvPr>
          <p:cNvGrpSpPr/>
          <p:nvPr/>
        </p:nvGrpSpPr>
        <p:grpSpPr>
          <a:xfrm>
            <a:off x="179860" y="5552542"/>
            <a:ext cx="653955" cy="618269"/>
            <a:chOff x="-1983025" y="2835349"/>
            <a:chExt cx="653955" cy="618269"/>
          </a:xfrm>
        </p:grpSpPr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565F6028-979D-0C95-54F6-0ECF668031F0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34953EA-17A4-4A28-2143-5F711D58BB35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4EC38E76-45A8-520D-7C17-35BDA5D421F4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1D4DA0B5-28A7-EFFE-4126-2A3FD76003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64B703-CCA6-F293-1712-4BD87C404459}"/>
              </a:ext>
            </a:extLst>
          </p:cNvPr>
          <p:cNvSpPr txBox="1"/>
          <p:nvPr/>
        </p:nvSpPr>
        <p:spPr>
          <a:xfrm>
            <a:off x="0" y="2863847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11DAC4C-DF3A-DF7C-B53D-2DFBD6812CC2}"/>
              </a:ext>
            </a:extLst>
          </p:cNvPr>
          <p:cNvSpPr txBox="1"/>
          <p:nvPr/>
        </p:nvSpPr>
        <p:spPr>
          <a:xfrm>
            <a:off x="8386" y="511821"/>
            <a:ext cx="269625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0DB111A0-BCE5-DE85-39CA-4691AA3D815C}"/>
              </a:ext>
            </a:extLst>
          </p:cNvPr>
          <p:cNvSpPr txBox="1"/>
          <p:nvPr/>
        </p:nvSpPr>
        <p:spPr>
          <a:xfrm>
            <a:off x="0" y="6591433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(a)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UMAP plots showing Abseq data of 179,664 white blood cells derived from </a:t>
            </a:r>
            <a:r>
              <a:rPr lang="en-US" altLang="ja-JP" sz="1200" kern="1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13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participants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including healthy donors (n = 7) and patients with MPA (n = 6).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(b)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Individual UMAP plots of white blood cells derived from each study participant.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pic>
        <p:nvPicPr>
          <p:cNvPr id="59" name="図 58" descr="グラフ, 散布図&#10;&#10;自動的に生成された説明">
            <a:extLst>
              <a:ext uri="{FF2B5EF4-FFF2-40B4-BE49-F238E27FC236}">
                <a16:creationId xmlns:a16="http://schemas.microsoft.com/office/drawing/2014/main" id="{D2DA395B-F6E3-1DBF-5FD5-0B2FF5AB26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651" t="66555" r="17876" b="23317"/>
          <a:stretch/>
        </p:blipFill>
        <p:spPr>
          <a:xfrm>
            <a:off x="5452351" y="5682528"/>
            <a:ext cx="107949" cy="177801"/>
          </a:xfrm>
          <a:prstGeom prst="rect">
            <a:avLst/>
          </a:prstGeom>
        </p:spPr>
      </p:pic>
      <p:pic>
        <p:nvPicPr>
          <p:cNvPr id="60" name="図 59" descr="グラフ, 散布図&#10;&#10;自動的に生成された説明">
            <a:extLst>
              <a:ext uri="{FF2B5EF4-FFF2-40B4-BE49-F238E27FC236}">
                <a16:creationId xmlns:a16="http://schemas.microsoft.com/office/drawing/2014/main" id="{0B7F48ED-24C1-58CA-7E1D-D3B838FE18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767" t="18078" r="17949" b="50192"/>
          <a:stretch/>
        </p:blipFill>
        <p:spPr>
          <a:xfrm>
            <a:off x="6172635" y="5694524"/>
            <a:ext cx="101039" cy="55121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AFBABBF-E629-0DA1-C24A-A2E3F53AE6B6}"/>
              </a:ext>
            </a:extLst>
          </p:cNvPr>
          <p:cNvSpPr txBox="1"/>
          <p:nvPr/>
        </p:nvSpPr>
        <p:spPr>
          <a:xfrm>
            <a:off x="6185184" y="5656829"/>
            <a:ext cx="62228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CD4 Naive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CD4 Memory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CD8 Naive/T</a:t>
            </a:r>
            <a:r>
              <a:rPr kumimoji="1" lang="en-US" altLang="ja-JP" sz="500" baseline="-25000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CD8 T</a:t>
            </a:r>
            <a:r>
              <a:rPr kumimoji="1" lang="en-US" altLang="ja-JP" sz="500" baseline="-25000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/CTL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NK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Bcell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PBPC</a:t>
            </a:r>
            <a:endParaRPr kumimoji="1" lang="ja-JP" altLang="en-US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AD00080-D33F-4EF7-A2BD-410678C46BBF}"/>
              </a:ext>
            </a:extLst>
          </p:cNvPr>
          <p:cNvSpPr txBox="1"/>
          <p:nvPr/>
        </p:nvSpPr>
        <p:spPr>
          <a:xfrm>
            <a:off x="5469515" y="5651684"/>
            <a:ext cx="545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Neutrophil_1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Neutrophil_2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 Mono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CD16 Mono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Eosino/Baso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cDC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pDC</a:t>
            </a:r>
          </a:p>
        </p:txBody>
      </p:sp>
      <p:pic>
        <p:nvPicPr>
          <p:cNvPr id="63" name="図 62" descr="グラフ, 散布図&#10;&#10;自動的に生成された説明">
            <a:extLst>
              <a:ext uri="{FF2B5EF4-FFF2-40B4-BE49-F238E27FC236}">
                <a16:creationId xmlns:a16="http://schemas.microsoft.com/office/drawing/2014/main" id="{6070830F-5C01-5B1D-1F9F-E995B2525F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769" t="49731" r="18040" b="40950"/>
          <a:stretch/>
        </p:blipFill>
        <p:spPr>
          <a:xfrm>
            <a:off x="5454745" y="5855471"/>
            <a:ext cx="99205" cy="163608"/>
          </a:xfrm>
          <a:prstGeom prst="rect">
            <a:avLst/>
          </a:prstGeom>
        </p:spPr>
      </p:pic>
      <p:pic>
        <p:nvPicPr>
          <p:cNvPr id="64" name="図 63" descr="グラフ, 散布図&#10;&#10;自動的に生成された説明">
            <a:extLst>
              <a:ext uri="{FF2B5EF4-FFF2-40B4-BE49-F238E27FC236}">
                <a16:creationId xmlns:a16="http://schemas.microsoft.com/office/drawing/2014/main" id="{A4C42BDD-9DD3-B519-52E2-3AFD0E29D4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896" t="76051" r="17673" b="14588"/>
          <a:stretch/>
        </p:blipFill>
        <p:spPr>
          <a:xfrm>
            <a:off x="5458700" y="6006379"/>
            <a:ext cx="106658" cy="164346"/>
          </a:xfrm>
          <a:prstGeom prst="rect">
            <a:avLst/>
          </a:prstGeom>
        </p:spPr>
      </p:pic>
      <p:pic>
        <p:nvPicPr>
          <p:cNvPr id="65" name="図 64" descr="グラフ, 散布図&#10;&#10;自動的に生成された説明">
            <a:extLst>
              <a:ext uri="{FF2B5EF4-FFF2-40B4-BE49-F238E27FC236}">
                <a16:creationId xmlns:a16="http://schemas.microsoft.com/office/drawing/2014/main" id="{ED7C64AA-7CFE-2D95-4724-1AF219E4F5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831" t="58280" r="17697" b="33039"/>
          <a:stretch/>
        </p:blipFill>
        <p:spPr>
          <a:xfrm>
            <a:off x="5458699" y="6152429"/>
            <a:ext cx="107951" cy="152400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0DBC7E3-EE2D-34D2-AD02-87F39E125644}"/>
              </a:ext>
            </a:extLst>
          </p:cNvPr>
          <p:cNvSpPr txBox="1"/>
          <p:nvPr/>
        </p:nvSpPr>
        <p:spPr>
          <a:xfrm>
            <a:off x="-1" y="1580"/>
            <a:ext cx="6857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1. UMAP plots of white blood cells derived from each study participant. </a:t>
            </a:r>
          </a:p>
        </p:txBody>
      </p:sp>
    </p:spTree>
    <p:extLst>
      <p:ext uri="{BB962C8B-B14F-4D97-AF65-F5344CB8AC3E}">
        <p14:creationId xmlns:p14="http://schemas.microsoft.com/office/powerpoint/2010/main" val="3439610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02C7CA83-D837-45B0-1417-05A80F22769D}"/>
              </a:ext>
            </a:extLst>
          </p:cNvPr>
          <p:cNvGrpSpPr/>
          <p:nvPr/>
        </p:nvGrpSpPr>
        <p:grpSpPr>
          <a:xfrm>
            <a:off x="580722" y="767934"/>
            <a:ext cx="5309149" cy="4880646"/>
            <a:chOff x="657726" y="3850421"/>
            <a:chExt cx="5309149" cy="4880646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3397E4F0-8396-0F28-108C-09B9A8E61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7726" y="3862613"/>
              <a:ext cx="2444029" cy="2354340"/>
            </a:xfrm>
            <a:prstGeom prst="rect">
              <a:avLst/>
            </a:prstGeom>
          </p:spPr>
        </p:pic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4A282C6F-4FFC-CEA2-C5C8-6D35BE7F9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4004" y="3850421"/>
              <a:ext cx="2462871" cy="2372491"/>
            </a:xfrm>
            <a:prstGeom prst="rect">
              <a:avLst/>
            </a:prstGeom>
          </p:spPr>
        </p:pic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504B4218-4EF4-E488-EC8D-6CEF835E0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7825" y="6387501"/>
              <a:ext cx="2377354" cy="2340208"/>
            </a:xfrm>
            <a:prstGeom prst="rect">
              <a:avLst/>
            </a:prstGeom>
          </p:spPr>
        </p:pic>
        <p:pic>
          <p:nvPicPr>
            <p:cNvPr id="60" name="図 59">
              <a:extLst>
                <a:ext uri="{FF2B5EF4-FFF2-40B4-BE49-F238E27FC236}">
                  <a16:creationId xmlns:a16="http://schemas.microsoft.com/office/drawing/2014/main" id="{0F5EDAD6-526F-9C76-FEBA-130A57DAF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49533" y="6387500"/>
              <a:ext cx="2380766" cy="2343567"/>
            </a:xfrm>
            <a:prstGeom prst="rect">
              <a:avLst/>
            </a:prstGeom>
          </p:spPr>
        </p:pic>
        <p:cxnSp>
          <p:nvCxnSpPr>
            <p:cNvPr id="61" name="直線矢印コネクタ 60">
              <a:extLst>
                <a:ext uri="{FF2B5EF4-FFF2-40B4-BE49-F238E27FC236}">
                  <a16:creationId xmlns:a16="http://schemas.microsoft.com/office/drawing/2014/main" id="{DE459298-9618-8AB9-8651-060C94937891}"/>
                </a:ext>
              </a:extLst>
            </p:cNvPr>
            <p:cNvCxnSpPr>
              <a:cxnSpLocks/>
            </p:cNvCxnSpPr>
            <p:nvPr/>
          </p:nvCxnSpPr>
          <p:spPr>
            <a:xfrm>
              <a:off x="2711611" y="4823876"/>
              <a:ext cx="153619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線矢印コネクタ 61">
              <a:extLst>
                <a:ext uri="{FF2B5EF4-FFF2-40B4-BE49-F238E27FC236}">
                  <a16:creationId xmlns:a16="http://schemas.microsoft.com/office/drawing/2014/main" id="{E8C2799D-607A-5FFC-2825-F37CED70C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2571" y="5372516"/>
              <a:ext cx="1682496" cy="14752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直線矢印コネクタ 62">
              <a:extLst>
                <a:ext uri="{FF2B5EF4-FFF2-40B4-BE49-F238E27FC236}">
                  <a16:creationId xmlns:a16="http://schemas.microsoft.com/office/drawing/2014/main" id="{6691E798-BA45-AF2D-FFE2-E8F1B9B68D66}"/>
                </a:ext>
              </a:extLst>
            </p:cNvPr>
            <p:cNvCxnSpPr>
              <a:cxnSpLocks/>
            </p:cNvCxnSpPr>
            <p:nvPr/>
          </p:nvCxnSpPr>
          <p:spPr>
            <a:xfrm>
              <a:off x="2278795" y="7902356"/>
              <a:ext cx="18714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B668102-F45C-B764-43CE-64955FDBB521}"/>
              </a:ext>
            </a:extLst>
          </p:cNvPr>
          <p:cNvSpPr txBox="1"/>
          <p:nvPr/>
        </p:nvSpPr>
        <p:spPr>
          <a:xfrm>
            <a:off x="-1" y="1580"/>
            <a:ext cx="68579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10. Gating strategy to select for live neutrophils in flow cytometry.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43801B0E-F105-09C6-9FF8-7DA06838B4C2}"/>
              </a:ext>
            </a:extLst>
          </p:cNvPr>
          <p:cNvSpPr txBox="1"/>
          <p:nvPr/>
        </p:nvSpPr>
        <p:spPr>
          <a:xfrm>
            <a:off x="0" y="5991006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Neutrophils were separated using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Polymorphprep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and used for cell culture and cell sorting analysis. For flow cytometric analysis, Live/Dead negative live cells were gated and CD15</a:t>
            </a:r>
            <a:r>
              <a:rPr lang="en-US" altLang="ja-JP" sz="1200" kern="100" baseline="300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+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cells were detected as neutrophils.</a:t>
            </a:r>
            <a:endParaRPr lang="ja-JP" altLang="ja-JP" sz="1200" b="1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397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FC5A6C4-21F7-2FEE-FC41-9C98288B3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931" y="754254"/>
            <a:ext cx="1165860" cy="151638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0F4CCC-9AC7-2C2B-A9D9-C2C6213FB0A3}"/>
              </a:ext>
            </a:extLst>
          </p:cNvPr>
          <p:cNvSpPr txBox="1"/>
          <p:nvPr/>
        </p:nvSpPr>
        <p:spPr>
          <a:xfrm>
            <a:off x="779601" y="1377189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63BA582-C9DE-E880-4A1E-4EFF343D8106}"/>
              </a:ext>
            </a:extLst>
          </p:cNvPr>
          <p:cNvSpPr txBox="1"/>
          <p:nvPr/>
        </p:nvSpPr>
        <p:spPr>
          <a:xfrm>
            <a:off x="1904609" y="997247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4A7979C-36DD-253D-B647-A4CDB261AE79}"/>
              </a:ext>
            </a:extLst>
          </p:cNvPr>
          <p:cNvSpPr txBox="1"/>
          <p:nvPr/>
        </p:nvSpPr>
        <p:spPr>
          <a:xfrm>
            <a:off x="3047609" y="919989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10DD276-1898-A555-7395-6A3DDC7D8A92}"/>
              </a:ext>
            </a:extLst>
          </p:cNvPr>
          <p:cNvSpPr txBox="1"/>
          <p:nvPr/>
        </p:nvSpPr>
        <p:spPr>
          <a:xfrm>
            <a:off x="3238109" y="846963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00B9B468-CBB0-5147-4F4A-4B9FD42ED487}"/>
              </a:ext>
            </a:extLst>
          </p:cNvPr>
          <p:cNvCxnSpPr>
            <a:cxnSpLocks/>
          </p:cNvCxnSpPr>
          <p:nvPr/>
        </p:nvCxnSpPr>
        <p:spPr>
          <a:xfrm>
            <a:off x="1986249" y="1148110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6C8A09C1-3DF2-49D8-AC19-8B30EF2B18A9}"/>
              </a:ext>
            </a:extLst>
          </p:cNvPr>
          <p:cNvCxnSpPr>
            <a:cxnSpLocks/>
          </p:cNvCxnSpPr>
          <p:nvPr/>
        </p:nvCxnSpPr>
        <p:spPr>
          <a:xfrm>
            <a:off x="851716" y="1529110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1B1B4031-8B2E-2F84-9D92-091565681BCE}"/>
              </a:ext>
            </a:extLst>
          </p:cNvPr>
          <p:cNvCxnSpPr>
            <a:cxnSpLocks/>
          </p:cNvCxnSpPr>
          <p:nvPr/>
        </p:nvCxnSpPr>
        <p:spPr>
          <a:xfrm>
            <a:off x="3129249" y="1054977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E29E6BA0-BBF0-3B79-8085-30B4F1BCB3C8}"/>
              </a:ext>
            </a:extLst>
          </p:cNvPr>
          <p:cNvCxnSpPr>
            <a:cxnSpLocks/>
          </p:cNvCxnSpPr>
          <p:nvPr/>
        </p:nvCxnSpPr>
        <p:spPr>
          <a:xfrm>
            <a:off x="3315515" y="987243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2" name="図 51">
            <a:extLst>
              <a:ext uri="{FF2B5EF4-FFF2-40B4-BE49-F238E27FC236}">
                <a16:creationId xmlns:a16="http://schemas.microsoft.com/office/drawing/2014/main" id="{0E8A6A9E-2672-4E36-EE46-A2B5C1703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60" y="742151"/>
            <a:ext cx="2369820" cy="1836420"/>
          </a:xfrm>
          <a:prstGeom prst="rect">
            <a:avLst/>
          </a:prstGeom>
        </p:spPr>
      </p:pic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0DB111A0-BCE5-DE85-39CA-4691AA3D815C}"/>
              </a:ext>
            </a:extLst>
          </p:cNvPr>
          <p:cNvSpPr txBox="1"/>
          <p:nvPr/>
        </p:nvSpPr>
        <p:spPr>
          <a:xfrm>
            <a:off x="0" y="3069483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Percentage of each cell subpopulation relative to the total number of PBMCs derived from healthy donors (n = 7, blue dots) or patients with MPA (n = 6, red dots). Values are means with SEMs, and nominal </a:t>
            </a:r>
            <a:r>
              <a:rPr lang="en-US" altLang="ja-JP" sz="1200" i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-values were calculated using the two-sided unpaired t-test.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7DF06F1-1616-C169-5EBA-E202870FD084}"/>
              </a:ext>
            </a:extLst>
          </p:cNvPr>
          <p:cNvSpPr txBox="1"/>
          <p:nvPr/>
        </p:nvSpPr>
        <p:spPr>
          <a:xfrm>
            <a:off x="-1" y="1580"/>
            <a:ext cx="6857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2. Proportion of white blood cell subsets relative to the total number of peripheral blood mononuclear cells (PBMCs).</a:t>
            </a:r>
          </a:p>
        </p:txBody>
      </p:sp>
    </p:spTree>
    <p:extLst>
      <p:ext uri="{BB962C8B-B14F-4D97-AF65-F5344CB8AC3E}">
        <p14:creationId xmlns:p14="http://schemas.microsoft.com/office/powerpoint/2010/main" val="1646233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11DAC4C-DF3A-DF7C-B53D-2DFBD6812CC2}"/>
              </a:ext>
            </a:extLst>
          </p:cNvPr>
          <p:cNvSpPr txBox="1"/>
          <p:nvPr/>
        </p:nvSpPr>
        <p:spPr>
          <a:xfrm>
            <a:off x="8386" y="511821"/>
            <a:ext cx="269625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 descr="グラフ, 散布図&#10;&#10;自動的に生成された説明">
            <a:extLst>
              <a:ext uri="{FF2B5EF4-FFF2-40B4-BE49-F238E27FC236}">
                <a16:creationId xmlns:a16="http://schemas.microsoft.com/office/drawing/2014/main" id="{F28B1521-2F4E-CF68-FFB0-29D00C1D64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05" t="8912" r="27308" b="15278"/>
          <a:stretch/>
        </p:blipFill>
        <p:spPr>
          <a:xfrm>
            <a:off x="553509" y="644760"/>
            <a:ext cx="1473200" cy="1701395"/>
          </a:xfrm>
          <a:prstGeom prst="rect">
            <a:avLst/>
          </a:prstGeom>
        </p:spPr>
      </p:pic>
      <p:pic>
        <p:nvPicPr>
          <p:cNvPr id="27" name="図 26" descr="グラフ, 散布図&#10;&#10;自動的に生成された説明">
            <a:extLst>
              <a:ext uri="{FF2B5EF4-FFF2-40B4-BE49-F238E27FC236}">
                <a16:creationId xmlns:a16="http://schemas.microsoft.com/office/drawing/2014/main" id="{256D08DF-F12A-8903-B63D-F63AEB5F37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874" t="37939" r="9133" b="34704"/>
          <a:stretch/>
        </p:blipFill>
        <p:spPr>
          <a:xfrm>
            <a:off x="1836675" y="1896703"/>
            <a:ext cx="228601" cy="69614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8BFDB0B-5B41-1331-1081-C9D3E158881D}"/>
              </a:ext>
            </a:extLst>
          </p:cNvPr>
          <p:cNvSpPr txBox="1"/>
          <p:nvPr/>
        </p:nvSpPr>
        <p:spPr>
          <a:xfrm>
            <a:off x="1982930" y="1914628"/>
            <a:ext cx="60946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Neu_Aged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Neu_T1ISG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Neu_T2ISG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Neu_Longlived</a:t>
            </a: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390FACF9-59CA-8692-D17E-BAD4B7CE1C38}"/>
              </a:ext>
            </a:extLst>
          </p:cNvPr>
          <p:cNvGrpSpPr/>
          <p:nvPr/>
        </p:nvGrpSpPr>
        <p:grpSpPr>
          <a:xfrm>
            <a:off x="179860" y="2043826"/>
            <a:ext cx="653955" cy="618269"/>
            <a:chOff x="-1983025" y="2835349"/>
            <a:chExt cx="653955" cy="618269"/>
          </a:xfrm>
        </p:grpSpPr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id="{572CB6DC-B95A-1056-4DEE-70FA594B3CF8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8A0C280-E462-7546-A690-236F9C6334F3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9F3083DF-31E6-E75F-0CAD-AE818E6DF454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1" name="直線矢印コネクタ 50">
              <a:extLst>
                <a:ext uri="{FF2B5EF4-FFF2-40B4-BE49-F238E27FC236}">
                  <a16:creationId xmlns:a16="http://schemas.microsoft.com/office/drawing/2014/main" id="{CFAF6E9C-80BC-F50B-6617-FF57E45CCE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94F55996-6195-5421-E614-F76810AC610E}"/>
              </a:ext>
            </a:extLst>
          </p:cNvPr>
          <p:cNvSpPr txBox="1"/>
          <p:nvPr/>
        </p:nvSpPr>
        <p:spPr>
          <a:xfrm>
            <a:off x="622767" y="3147292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HD1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B7006FC-0118-8F33-0D52-FA0C7D60C215}"/>
              </a:ext>
            </a:extLst>
          </p:cNvPr>
          <p:cNvSpPr txBox="1"/>
          <p:nvPr/>
        </p:nvSpPr>
        <p:spPr>
          <a:xfrm>
            <a:off x="1472256" y="3130359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HD2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960467C-7398-805E-C9C4-2D1188EFA36D}"/>
              </a:ext>
            </a:extLst>
          </p:cNvPr>
          <p:cNvSpPr txBox="1"/>
          <p:nvPr/>
        </p:nvSpPr>
        <p:spPr>
          <a:xfrm>
            <a:off x="2321745" y="3130359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HD3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CEE387D-82F1-B240-315E-E9029C6443CA}"/>
              </a:ext>
            </a:extLst>
          </p:cNvPr>
          <p:cNvSpPr txBox="1"/>
          <p:nvPr/>
        </p:nvSpPr>
        <p:spPr>
          <a:xfrm>
            <a:off x="3171234" y="3121892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HD4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270A08A-6AA0-421B-C41F-357188877480}"/>
              </a:ext>
            </a:extLst>
          </p:cNvPr>
          <p:cNvSpPr txBox="1"/>
          <p:nvPr/>
        </p:nvSpPr>
        <p:spPr>
          <a:xfrm>
            <a:off x="4020723" y="3104957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HD5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07253953-148D-5225-8DBC-94469E6908E2}"/>
              </a:ext>
            </a:extLst>
          </p:cNvPr>
          <p:cNvSpPr txBox="1"/>
          <p:nvPr/>
        </p:nvSpPr>
        <p:spPr>
          <a:xfrm>
            <a:off x="4870212" y="3104957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HD6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D09884AB-7C65-6E5F-B445-AD2C6D5921FF}"/>
              </a:ext>
            </a:extLst>
          </p:cNvPr>
          <p:cNvSpPr txBox="1"/>
          <p:nvPr/>
        </p:nvSpPr>
        <p:spPr>
          <a:xfrm>
            <a:off x="5719701" y="3096490"/>
            <a:ext cx="38985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HD7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0061C2D-AC84-8DA9-59CD-08B12D24CBFD}"/>
              </a:ext>
            </a:extLst>
          </p:cNvPr>
          <p:cNvSpPr txBox="1"/>
          <p:nvPr/>
        </p:nvSpPr>
        <p:spPr>
          <a:xfrm>
            <a:off x="622767" y="4517109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MPA1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6CB29903-C3DE-2723-F8BD-D76E5801B583}"/>
              </a:ext>
            </a:extLst>
          </p:cNvPr>
          <p:cNvSpPr txBox="1"/>
          <p:nvPr/>
        </p:nvSpPr>
        <p:spPr>
          <a:xfrm>
            <a:off x="1472256" y="4500176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MPA2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FBD163C-65F6-D85C-0037-7959315647AF}"/>
              </a:ext>
            </a:extLst>
          </p:cNvPr>
          <p:cNvSpPr txBox="1"/>
          <p:nvPr/>
        </p:nvSpPr>
        <p:spPr>
          <a:xfrm>
            <a:off x="2321745" y="4500176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MPA3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37FDB1C3-2423-78DE-E6FF-AA842BFE87CA}"/>
              </a:ext>
            </a:extLst>
          </p:cNvPr>
          <p:cNvSpPr txBox="1"/>
          <p:nvPr/>
        </p:nvSpPr>
        <p:spPr>
          <a:xfrm>
            <a:off x="3171234" y="4491709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MPA4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B6EA6C4-E526-CCD8-D5D9-ADC7547A932F}"/>
              </a:ext>
            </a:extLst>
          </p:cNvPr>
          <p:cNvSpPr txBox="1"/>
          <p:nvPr/>
        </p:nvSpPr>
        <p:spPr>
          <a:xfrm>
            <a:off x="4020723" y="4474774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MPA5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CD72021A-EF29-661E-F1AB-8B6928A385E2}"/>
              </a:ext>
            </a:extLst>
          </p:cNvPr>
          <p:cNvSpPr txBox="1"/>
          <p:nvPr/>
        </p:nvSpPr>
        <p:spPr>
          <a:xfrm>
            <a:off x="4870212" y="4474774"/>
            <a:ext cx="470000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MPA6</a:t>
            </a:r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FBC07730-6EC8-8ECD-4A34-BAEA8F8C1A34}"/>
              </a:ext>
            </a:extLst>
          </p:cNvPr>
          <p:cNvGrpSpPr/>
          <p:nvPr/>
        </p:nvGrpSpPr>
        <p:grpSpPr>
          <a:xfrm>
            <a:off x="179860" y="5552542"/>
            <a:ext cx="653955" cy="618269"/>
            <a:chOff x="-1983025" y="2835349"/>
            <a:chExt cx="653955" cy="618269"/>
          </a:xfrm>
        </p:grpSpPr>
        <p:cxnSp>
          <p:nvCxnSpPr>
            <p:cNvPr id="68" name="直線矢印コネクタ 67">
              <a:extLst>
                <a:ext uri="{FF2B5EF4-FFF2-40B4-BE49-F238E27FC236}">
                  <a16:creationId xmlns:a16="http://schemas.microsoft.com/office/drawing/2014/main" id="{B988CF27-D82A-95F7-45FA-5DE55F8250B0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1D58EABD-A085-09F4-F6D7-A4539031F39A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6A7B6D9E-4A4A-7FD1-42F0-69F142E6BB55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1" name="直線矢印コネクタ 70">
              <a:extLst>
                <a:ext uri="{FF2B5EF4-FFF2-40B4-BE49-F238E27FC236}">
                  <a16:creationId xmlns:a16="http://schemas.microsoft.com/office/drawing/2014/main" id="{3A2D41C2-67F6-0505-5366-C9A62235E1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5888217-B55D-7C64-ADB8-7B4F4A964CCA}"/>
              </a:ext>
            </a:extLst>
          </p:cNvPr>
          <p:cNvSpPr txBox="1"/>
          <p:nvPr/>
        </p:nvSpPr>
        <p:spPr>
          <a:xfrm>
            <a:off x="0" y="2863847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図 72">
            <a:extLst>
              <a:ext uri="{FF2B5EF4-FFF2-40B4-BE49-F238E27FC236}">
                <a16:creationId xmlns:a16="http://schemas.microsoft.com/office/drawing/2014/main" id="{B3DCEE8D-C9EC-932C-DC1E-8AAB333AD0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71" t="15319" r="3642" b="14855"/>
          <a:stretch/>
        </p:blipFill>
        <p:spPr>
          <a:xfrm>
            <a:off x="553509" y="3400687"/>
            <a:ext cx="6048375" cy="992071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3F4A9B92-2375-B336-88EB-6D7D4F60C0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701"/>
          <a:stretch/>
        </p:blipFill>
        <p:spPr>
          <a:xfrm>
            <a:off x="622767" y="4806104"/>
            <a:ext cx="5163760" cy="947022"/>
          </a:xfrm>
          <a:prstGeom prst="rect">
            <a:avLst/>
          </a:prstGeom>
        </p:spPr>
      </p:pic>
      <p:pic>
        <p:nvPicPr>
          <p:cNvPr id="81" name="図 80" descr="グラフ, 散布図&#10;&#10;自動的に生成された説明">
            <a:extLst>
              <a:ext uri="{FF2B5EF4-FFF2-40B4-BE49-F238E27FC236}">
                <a16:creationId xmlns:a16="http://schemas.microsoft.com/office/drawing/2014/main" id="{54272A6F-2653-0239-5678-6A009FD2A9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874" t="37939" r="9133" b="34704"/>
          <a:stretch/>
        </p:blipFill>
        <p:spPr>
          <a:xfrm>
            <a:off x="5644138" y="4953341"/>
            <a:ext cx="228601" cy="696149"/>
          </a:xfrm>
          <a:prstGeom prst="rect">
            <a:avLst/>
          </a:prstGeom>
        </p:spPr>
      </p:pic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B7A43EEC-1125-EFF9-4EB3-EB21A1953885}"/>
              </a:ext>
            </a:extLst>
          </p:cNvPr>
          <p:cNvSpPr txBox="1"/>
          <p:nvPr/>
        </p:nvSpPr>
        <p:spPr>
          <a:xfrm>
            <a:off x="5790393" y="4971266"/>
            <a:ext cx="60946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Neu_Aged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Neu_T1ISG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Neu_T2ISG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Neu_Longlived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F256567A-88F0-B44F-7680-6C7066537FF9}"/>
              </a:ext>
            </a:extLst>
          </p:cNvPr>
          <p:cNvSpPr txBox="1"/>
          <p:nvPr/>
        </p:nvSpPr>
        <p:spPr>
          <a:xfrm>
            <a:off x="0" y="6591433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(a)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UMAP plots showing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Abseq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data of neutrophils derived from </a:t>
            </a:r>
            <a:r>
              <a:rPr lang="en-US" altLang="ja-JP" sz="1200" kern="100" dirty="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13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participants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including healthy donors (n = 7) and patients with MPA (n = 6).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(b)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Individual UMAP plots of neutrophils derived from each study participant.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C8DE6090-22FA-BC6D-B9FD-8F055E521070}"/>
              </a:ext>
            </a:extLst>
          </p:cNvPr>
          <p:cNvSpPr txBox="1"/>
          <p:nvPr/>
        </p:nvSpPr>
        <p:spPr>
          <a:xfrm>
            <a:off x="-1" y="1580"/>
            <a:ext cx="68579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3. UMAP plots of neutrophils derived from each study participant. </a:t>
            </a:r>
          </a:p>
        </p:txBody>
      </p:sp>
    </p:spTree>
    <p:extLst>
      <p:ext uri="{BB962C8B-B14F-4D97-AF65-F5344CB8AC3E}">
        <p14:creationId xmlns:p14="http://schemas.microsoft.com/office/powerpoint/2010/main" val="742566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 descr="グラフ&#10;&#10;自動的に生成された説明">
            <a:extLst>
              <a:ext uri="{FF2B5EF4-FFF2-40B4-BE49-F238E27FC236}">
                <a16:creationId xmlns:a16="http://schemas.microsoft.com/office/drawing/2014/main" id="{12639A28-951B-856E-D3AE-5267C00455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7" t="16407" r="23698" b="19270"/>
          <a:stretch/>
        </p:blipFill>
        <p:spPr>
          <a:xfrm>
            <a:off x="1895475" y="942975"/>
            <a:ext cx="1076325" cy="1290546"/>
          </a:xfrm>
          <a:prstGeom prst="rect">
            <a:avLst/>
          </a:prstGeom>
        </p:spPr>
      </p:pic>
      <p:pic>
        <p:nvPicPr>
          <p:cNvPr id="19" name="図 18" descr="グラフ, 散布図&#10;&#10;自動的に生成された説明">
            <a:extLst>
              <a:ext uri="{FF2B5EF4-FFF2-40B4-BE49-F238E27FC236}">
                <a16:creationId xmlns:a16="http://schemas.microsoft.com/office/drawing/2014/main" id="{8D51967D-750C-4210-35FB-2505C82B26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14" t="16146" r="25521" b="18490"/>
          <a:stretch/>
        </p:blipFill>
        <p:spPr>
          <a:xfrm>
            <a:off x="4400551" y="942976"/>
            <a:ext cx="1066800" cy="1319048"/>
          </a:xfrm>
          <a:prstGeom prst="rect">
            <a:avLst/>
          </a:prstGeom>
        </p:spPr>
      </p:pic>
      <p:pic>
        <p:nvPicPr>
          <p:cNvPr id="17" name="図 16" descr="グラフ, 散布図&#10;&#10;自動的に生成された説明">
            <a:extLst>
              <a:ext uri="{FF2B5EF4-FFF2-40B4-BE49-F238E27FC236}">
                <a16:creationId xmlns:a16="http://schemas.microsoft.com/office/drawing/2014/main" id="{37259153-33A3-D137-28F8-E603BC3F39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094" t="15364" r="22656" b="20052"/>
          <a:stretch/>
        </p:blipFill>
        <p:spPr>
          <a:xfrm>
            <a:off x="3086101" y="923926"/>
            <a:ext cx="1123950" cy="1290462"/>
          </a:xfrm>
          <a:prstGeom prst="rect">
            <a:avLst/>
          </a:prstGeom>
        </p:spPr>
      </p:pic>
      <p:pic>
        <p:nvPicPr>
          <p:cNvPr id="15" name="図 14" descr="グラフ, 散布図&#10;&#10;自動的に生成された説明">
            <a:extLst>
              <a:ext uri="{FF2B5EF4-FFF2-40B4-BE49-F238E27FC236}">
                <a16:creationId xmlns:a16="http://schemas.microsoft.com/office/drawing/2014/main" id="{E72F70FF-7702-93A7-AEB3-C7167E33D6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312" t="15626" r="26042" b="18749"/>
          <a:stretch/>
        </p:blipFill>
        <p:spPr>
          <a:xfrm>
            <a:off x="5600702" y="962025"/>
            <a:ext cx="1074510" cy="131445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5BF1DF7-731B-C513-05F4-F072B2D56F69}"/>
              </a:ext>
            </a:extLst>
          </p:cNvPr>
          <p:cNvSpPr txBox="1"/>
          <p:nvPr/>
        </p:nvSpPr>
        <p:spPr>
          <a:xfrm>
            <a:off x="1859834" y="665072"/>
            <a:ext cx="7104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LDN Score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A3D9DA4-BB5B-C7AE-056E-CC89CBF57F84}"/>
              </a:ext>
            </a:extLst>
          </p:cNvPr>
          <p:cNvSpPr txBox="1"/>
          <p:nvPr/>
        </p:nvSpPr>
        <p:spPr>
          <a:xfrm>
            <a:off x="3201149" y="655966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IFN-α Score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3AA7525-D90F-4C16-FC97-13C641018910}"/>
              </a:ext>
            </a:extLst>
          </p:cNvPr>
          <p:cNvSpPr txBox="1"/>
          <p:nvPr/>
        </p:nvSpPr>
        <p:spPr>
          <a:xfrm>
            <a:off x="4462252" y="649746"/>
            <a:ext cx="7569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IFN-γ Score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3EA27C-7DAE-CACA-C425-8F83A03B67B5}"/>
              </a:ext>
            </a:extLst>
          </p:cNvPr>
          <p:cNvSpPr txBox="1"/>
          <p:nvPr/>
        </p:nvSpPr>
        <p:spPr>
          <a:xfrm>
            <a:off x="5640195" y="666226"/>
            <a:ext cx="10198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Long-lived Score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619F605-4C05-74D5-74BD-472DA32C00D6}"/>
              </a:ext>
            </a:extLst>
          </p:cNvPr>
          <p:cNvSpPr txBox="1"/>
          <p:nvPr/>
        </p:nvSpPr>
        <p:spPr>
          <a:xfrm rot="16200000">
            <a:off x="2358210" y="1958171"/>
            <a:ext cx="5934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Module score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030E524-7911-CFAE-CFC2-056A667B2BA7}"/>
              </a:ext>
            </a:extLst>
          </p:cNvPr>
          <p:cNvSpPr txBox="1"/>
          <p:nvPr/>
        </p:nvSpPr>
        <p:spPr>
          <a:xfrm rot="16200000">
            <a:off x="3658551" y="1968115"/>
            <a:ext cx="5934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Module score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A150FE5-EF7D-9937-BB44-759C9A5C8F5E}"/>
              </a:ext>
            </a:extLst>
          </p:cNvPr>
          <p:cNvSpPr txBox="1"/>
          <p:nvPr/>
        </p:nvSpPr>
        <p:spPr>
          <a:xfrm rot="16200000">
            <a:off x="4887805" y="2019045"/>
            <a:ext cx="5934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Module score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76586856-282D-FBF5-00B6-C8C3562BA5FD}"/>
              </a:ext>
            </a:extLst>
          </p:cNvPr>
          <p:cNvSpPr txBox="1"/>
          <p:nvPr/>
        </p:nvSpPr>
        <p:spPr>
          <a:xfrm rot="16200000">
            <a:off x="6031358" y="2026000"/>
            <a:ext cx="5934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Module score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A966CC35-3924-0174-2270-B3155CEAC4EC}"/>
              </a:ext>
            </a:extLst>
          </p:cNvPr>
          <p:cNvGrpSpPr/>
          <p:nvPr/>
        </p:nvGrpSpPr>
        <p:grpSpPr>
          <a:xfrm>
            <a:off x="1640721" y="1882254"/>
            <a:ext cx="653955" cy="618269"/>
            <a:chOff x="-1983025" y="2835349"/>
            <a:chExt cx="653955" cy="618269"/>
          </a:xfrm>
        </p:grpSpPr>
        <p:cxnSp>
          <p:nvCxnSpPr>
            <p:cNvPr id="63" name="直線矢印コネクタ 62">
              <a:extLst>
                <a:ext uri="{FF2B5EF4-FFF2-40B4-BE49-F238E27FC236}">
                  <a16:creationId xmlns:a16="http://schemas.microsoft.com/office/drawing/2014/main" id="{2B77AEE6-5B95-B3B5-AAE8-38595BE0FB26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33CBA1CF-467E-9C79-5949-76E800C4D28F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3F11E093-0A33-444D-266A-DBAA2FAE0C5B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" name="直線矢印コネクタ 65">
              <a:extLst>
                <a:ext uri="{FF2B5EF4-FFF2-40B4-BE49-F238E27FC236}">
                  <a16:creationId xmlns:a16="http://schemas.microsoft.com/office/drawing/2014/main" id="{51662E41-A6BD-1F42-4400-CD03EFEA4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24B45FA3-1B33-1540-E159-6828DF21E39B}"/>
              </a:ext>
            </a:extLst>
          </p:cNvPr>
          <p:cNvSpPr txBox="1"/>
          <p:nvPr/>
        </p:nvSpPr>
        <p:spPr>
          <a:xfrm>
            <a:off x="0" y="3069483"/>
            <a:ext cx="685800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Arial"/>
                <a:ea typeface="游明朝"/>
                <a:cs typeface="Arial"/>
              </a:rPr>
              <a:t>Module scoring analysis of the neutrophil subpopulations. The module score was calculated using the </a:t>
            </a:r>
            <a:r>
              <a:rPr lang="en-US" altLang="ja-JP" sz="1200" kern="100" dirty="0">
                <a:latin typeface="Arial"/>
                <a:ea typeface="游明朝"/>
                <a:cs typeface="Arial"/>
              </a:rPr>
              <a:t>averaged expression levels of the genes sets</a:t>
            </a:r>
            <a:r>
              <a:rPr lang="en-US" altLang="ja-JP" sz="1200" kern="100" dirty="0">
                <a:effectLst/>
                <a:latin typeface="Arial"/>
                <a:ea typeface="游明朝"/>
                <a:cs typeface="Arial"/>
              </a:rPr>
              <a:t>, referring to previously reported gene expression profiles of neutrophils. Each cell was colored according to the scaled module score. LDN; low density neutrophils.</a:t>
            </a:r>
            <a:r>
              <a:rPr lang="en-US" altLang="ja-JP" sz="1200" kern="100" dirty="0">
                <a:latin typeface="Arial"/>
                <a:ea typeface="游明朝"/>
                <a:cs typeface="Arial"/>
              </a:rPr>
              <a:t> 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17E26D4-3C06-89EA-3B1E-7CA6A1303D33}"/>
              </a:ext>
            </a:extLst>
          </p:cNvPr>
          <p:cNvSpPr txBox="1"/>
          <p:nvPr/>
        </p:nvSpPr>
        <p:spPr>
          <a:xfrm>
            <a:off x="-1" y="1580"/>
            <a:ext cx="68579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4. Module scoring analysis of the neutrophil subpopulations.</a:t>
            </a:r>
          </a:p>
        </p:txBody>
      </p:sp>
      <p:pic>
        <p:nvPicPr>
          <p:cNvPr id="2" name="図 1" descr="グラフ, 散布図&#10;&#10;自動的に生成された説明">
            <a:extLst>
              <a:ext uri="{FF2B5EF4-FFF2-40B4-BE49-F238E27FC236}">
                <a16:creationId xmlns:a16="http://schemas.microsoft.com/office/drawing/2014/main" id="{390B6B4A-A0AA-2BF2-6BCB-16E5FB619F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05" t="8912" r="27308" b="15278"/>
          <a:stretch/>
        </p:blipFill>
        <p:spPr>
          <a:xfrm>
            <a:off x="399810" y="865276"/>
            <a:ext cx="1005375" cy="1250127"/>
          </a:xfrm>
          <a:prstGeom prst="rect">
            <a:avLst/>
          </a:prstGeom>
        </p:spPr>
      </p:pic>
      <p:pic>
        <p:nvPicPr>
          <p:cNvPr id="5" name="図 4" descr="グラフ, 散布図&#10;&#10;自動的に生成された説明">
            <a:extLst>
              <a:ext uri="{FF2B5EF4-FFF2-40B4-BE49-F238E27FC236}">
                <a16:creationId xmlns:a16="http://schemas.microsoft.com/office/drawing/2014/main" id="{4095355E-554F-C2AB-97CF-A3D021B59B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874" t="37939" r="9133" b="34704"/>
          <a:stretch/>
        </p:blipFill>
        <p:spPr>
          <a:xfrm>
            <a:off x="798252" y="1819504"/>
            <a:ext cx="228601" cy="69614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6E316C3-0FFA-B236-518F-EBC9D9366D1A}"/>
              </a:ext>
            </a:extLst>
          </p:cNvPr>
          <p:cNvSpPr txBox="1"/>
          <p:nvPr/>
        </p:nvSpPr>
        <p:spPr>
          <a:xfrm>
            <a:off x="960410" y="1845895"/>
            <a:ext cx="60946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Neu_Aged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Neu_T1ISG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Neu_T2ISG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Neu_Longlived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D2B3CB1-0ECD-A898-76B8-7465F9D10C0F}"/>
              </a:ext>
            </a:extLst>
          </p:cNvPr>
          <p:cNvGrpSpPr/>
          <p:nvPr/>
        </p:nvGrpSpPr>
        <p:grpSpPr>
          <a:xfrm>
            <a:off x="61415" y="1882254"/>
            <a:ext cx="653955" cy="618269"/>
            <a:chOff x="-1983025" y="2835349"/>
            <a:chExt cx="653955" cy="618269"/>
          </a:xfrm>
        </p:grpSpPr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06A6A218-DCC4-1B1D-3279-A7E1E003CEC0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66562EB-FBA5-CFED-D61F-0B835A6A2E1D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DBBE500-FC4B-E28E-0F56-656ED3D26155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5F61D6D4-1078-002B-CF7B-D8FD80404F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9" name="図 28" descr="グラフ&#10;&#10;自動的に生成された説明">
            <a:extLst>
              <a:ext uri="{FF2B5EF4-FFF2-40B4-BE49-F238E27FC236}">
                <a16:creationId xmlns:a16="http://schemas.microsoft.com/office/drawing/2014/main" id="{2E78F0BA-2B9D-3E22-A4E7-21F2754C6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76" t="31599" r="2334" b="34219"/>
          <a:stretch/>
        </p:blipFill>
        <p:spPr>
          <a:xfrm>
            <a:off x="2705100" y="1800225"/>
            <a:ext cx="248708" cy="447675"/>
          </a:xfrm>
          <a:prstGeom prst="rect">
            <a:avLst/>
          </a:prstGeom>
        </p:spPr>
      </p:pic>
      <p:pic>
        <p:nvPicPr>
          <p:cNvPr id="30" name="図 29" descr="グラフ, 散布図&#10;&#10;自動的に生成された説明">
            <a:extLst>
              <a:ext uri="{FF2B5EF4-FFF2-40B4-BE49-F238E27FC236}">
                <a16:creationId xmlns:a16="http://schemas.microsoft.com/office/drawing/2014/main" id="{F532D548-1A2B-214A-ACFF-5A9EE51EB5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728" t="33003" r="2157" b="36489"/>
          <a:stretch/>
        </p:blipFill>
        <p:spPr>
          <a:xfrm>
            <a:off x="3981451" y="1828800"/>
            <a:ext cx="257174" cy="433135"/>
          </a:xfrm>
          <a:prstGeom prst="rect">
            <a:avLst/>
          </a:prstGeom>
        </p:spPr>
      </p:pic>
      <p:pic>
        <p:nvPicPr>
          <p:cNvPr id="31" name="図 30" descr="グラフ, 散布図&#10;&#10;自動的に生成された説明">
            <a:extLst>
              <a:ext uri="{FF2B5EF4-FFF2-40B4-BE49-F238E27FC236}">
                <a16:creationId xmlns:a16="http://schemas.microsoft.com/office/drawing/2014/main" id="{74051969-DB54-3E3F-2C9D-A9B1FB73A9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367" t="32194" r="1921" b="35710"/>
          <a:stretch/>
        </p:blipFill>
        <p:spPr>
          <a:xfrm>
            <a:off x="5229225" y="1847850"/>
            <a:ext cx="314325" cy="464655"/>
          </a:xfrm>
          <a:prstGeom prst="rect">
            <a:avLst/>
          </a:prstGeom>
        </p:spPr>
      </p:pic>
      <p:pic>
        <p:nvPicPr>
          <p:cNvPr id="32" name="図 31" descr="グラフ, 散布図&#10;&#10;自動的に生成された説明">
            <a:extLst>
              <a:ext uri="{FF2B5EF4-FFF2-40B4-BE49-F238E27FC236}">
                <a16:creationId xmlns:a16="http://schemas.microsoft.com/office/drawing/2014/main" id="{A94B20F4-F107-B88A-5A78-2F749F0BCC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377" t="33222" r="2175" b="36344"/>
          <a:stretch/>
        </p:blipFill>
        <p:spPr>
          <a:xfrm>
            <a:off x="6362701" y="1847850"/>
            <a:ext cx="314324" cy="46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62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0D6721-E442-76B2-EC75-2903020195AD}"/>
              </a:ext>
            </a:extLst>
          </p:cNvPr>
          <p:cNvSpPr txBox="1"/>
          <p:nvPr/>
        </p:nvSpPr>
        <p:spPr>
          <a:xfrm>
            <a:off x="1035282" y="993920"/>
            <a:ext cx="8082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  <a:endParaRPr kumimoji="1" lang="ja-JP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EA63E3CD-F8CB-1DDE-43E9-D9D6378CA7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07" t="4011" r="54515" b="58678"/>
          <a:stretch/>
        </p:blipFill>
        <p:spPr>
          <a:xfrm>
            <a:off x="4371167" y="4523274"/>
            <a:ext cx="501650" cy="608940"/>
          </a:xfrm>
          <a:prstGeom prst="rect">
            <a:avLst/>
          </a:prstGeom>
        </p:spPr>
      </p:pic>
      <p:pic>
        <p:nvPicPr>
          <p:cNvPr id="8" name="図 7" descr="グラフ, 散布図&#10;&#10;自動的に生成された説明">
            <a:extLst>
              <a:ext uri="{FF2B5EF4-FFF2-40B4-BE49-F238E27FC236}">
                <a16:creationId xmlns:a16="http://schemas.microsoft.com/office/drawing/2014/main" id="{A85751C4-28CB-EFBB-105C-10FB9221B1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55" t="4288" r="54028" b="57756"/>
          <a:stretch/>
        </p:blipFill>
        <p:spPr>
          <a:xfrm>
            <a:off x="3174077" y="3736617"/>
            <a:ext cx="495300" cy="598835"/>
          </a:xfrm>
          <a:prstGeom prst="rect">
            <a:avLst/>
          </a:prstGeom>
        </p:spPr>
      </p:pic>
      <p:pic>
        <p:nvPicPr>
          <p:cNvPr id="9" name="図 8" descr="ダイアグラム&#10;&#10;自動的に生成された説明">
            <a:extLst>
              <a:ext uri="{FF2B5EF4-FFF2-40B4-BE49-F238E27FC236}">
                <a16:creationId xmlns:a16="http://schemas.microsoft.com/office/drawing/2014/main" id="{BEBC681F-CF0F-3983-F899-5CB8280051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79" t="4244" r="55181" b="58120"/>
          <a:stretch/>
        </p:blipFill>
        <p:spPr>
          <a:xfrm>
            <a:off x="1932970" y="3736230"/>
            <a:ext cx="469900" cy="58969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E9D39AE-FE6C-7FF5-3E61-47E39144BFD9}"/>
              </a:ext>
            </a:extLst>
          </p:cNvPr>
          <p:cNvSpPr txBox="1"/>
          <p:nvPr/>
        </p:nvSpPr>
        <p:spPr>
          <a:xfrm>
            <a:off x="1976198" y="3226048"/>
            <a:ext cx="8351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Degranulation</a:t>
            </a:r>
            <a:endParaRPr kumimoji="1" lang="ja-JP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5A0AEB0-30E9-8AB3-FB60-4E9C7A0102A7}"/>
              </a:ext>
            </a:extLst>
          </p:cNvPr>
          <p:cNvSpPr txBox="1"/>
          <p:nvPr/>
        </p:nvSpPr>
        <p:spPr>
          <a:xfrm>
            <a:off x="3223951" y="3226048"/>
            <a:ext cx="85174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NET formation</a:t>
            </a:r>
            <a:endParaRPr kumimoji="1" lang="ja-JP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図 12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6DB2F413-26F7-BF40-BFE9-F7E5F52A45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20" t="51681" r="54481" b="8751"/>
          <a:stretch/>
        </p:blipFill>
        <p:spPr>
          <a:xfrm>
            <a:off x="623738" y="4540668"/>
            <a:ext cx="502024" cy="640359"/>
          </a:xfrm>
          <a:prstGeom prst="rect">
            <a:avLst/>
          </a:prstGeom>
        </p:spPr>
      </p:pic>
      <p:pic>
        <p:nvPicPr>
          <p:cNvPr id="14" name="図 13" descr="ダイアグラム, 散布図&#10;&#10;自動的に生成された説明">
            <a:extLst>
              <a:ext uri="{FF2B5EF4-FFF2-40B4-BE49-F238E27FC236}">
                <a16:creationId xmlns:a16="http://schemas.microsoft.com/office/drawing/2014/main" id="{901CF632-8EDA-FF2E-3376-6EAA865B3B7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99" t="53075" r="54729" b="8283"/>
          <a:stretch/>
        </p:blipFill>
        <p:spPr>
          <a:xfrm>
            <a:off x="4367503" y="3728925"/>
            <a:ext cx="495300" cy="619227"/>
          </a:xfrm>
          <a:prstGeom prst="rect">
            <a:avLst/>
          </a:prstGeom>
        </p:spPr>
      </p:pic>
      <p:pic>
        <p:nvPicPr>
          <p:cNvPr id="15" name="図 14" descr="ダイアグラム, 散布図&#10;&#10;自動的に生成された説明">
            <a:extLst>
              <a:ext uri="{FF2B5EF4-FFF2-40B4-BE49-F238E27FC236}">
                <a16:creationId xmlns:a16="http://schemas.microsoft.com/office/drawing/2014/main" id="{FC309B42-2EB6-FECA-0CA8-C3EB3AE477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794" t="3885" r="53890" b="57969"/>
          <a:stretch/>
        </p:blipFill>
        <p:spPr>
          <a:xfrm>
            <a:off x="635316" y="3737793"/>
            <a:ext cx="503518" cy="611853"/>
          </a:xfrm>
          <a:prstGeom prst="rect">
            <a:avLst/>
          </a:prstGeom>
        </p:spPr>
      </p:pic>
      <p:pic>
        <p:nvPicPr>
          <p:cNvPr id="16" name="図 15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AD22D90F-5DC0-E275-CA7B-D510EEAACB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98" t="4548" r="54751" b="57385"/>
          <a:stretch/>
        </p:blipFill>
        <p:spPr>
          <a:xfrm>
            <a:off x="3191173" y="4542670"/>
            <a:ext cx="488951" cy="614943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E5E7E33-1047-A0EF-37FA-1BC6A556D30F}"/>
              </a:ext>
            </a:extLst>
          </p:cNvPr>
          <p:cNvSpPr txBox="1"/>
          <p:nvPr/>
        </p:nvSpPr>
        <p:spPr>
          <a:xfrm>
            <a:off x="2465714" y="3434431"/>
            <a:ext cx="3561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9E1FF86-537B-33D0-40AB-233BB7DD6585}"/>
              </a:ext>
            </a:extLst>
          </p:cNvPr>
          <p:cNvSpPr txBox="1"/>
          <p:nvPr/>
        </p:nvSpPr>
        <p:spPr>
          <a:xfrm>
            <a:off x="1995245" y="3434431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HD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822C030-95D8-59A7-1688-4549FE44E520}"/>
              </a:ext>
            </a:extLst>
          </p:cNvPr>
          <p:cNvSpPr txBox="1"/>
          <p:nvPr/>
        </p:nvSpPr>
        <p:spPr>
          <a:xfrm>
            <a:off x="3756055" y="3434431"/>
            <a:ext cx="3561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90424F3-6256-E578-C1EC-43A07AED9CC4}"/>
              </a:ext>
            </a:extLst>
          </p:cNvPr>
          <p:cNvSpPr txBox="1"/>
          <p:nvPr/>
        </p:nvSpPr>
        <p:spPr>
          <a:xfrm>
            <a:off x="3258042" y="3434431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HD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B4E029B-2F1A-2E1C-2045-7E000B53287E}"/>
              </a:ext>
            </a:extLst>
          </p:cNvPr>
          <p:cNvSpPr txBox="1"/>
          <p:nvPr/>
        </p:nvSpPr>
        <p:spPr>
          <a:xfrm>
            <a:off x="1184651" y="3424906"/>
            <a:ext cx="3561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C2B0E8C-9DE0-CE88-918D-581F326DE9E8}"/>
              </a:ext>
            </a:extLst>
          </p:cNvPr>
          <p:cNvSpPr txBox="1"/>
          <p:nvPr/>
        </p:nvSpPr>
        <p:spPr>
          <a:xfrm>
            <a:off x="648193" y="3424906"/>
            <a:ext cx="2968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HD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53A2BBF-5C0C-DB0A-72CD-54D62AF3AA92}"/>
              </a:ext>
            </a:extLst>
          </p:cNvPr>
          <p:cNvSpPr txBox="1"/>
          <p:nvPr/>
        </p:nvSpPr>
        <p:spPr>
          <a:xfrm>
            <a:off x="2167306" y="3579189"/>
            <a:ext cx="3593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MPO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図 24" descr="ダイアグラム&#10;&#10;自動的に生成された説明">
            <a:extLst>
              <a:ext uri="{FF2B5EF4-FFF2-40B4-BE49-F238E27FC236}">
                <a16:creationId xmlns:a16="http://schemas.microsoft.com/office/drawing/2014/main" id="{11552337-D038-E655-3D3E-5C417066BE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09" t="51804" r="53783" b="9054"/>
          <a:stretch/>
        </p:blipFill>
        <p:spPr>
          <a:xfrm>
            <a:off x="1938832" y="4519415"/>
            <a:ext cx="488949" cy="613288"/>
          </a:xfrm>
          <a:prstGeom prst="rect">
            <a:avLst/>
          </a:prstGeom>
        </p:spPr>
      </p:pic>
      <p:pic>
        <p:nvPicPr>
          <p:cNvPr id="26" name="図 25" descr="ダイアグラム&#10;&#10;自動的に生成された説明">
            <a:extLst>
              <a:ext uri="{FF2B5EF4-FFF2-40B4-BE49-F238E27FC236}">
                <a16:creationId xmlns:a16="http://schemas.microsoft.com/office/drawing/2014/main" id="{8F4B0C19-0279-0B09-6287-16FFF1C89D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865" t="5460" r="6395" b="56904"/>
          <a:stretch/>
        </p:blipFill>
        <p:spPr>
          <a:xfrm>
            <a:off x="2440481" y="3742580"/>
            <a:ext cx="469900" cy="589697"/>
          </a:xfrm>
          <a:prstGeom prst="rect">
            <a:avLst/>
          </a:prstGeom>
        </p:spPr>
      </p:pic>
      <p:pic>
        <p:nvPicPr>
          <p:cNvPr id="27" name="図 26" descr="ダイアグラム&#10;&#10;自動的に生成された説明">
            <a:extLst>
              <a:ext uri="{FF2B5EF4-FFF2-40B4-BE49-F238E27FC236}">
                <a16:creationId xmlns:a16="http://schemas.microsoft.com/office/drawing/2014/main" id="{656196D3-D2F8-991C-1F7F-D921713E8A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843" t="52615" r="7114" b="8243"/>
          <a:stretch/>
        </p:blipFill>
        <p:spPr>
          <a:xfrm>
            <a:off x="2446832" y="4534801"/>
            <a:ext cx="460187" cy="613288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ED90194-0447-F780-0C93-7E6A0CCF806B}"/>
              </a:ext>
            </a:extLst>
          </p:cNvPr>
          <p:cNvSpPr txBox="1"/>
          <p:nvPr/>
        </p:nvSpPr>
        <p:spPr>
          <a:xfrm>
            <a:off x="2128635" y="4371655"/>
            <a:ext cx="40748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MMP9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9E861CC-B6D5-CD7F-4017-701D03B8C768}"/>
              </a:ext>
            </a:extLst>
          </p:cNvPr>
          <p:cNvSpPr txBox="1"/>
          <p:nvPr/>
        </p:nvSpPr>
        <p:spPr>
          <a:xfrm>
            <a:off x="3410692" y="3579189"/>
            <a:ext cx="41229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PADI4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FCB098A-55B4-4E2B-402C-1F8B8EE35F0E}"/>
              </a:ext>
            </a:extLst>
          </p:cNvPr>
          <p:cNvSpPr txBox="1"/>
          <p:nvPr/>
        </p:nvSpPr>
        <p:spPr>
          <a:xfrm>
            <a:off x="3391725" y="4371655"/>
            <a:ext cx="43152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ITGAM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図 30" descr="グラフ, 散布図&#10;&#10;自動的に生成された説明">
            <a:extLst>
              <a:ext uri="{FF2B5EF4-FFF2-40B4-BE49-F238E27FC236}">
                <a16:creationId xmlns:a16="http://schemas.microsoft.com/office/drawing/2014/main" id="{AF6323A8-36B0-8EAE-ABF5-1B33885CB8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61" t="5898" r="6486" b="57756"/>
          <a:stretch/>
        </p:blipFill>
        <p:spPr>
          <a:xfrm>
            <a:off x="3712850" y="3765192"/>
            <a:ext cx="463550" cy="573435"/>
          </a:xfrm>
          <a:prstGeom prst="rect">
            <a:avLst/>
          </a:prstGeom>
        </p:spPr>
      </p:pic>
      <p:pic>
        <p:nvPicPr>
          <p:cNvPr id="32" name="図 31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8E49D3FA-DCDF-1546-B8F3-B603C7D275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98" t="4548" r="54751" b="57385"/>
          <a:stretch/>
        </p:blipFill>
        <p:spPr>
          <a:xfrm>
            <a:off x="3711873" y="4549020"/>
            <a:ext cx="488951" cy="614943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EBC65BA-3D60-61FC-FCE9-31549D7B0510}"/>
              </a:ext>
            </a:extLst>
          </p:cNvPr>
          <p:cNvSpPr txBox="1"/>
          <p:nvPr/>
        </p:nvSpPr>
        <p:spPr>
          <a:xfrm>
            <a:off x="4501867" y="4371655"/>
            <a:ext cx="50206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FCGR2A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図 33" descr="ダイアグラム, 散布図&#10;&#10;自動的に生成された説明">
            <a:extLst>
              <a:ext uri="{FF2B5EF4-FFF2-40B4-BE49-F238E27FC236}">
                <a16:creationId xmlns:a16="http://schemas.microsoft.com/office/drawing/2014/main" id="{FB7B34D7-1EDB-439E-A17F-FE7965F702C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537" t="52679" r="7029" b="8679"/>
          <a:stretch/>
        </p:blipFill>
        <p:spPr>
          <a:xfrm>
            <a:off x="4884540" y="3700350"/>
            <a:ext cx="476250" cy="619227"/>
          </a:xfrm>
          <a:prstGeom prst="rect">
            <a:avLst/>
          </a:prstGeom>
        </p:spPr>
      </p:pic>
      <p:pic>
        <p:nvPicPr>
          <p:cNvPr id="35" name="図 34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ED0985D5-9780-8D85-BBD5-402B517E3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54" t="5178" r="6368" b="57511"/>
          <a:stretch/>
        </p:blipFill>
        <p:spPr>
          <a:xfrm>
            <a:off x="4878190" y="4542324"/>
            <a:ext cx="501650" cy="608940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5A3ED69-5DA6-3B6B-079D-93C4A033A6C1}"/>
              </a:ext>
            </a:extLst>
          </p:cNvPr>
          <p:cNvSpPr txBox="1"/>
          <p:nvPr/>
        </p:nvSpPr>
        <p:spPr>
          <a:xfrm>
            <a:off x="4509764" y="3579189"/>
            <a:ext cx="50206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FCGR1A</a:t>
            </a:r>
            <a:endParaRPr kumimoji="1" lang="ja-JP" altLang="en-US" sz="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図 36" descr="ダイアグラム, 散布図&#10;&#10;自動的に生成された説明">
            <a:extLst>
              <a:ext uri="{FF2B5EF4-FFF2-40B4-BE49-F238E27FC236}">
                <a16:creationId xmlns:a16="http://schemas.microsoft.com/office/drawing/2014/main" id="{389FDA77-AF69-185E-8892-A9B0D68912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153" t="3885" r="7361" b="57969"/>
          <a:stretch/>
        </p:blipFill>
        <p:spPr>
          <a:xfrm>
            <a:off x="1129754" y="3730734"/>
            <a:ext cx="463177" cy="611853"/>
          </a:xfrm>
          <a:prstGeom prst="rect">
            <a:avLst/>
          </a:prstGeom>
        </p:spPr>
      </p:pic>
      <p:pic>
        <p:nvPicPr>
          <p:cNvPr id="38" name="図 37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0349F01E-E1E2-BDA0-177F-4E0F3C1DB3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853" t="51312" r="7949" b="9120"/>
          <a:stretch/>
        </p:blipFill>
        <p:spPr>
          <a:xfrm>
            <a:off x="1128748" y="4534077"/>
            <a:ext cx="463177" cy="640359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BB54D5D-B197-A37E-5711-6321F41A4450}"/>
              </a:ext>
            </a:extLst>
          </p:cNvPr>
          <p:cNvSpPr txBox="1"/>
          <p:nvPr/>
        </p:nvSpPr>
        <p:spPr>
          <a:xfrm>
            <a:off x="852900" y="3569664"/>
            <a:ext cx="3946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GBP1</a:t>
            </a:r>
            <a:endParaRPr kumimoji="1" lang="ja-JP" altLang="en-US" sz="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2BECABD-27EC-D498-2BDE-96C0DA9907FC}"/>
              </a:ext>
            </a:extLst>
          </p:cNvPr>
          <p:cNvSpPr txBox="1"/>
          <p:nvPr/>
        </p:nvSpPr>
        <p:spPr>
          <a:xfrm>
            <a:off x="844219" y="4362130"/>
            <a:ext cx="3946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GBP5</a:t>
            </a:r>
            <a:endParaRPr kumimoji="1" lang="ja-JP" altLang="en-US" sz="6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0E51FD8-E909-4A0B-768D-859029E07ADE}"/>
              </a:ext>
            </a:extLst>
          </p:cNvPr>
          <p:cNvSpPr txBox="1"/>
          <p:nvPr/>
        </p:nvSpPr>
        <p:spPr>
          <a:xfrm>
            <a:off x="4848568" y="3434431"/>
            <a:ext cx="3561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9DDB7EE-D39E-AEB6-A370-E900E9D1E149}"/>
              </a:ext>
            </a:extLst>
          </p:cNvPr>
          <p:cNvSpPr txBox="1"/>
          <p:nvPr/>
        </p:nvSpPr>
        <p:spPr>
          <a:xfrm>
            <a:off x="4414199" y="3434431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HD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図 42" descr="ダイアグラム, 散布図&#10;&#10;自動的に生成された説明">
            <a:extLst>
              <a:ext uri="{FF2B5EF4-FFF2-40B4-BE49-F238E27FC236}">
                <a16:creationId xmlns:a16="http://schemas.microsoft.com/office/drawing/2014/main" id="{E7D48A4D-4FB2-EF84-DE2A-A4B5475DA0F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26" t="55361" r="54825" b="9162"/>
          <a:stretch/>
        </p:blipFill>
        <p:spPr>
          <a:xfrm>
            <a:off x="5419243" y="4564260"/>
            <a:ext cx="501650" cy="577850"/>
          </a:xfrm>
          <a:prstGeom prst="rect">
            <a:avLst/>
          </a:prstGeom>
        </p:spPr>
      </p:pic>
      <p:pic>
        <p:nvPicPr>
          <p:cNvPr id="44" name="図 43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DA4B23AB-B11D-571C-A198-2A165848B2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96" t="55534" r="55437" b="9126"/>
          <a:stretch/>
        </p:blipFill>
        <p:spPr>
          <a:xfrm>
            <a:off x="5430884" y="3741727"/>
            <a:ext cx="476250" cy="577850"/>
          </a:xfrm>
          <a:prstGeom prst="rect">
            <a:avLst/>
          </a:prstGeom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709F111-5628-812F-EE8A-57B49E8AC537}"/>
              </a:ext>
            </a:extLst>
          </p:cNvPr>
          <p:cNvSpPr txBox="1"/>
          <p:nvPr/>
        </p:nvSpPr>
        <p:spPr>
          <a:xfrm>
            <a:off x="5571110" y="4371655"/>
            <a:ext cx="50206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FCGR3B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図 45" descr="グラフ, ダイアグラム, 散布図&#10;&#10;自動的に生成された説明">
            <a:extLst>
              <a:ext uri="{FF2B5EF4-FFF2-40B4-BE49-F238E27FC236}">
                <a16:creationId xmlns:a16="http://schemas.microsoft.com/office/drawing/2014/main" id="{E5D54C40-0BFF-A99E-E026-939DD9E89E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54" t="54369" r="7379" b="10291"/>
          <a:stretch/>
        </p:blipFill>
        <p:spPr>
          <a:xfrm>
            <a:off x="5916659" y="3719502"/>
            <a:ext cx="476250" cy="577850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01A48AC-54B6-DC41-2B09-1BA7B0676838}"/>
              </a:ext>
            </a:extLst>
          </p:cNvPr>
          <p:cNvSpPr txBox="1"/>
          <p:nvPr/>
        </p:nvSpPr>
        <p:spPr>
          <a:xfrm>
            <a:off x="5580745" y="3579189"/>
            <a:ext cx="50206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i="1" dirty="0">
                <a:latin typeface="Arial" panose="020B0604020202020204" pitchFamily="34" charset="0"/>
                <a:cs typeface="Arial" panose="020B0604020202020204" pitchFamily="34" charset="0"/>
              </a:rPr>
              <a:t>FCGR3A</a:t>
            </a:r>
            <a:endParaRPr kumimoji="1" lang="ja-JP" altLang="en-US" sz="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図 47" descr="ダイアグラム, 散布図&#10;&#10;自動的に生成された説明">
            <a:extLst>
              <a:ext uri="{FF2B5EF4-FFF2-40B4-BE49-F238E27FC236}">
                <a16:creationId xmlns:a16="http://schemas.microsoft.com/office/drawing/2014/main" id="{0421B160-65A1-FB28-768D-B184B685E9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210" t="54971" r="6141" b="9552"/>
          <a:stretch/>
        </p:blipFill>
        <p:spPr>
          <a:xfrm>
            <a:off x="5929360" y="4550502"/>
            <a:ext cx="501650" cy="577850"/>
          </a:xfrm>
          <a:prstGeom prst="rect">
            <a:avLst/>
          </a:prstGeom>
        </p:spPr>
      </p:pic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55EF5F0-296E-C965-F949-6B5BCC612401}"/>
              </a:ext>
            </a:extLst>
          </p:cNvPr>
          <p:cNvSpPr txBox="1"/>
          <p:nvPr/>
        </p:nvSpPr>
        <p:spPr>
          <a:xfrm>
            <a:off x="5916834" y="3434431"/>
            <a:ext cx="3561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C8C046F-BEF2-8CCA-D16B-455517E15A2A}"/>
              </a:ext>
            </a:extLst>
          </p:cNvPr>
          <p:cNvSpPr txBox="1"/>
          <p:nvPr/>
        </p:nvSpPr>
        <p:spPr>
          <a:xfrm>
            <a:off x="5454621" y="3434431"/>
            <a:ext cx="2968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HD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6EAA8D99-D675-7E2B-A961-516ADFC0CB1E}"/>
              </a:ext>
            </a:extLst>
          </p:cNvPr>
          <p:cNvCxnSpPr>
            <a:cxnSpLocks/>
          </p:cNvCxnSpPr>
          <p:nvPr/>
        </p:nvCxnSpPr>
        <p:spPr>
          <a:xfrm>
            <a:off x="4201187" y="3253623"/>
            <a:ext cx="0" cy="1894794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9304B41-2361-6B87-248D-B34BE6920864}"/>
              </a:ext>
            </a:extLst>
          </p:cNvPr>
          <p:cNvCxnSpPr>
            <a:cxnSpLocks/>
          </p:cNvCxnSpPr>
          <p:nvPr/>
        </p:nvCxnSpPr>
        <p:spPr>
          <a:xfrm>
            <a:off x="2997747" y="3253623"/>
            <a:ext cx="0" cy="1894794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DBA0CF49-2F8C-5D4F-C342-C8D82DF8D69E}"/>
              </a:ext>
            </a:extLst>
          </p:cNvPr>
          <p:cNvCxnSpPr>
            <a:cxnSpLocks/>
          </p:cNvCxnSpPr>
          <p:nvPr/>
        </p:nvCxnSpPr>
        <p:spPr>
          <a:xfrm>
            <a:off x="1730922" y="3263148"/>
            <a:ext cx="0" cy="1894794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60EFBDC7-FC4D-8A4D-82BE-29A0DE590482}"/>
              </a:ext>
            </a:extLst>
          </p:cNvPr>
          <p:cNvSpPr txBox="1"/>
          <p:nvPr/>
        </p:nvSpPr>
        <p:spPr>
          <a:xfrm>
            <a:off x="8386" y="511821"/>
            <a:ext cx="269625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6408BA4-0BE8-AF21-0833-F9037712D908}"/>
              </a:ext>
            </a:extLst>
          </p:cNvPr>
          <p:cNvSpPr txBox="1"/>
          <p:nvPr/>
        </p:nvSpPr>
        <p:spPr>
          <a:xfrm>
            <a:off x="8386" y="2839385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6A2563-0DBA-7DCB-986A-50EF51741D79}"/>
              </a:ext>
            </a:extLst>
          </p:cNvPr>
          <p:cNvSpPr txBox="1"/>
          <p:nvPr/>
        </p:nvSpPr>
        <p:spPr>
          <a:xfrm>
            <a:off x="0" y="5776297"/>
            <a:ext cx="6858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b="1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(a)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Pathway enrichment analysis of genes expressed in the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Neu_Immature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subset, performed using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Enrichr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 </a:t>
            </a:r>
            <a:r>
              <a:rPr lang="en-US" altLang="ja-JP" sz="1200" i="1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-values for each pathway were calculated using the Benjamini–Hochberg method.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(b)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Feature plot showing the expression of representative genes related to type II </a:t>
            </a:r>
            <a:r>
              <a:rPr lang="en-US" altLang="ja-JP" sz="1200" kern="100" dirty="0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interferon signature gene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 (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GBP1</a:t>
            </a:r>
            <a:r>
              <a:rPr lang="en-US" altLang="ja-JP" sz="1200" i="1" kern="100" dirty="0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GBP5)</a:t>
            </a:r>
            <a:r>
              <a:rPr lang="en-US" altLang="ja-JP" sz="1200" i="1" kern="100" dirty="0">
                <a:solidFill>
                  <a:srgbClr val="000000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degranulation (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MPO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MMP9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), neutrophil extracellular trap (NET) formation (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PADI4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ITGAM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), and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Fc-gamma </a:t>
            </a:r>
            <a:r>
              <a:rPr lang="en-US" altLang="ja-JP" sz="1200" kern="100" dirty="0"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receptor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(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FCGR1A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FCGR2A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FCGR3A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</a:t>
            </a:r>
            <a:r>
              <a:rPr lang="en-US" altLang="ja-JP" sz="12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FCGR3B</a:t>
            </a:r>
            <a:r>
              <a:rPr lang="en-US" altLang="ja-JP" sz="12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). Genes detected as differentially expressed genes (DEGs) in comparison of neutrophils from MPA patients to those from healthy donors (average log2 fold change &gt; 0.25) are shown in red.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507D3A0-7A88-948A-FD3B-EC4CE0C2B7B4}"/>
              </a:ext>
            </a:extLst>
          </p:cNvPr>
          <p:cNvSpPr txBox="1"/>
          <p:nvPr/>
        </p:nvSpPr>
        <p:spPr>
          <a:xfrm>
            <a:off x="-1" y="1580"/>
            <a:ext cx="6857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5. Pathway enrichment and gene expression analyses of representative genes related to neutrophil functions.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44EAA7-26A4-30DC-F73A-378BEBF0E933}"/>
              </a:ext>
            </a:extLst>
          </p:cNvPr>
          <p:cNvSpPr txBox="1"/>
          <p:nvPr/>
        </p:nvSpPr>
        <p:spPr>
          <a:xfrm>
            <a:off x="4912674" y="3193065"/>
            <a:ext cx="109735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Fcγ</a:t>
            </a:r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 receptor</a:t>
            </a:r>
            <a:endParaRPr kumimoji="1" lang="ja-JP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3CCBE07F-8219-9E1D-9BD0-33D5A52B61FC}"/>
              </a:ext>
            </a:extLst>
          </p:cNvPr>
          <p:cNvSpPr txBox="1"/>
          <p:nvPr/>
        </p:nvSpPr>
        <p:spPr>
          <a:xfrm>
            <a:off x="634015" y="3226932"/>
            <a:ext cx="9332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IFN-γ signature</a:t>
            </a:r>
            <a:endParaRPr kumimoji="1" lang="ja-JP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図 58">
            <a:extLst>
              <a:ext uri="{FF2B5EF4-FFF2-40B4-BE49-F238E27FC236}">
                <a16:creationId xmlns:a16="http://schemas.microsoft.com/office/drawing/2014/main" id="{0605F13C-D51F-64F1-0F52-805CD39677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420" y="1090083"/>
            <a:ext cx="227076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7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 descr="夜に光っている電子&#10;&#10;自動的に生成された説明">
            <a:extLst>
              <a:ext uri="{FF2B5EF4-FFF2-40B4-BE49-F238E27FC236}">
                <a16:creationId xmlns:a16="http://schemas.microsoft.com/office/drawing/2014/main" id="{2139C4AF-586D-51BB-711F-5D135D9B93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3" r="41970" b="31146"/>
          <a:stretch/>
        </p:blipFill>
        <p:spPr>
          <a:xfrm>
            <a:off x="3175043" y="891869"/>
            <a:ext cx="944880" cy="1600201"/>
          </a:xfrm>
          <a:prstGeom prst="rect">
            <a:avLst/>
          </a:prstGeom>
        </p:spPr>
      </p:pic>
      <p:pic>
        <p:nvPicPr>
          <p:cNvPr id="22" name="図 21" descr="赤い光の線&#10;&#10;自動的に生成された説明">
            <a:extLst>
              <a:ext uri="{FF2B5EF4-FFF2-40B4-BE49-F238E27FC236}">
                <a16:creationId xmlns:a16="http://schemas.microsoft.com/office/drawing/2014/main" id="{A11ADB36-C5A5-D3F5-012E-5A3B84B22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74" r="34166" b="38542"/>
          <a:stretch/>
        </p:blipFill>
        <p:spPr>
          <a:xfrm>
            <a:off x="5034908" y="893331"/>
            <a:ext cx="929640" cy="1165740"/>
          </a:xfrm>
          <a:prstGeom prst="rect">
            <a:avLst/>
          </a:prstGeom>
        </p:spPr>
      </p:pic>
      <p:pic>
        <p:nvPicPr>
          <p:cNvPr id="25" name="図 24" descr="グラフ, 散布図&#10;&#10;自動的に生成された説明">
            <a:extLst>
              <a:ext uri="{FF2B5EF4-FFF2-40B4-BE49-F238E27FC236}">
                <a16:creationId xmlns:a16="http://schemas.microsoft.com/office/drawing/2014/main" id="{72F79D86-AF91-657A-D1B8-65EB7C0F11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95" t="17535" r="26923" b="14357"/>
          <a:stretch/>
        </p:blipFill>
        <p:spPr>
          <a:xfrm>
            <a:off x="696711" y="997330"/>
            <a:ext cx="1895475" cy="1143000"/>
          </a:xfrm>
          <a:prstGeom prst="rect">
            <a:avLst/>
          </a:prstGeom>
        </p:spPr>
      </p:pic>
      <p:pic>
        <p:nvPicPr>
          <p:cNvPr id="26" name="図 25" descr="グラフ, 散布図&#10;&#10;自動的に生成された説明">
            <a:extLst>
              <a:ext uri="{FF2B5EF4-FFF2-40B4-BE49-F238E27FC236}">
                <a16:creationId xmlns:a16="http://schemas.microsoft.com/office/drawing/2014/main" id="{7CFCE899-710F-8D6B-77C9-57B96B8D64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794" t="37967" r="24232" b="34336"/>
          <a:stretch/>
        </p:blipFill>
        <p:spPr>
          <a:xfrm>
            <a:off x="1383096" y="2144102"/>
            <a:ext cx="131664" cy="51816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9185C0D-A443-6808-B4BB-C5B8A9E5A0B7}"/>
              </a:ext>
            </a:extLst>
          </p:cNvPr>
          <p:cNvSpPr txBox="1"/>
          <p:nvPr/>
        </p:nvSpPr>
        <p:spPr>
          <a:xfrm>
            <a:off x="2083375" y="692182"/>
            <a:ext cx="4122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MPA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C060066-5800-2ED4-F649-C013ADAFB190}"/>
              </a:ext>
            </a:extLst>
          </p:cNvPr>
          <p:cNvSpPr txBox="1"/>
          <p:nvPr/>
        </p:nvSpPr>
        <p:spPr>
          <a:xfrm>
            <a:off x="1090449" y="692182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b="1" dirty="0">
                <a:latin typeface="Arial" panose="020B0604020202020204" pitchFamily="34" charset="0"/>
                <a:cs typeface="Arial" panose="020B0604020202020204" pitchFamily="34" charset="0"/>
              </a:rPr>
              <a:t>HD</a:t>
            </a:r>
            <a:endParaRPr kumimoji="1" lang="ja-JP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61A1FC5-B6AF-BC27-5970-A2340568D5C4}"/>
              </a:ext>
            </a:extLst>
          </p:cNvPr>
          <p:cNvSpPr txBox="1"/>
          <p:nvPr/>
        </p:nvSpPr>
        <p:spPr>
          <a:xfrm>
            <a:off x="2717843" y="898302"/>
            <a:ext cx="5351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S100A8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S100A9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S100A12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PLBD1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RGS2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CYP1B1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CSF3R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VNN2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HLA.DRA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HLA.DRB1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CD74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HLA.DPA1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FCGR3A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CDKN1C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NAP1L1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MS4A7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HLA.DQA1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FCER1A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CD1C</a:t>
            </a:r>
          </a:p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CLEC10A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D09325A-9E54-542C-5E75-E47A61FC3AC2}"/>
              </a:ext>
            </a:extLst>
          </p:cNvPr>
          <p:cNvSpPr txBox="1"/>
          <p:nvPr/>
        </p:nvSpPr>
        <p:spPr>
          <a:xfrm rot="16200000">
            <a:off x="2839762" y="2850510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 Mono_Activated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A1CC326-695B-3844-1F70-24D13DAD617C}"/>
              </a:ext>
            </a:extLst>
          </p:cNvPr>
          <p:cNvSpPr txBox="1"/>
          <p:nvPr/>
        </p:nvSpPr>
        <p:spPr>
          <a:xfrm rot="16200000">
            <a:off x="3007402" y="2850510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CD14Mono_VCAN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1C639A-4905-ED1E-A5F1-DB80D644489D}"/>
              </a:ext>
            </a:extLst>
          </p:cNvPr>
          <p:cNvSpPr txBox="1"/>
          <p:nvPr/>
        </p:nvSpPr>
        <p:spPr>
          <a:xfrm rot="16200000">
            <a:off x="3159802" y="2842890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CD14Mono_HLA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50FA492-82BA-8676-7C8D-97594FC42896}"/>
              </a:ext>
            </a:extLst>
          </p:cNvPr>
          <p:cNvSpPr txBox="1"/>
          <p:nvPr/>
        </p:nvSpPr>
        <p:spPr>
          <a:xfrm rot="16200000">
            <a:off x="3319824" y="2835270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CD16Mono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D87765A-FE5D-9ECF-B930-79752EF5500C}"/>
              </a:ext>
            </a:extLst>
          </p:cNvPr>
          <p:cNvSpPr txBox="1"/>
          <p:nvPr/>
        </p:nvSpPr>
        <p:spPr>
          <a:xfrm rot="16200000">
            <a:off x="3487465" y="2842890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cDC</a:t>
            </a:r>
            <a:endParaRPr kumimoji="1" lang="en-US" altLang="ja-JP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0DFB9D0-7F6A-F34F-6BA4-BCD31F572975}"/>
              </a:ext>
            </a:extLst>
          </p:cNvPr>
          <p:cNvSpPr txBox="1"/>
          <p:nvPr/>
        </p:nvSpPr>
        <p:spPr>
          <a:xfrm>
            <a:off x="4562468" y="885287"/>
            <a:ext cx="535127" cy="1145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CD11b</a:t>
            </a:r>
          </a:p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</a:t>
            </a:r>
          </a:p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CD62L</a:t>
            </a:r>
          </a:p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CD11c</a:t>
            </a:r>
          </a:p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CD16</a:t>
            </a:r>
          </a:p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HLA.DR</a:t>
            </a:r>
          </a:p>
          <a:p>
            <a:pPr algn="r">
              <a:lnSpc>
                <a:spcPct val="20000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FCER1A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77D3093-6C86-F3DF-9A9B-592A9048FAF8}"/>
              </a:ext>
            </a:extLst>
          </p:cNvPr>
          <p:cNvSpPr txBox="1"/>
          <p:nvPr/>
        </p:nvSpPr>
        <p:spPr>
          <a:xfrm rot="16200000">
            <a:off x="4692008" y="2418397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 Mono_Activated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E90345F-24C5-06E4-20EC-2A28A3240673}"/>
              </a:ext>
            </a:extLst>
          </p:cNvPr>
          <p:cNvSpPr txBox="1"/>
          <p:nvPr/>
        </p:nvSpPr>
        <p:spPr>
          <a:xfrm rot="16200000">
            <a:off x="4867268" y="2418397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CD14Mono_VCAN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257EC48-447B-C1AE-C6CB-97D62017D8A7}"/>
              </a:ext>
            </a:extLst>
          </p:cNvPr>
          <p:cNvSpPr txBox="1"/>
          <p:nvPr/>
        </p:nvSpPr>
        <p:spPr>
          <a:xfrm rot="16200000">
            <a:off x="5042528" y="2410777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CD14Mono_HLA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C86661D-F5ED-E276-270A-BDE69C6EE515}"/>
              </a:ext>
            </a:extLst>
          </p:cNvPr>
          <p:cNvSpPr txBox="1"/>
          <p:nvPr/>
        </p:nvSpPr>
        <p:spPr>
          <a:xfrm rot="16200000">
            <a:off x="5210171" y="2403157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CD16Mono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AD05E20-5E23-D367-8E57-D84B751CE9AA}"/>
              </a:ext>
            </a:extLst>
          </p:cNvPr>
          <p:cNvSpPr txBox="1"/>
          <p:nvPr/>
        </p:nvSpPr>
        <p:spPr>
          <a:xfrm rot="16200000">
            <a:off x="5385432" y="2410777"/>
            <a:ext cx="9525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cDC</a:t>
            </a:r>
            <a:endParaRPr kumimoji="1" lang="en-US" altLang="ja-JP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548ACE0-92E9-C8BD-DBBE-27CD61A6BF3D}"/>
              </a:ext>
            </a:extLst>
          </p:cNvPr>
          <p:cNvSpPr txBox="1"/>
          <p:nvPr/>
        </p:nvSpPr>
        <p:spPr>
          <a:xfrm>
            <a:off x="1430939" y="2167263"/>
            <a:ext cx="952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 Mono_Activated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CD14mono_VCAN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CD14Mono_HLA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CD16Mono</a:t>
            </a:r>
          </a:p>
          <a:p>
            <a:r>
              <a:rPr kumimoji="1" lang="en-US" altLang="ja-JP" sz="500" dirty="0" err="1">
                <a:latin typeface="Arial" panose="020B0604020202020204" pitchFamily="34" charset="0"/>
                <a:cs typeface="Arial" panose="020B0604020202020204" pitchFamily="34" charset="0"/>
              </a:rPr>
              <a:t>cDC</a:t>
            </a:r>
            <a:endParaRPr kumimoji="1" lang="en-US" altLang="ja-JP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図 43" descr="赤い光の線&#10;&#10;自動的に生成された説明">
            <a:extLst>
              <a:ext uri="{FF2B5EF4-FFF2-40B4-BE49-F238E27FC236}">
                <a16:creationId xmlns:a16="http://schemas.microsoft.com/office/drawing/2014/main" id="{FE324398-B024-B697-143F-6B693FD240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317" t="-1" r="11917" b="66617"/>
          <a:stretch/>
        </p:blipFill>
        <p:spPr>
          <a:xfrm>
            <a:off x="6159205" y="916191"/>
            <a:ext cx="640080" cy="633224"/>
          </a:xfrm>
          <a:prstGeom prst="rect">
            <a:avLst/>
          </a:prstGeom>
        </p:spPr>
      </p:pic>
      <p:pic>
        <p:nvPicPr>
          <p:cNvPr id="45" name="図 44" descr="夜に光っている電子&#10;&#10;自動的に生成された説明">
            <a:extLst>
              <a:ext uri="{FF2B5EF4-FFF2-40B4-BE49-F238E27FC236}">
                <a16:creationId xmlns:a16="http://schemas.microsoft.com/office/drawing/2014/main" id="{19864548-740E-BB76-D9F8-2F2735171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92" t="13443" r="9509" b="68851"/>
          <a:stretch/>
        </p:blipFill>
        <p:spPr>
          <a:xfrm>
            <a:off x="4218983" y="1036650"/>
            <a:ext cx="792480" cy="411480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10B4130-4BCF-B4CC-08F7-AEA130AC5DA0}"/>
              </a:ext>
            </a:extLst>
          </p:cNvPr>
          <p:cNvSpPr txBox="1"/>
          <p:nvPr/>
        </p:nvSpPr>
        <p:spPr>
          <a:xfrm rot="16200000">
            <a:off x="3827525" y="1202128"/>
            <a:ext cx="7799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Percent Expressed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A768C6B-427E-135B-151F-B3C07B047BA4}"/>
              </a:ext>
            </a:extLst>
          </p:cNvPr>
          <p:cNvSpPr txBox="1"/>
          <p:nvPr/>
        </p:nvSpPr>
        <p:spPr>
          <a:xfrm rot="16200000">
            <a:off x="3827525" y="1903168"/>
            <a:ext cx="7799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Scaled Expression</a:t>
            </a:r>
          </a:p>
        </p:txBody>
      </p:sp>
      <p:pic>
        <p:nvPicPr>
          <p:cNvPr id="48" name="図 47" descr="夜に光っている電子&#10;&#10;自動的に生成された説明">
            <a:extLst>
              <a:ext uri="{FF2B5EF4-FFF2-40B4-BE49-F238E27FC236}">
                <a16:creationId xmlns:a16="http://schemas.microsoft.com/office/drawing/2014/main" id="{C5091BA9-3820-431C-8445-23A66616A4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408" t="39346" r="27870" b="35079"/>
          <a:stretch/>
        </p:blipFill>
        <p:spPr>
          <a:xfrm>
            <a:off x="4241843" y="1714830"/>
            <a:ext cx="388620" cy="594360"/>
          </a:xfrm>
          <a:prstGeom prst="rect">
            <a:avLst/>
          </a:prstGeom>
        </p:spPr>
      </p:pic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18977AC-5C85-B53C-9653-0F2677B820CD}"/>
              </a:ext>
            </a:extLst>
          </p:cNvPr>
          <p:cNvSpPr txBox="1"/>
          <p:nvPr/>
        </p:nvSpPr>
        <p:spPr>
          <a:xfrm rot="16200000">
            <a:off x="5722027" y="1135773"/>
            <a:ext cx="7799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Percent Expressed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E54A2F9D-BEA0-66C2-ADD7-025CC3F1C54B}"/>
              </a:ext>
            </a:extLst>
          </p:cNvPr>
          <p:cNvSpPr txBox="1"/>
          <p:nvPr/>
        </p:nvSpPr>
        <p:spPr>
          <a:xfrm rot="16200000">
            <a:off x="5722027" y="1836813"/>
            <a:ext cx="7799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Scaled Expression</a:t>
            </a:r>
          </a:p>
        </p:txBody>
      </p:sp>
      <p:pic>
        <p:nvPicPr>
          <p:cNvPr id="51" name="図 50" descr="赤い光の線&#10;&#10;自動的に生成された説明">
            <a:extLst>
              <a:ext uri="{FF2B5EF4-FFF2-40B4-BE49-F238E27FC236}">
                <a16:creationId xmlns:a16="http://schemas.microsoft.com/office/drawing/2014/main" id="{004A4548-29A1-8EA5-EC10-74811DA4D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575" t="41779" r="20322" b="24837"/>
          <a:stretch/>
        </p:blipFill>
        <p:spPr>
          <a:xfrm>
            <a:off x="6174445" y="1609611"/>
            <a:ext cx="403860" cy="633224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18EA0F7-F5F2-2656-5627-ADD8BD5E4E18}"/>
              </a:ext>
            </a:extLst>
          </p:cNvPr>
          <p:cNvSpPr txBox="1"/>
          <p:nvPr/>
        </p:nvSpPr>
        <p:spPr>
          <a:xfrm>
            <a:off x="3162432" y="691635"/>
            <a:ext cx="9172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Gene Expression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5D8D589-8FFF-B538-FA59-00B495E6E0D4}"/>
              </a:ext>
            </a:extLst>
          </p:cNvPr>
          <p:cNvSpPr txBox="1"/>
          <p:nvPr/>
        </p:nvSpPr>
        <p:spPr>
          <a:xfrm>
            <a:off x="5022297" y="693860"/>
            <a:ext cx="8483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b="1" dirty="0">
                <a:latin typeface="Arial" panose="020B0604020202020204" pitchFamily="34" charset="0"/>
                <a:cs typeface="Arial" panose="020B0604020202020204" pitchFamily="34" charset="0"/>
              </a:rPr>
              <a:t>Surface Protein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758265-1A9E-31FD-38C0-2236D10A2908}"/>
              </a:ext>
            </a:extLst>
          </p:cNvPr>
          <p:cNvSpPr txBox="1"/>
          <p:nvPr/>
        </p:nvSpPr>
        <p:spPr>
          <a:xfrm>
            <a:off x="2654113" y="497480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621E18-B7A5-FCAD-625E-69BAFBF49644}"/>
              </a:ext>
            </a:extLst>
          </p:cNvPr>
          <p:cNvSpPr txBox="1"/>
          <p:nvPr/>
        </p:nvSpPr>
        <p:spPr>
          <a:xfrm>
            <a:off x="4694466" y="489115"/>
            <a:ext cx="269626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39B84DE-BF4C-7CEA-1716-A856F1A15916}"/>
              </a:ext>
            </a:extLst>
          </p:cNvPr>
          <p:cNvSpPr txBox="1"/>
          <p:nvPr/>
        </p:nvSpPr>
        <p:spPr>
          <a:xfrm>
            <a:off x="8386" y="511821"/>
            <a:ext cx="269625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D4E313C-6E3E-F99E-91BE-2070D1C31871}"/>
              </a:ext>
            </a:extLst>
          </p:cNvPr>
          <p:cNvSpPr txBox="1"/>
          <p:nvPr/>
        </p:nvSpPr>
        <p:spPr>
          <a:xfrm>
            <a:off x="-1" y="1580"/>
            <a:ext cx="6857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6. </a:t>
            </a:r>
            <a:r>
              <a:rPr lang="en-US" altLang="ja-JP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Abseq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 analysis and differential abundance analysis on the monocyte subsets.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AB7F918-8209-4C99-CF2D-853CE2EF80A4}"/>
              </a:ext>
            </a:extLst>
          </p:cNvPr>
          <p:cNvGrpSpPr/>
          <p:nvPr/>
        </p:nvGrpSpPr>
        <p:grpSpPr>
          <a:xfrm>
            <a:off x="179860" y="2043826"/>
            <a:ext cx="653955" cy="618269"/>
            <a:chOff x="-1983025" y="2835349"/>
            <a:chExt cx="653955" cy="618269"/>
          </a:xfrm>
        </p:grpSpPr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1CBE3C92-F530-683B-4152-C92A7B91457E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490EE95-F8C6-F6D8-33A2-09ED87DA550D}"/>
                </a:ext>
              </a:extLst>
            </p:cNvPr>
            <p:cNvSpPr txBox="1"/>
            <p:nvPr/>
          </p:nvSpPr>
          <p:spPr>
            <a:xfrm>
              <a:off x="-1860698" y="3253563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C4473F9-6530-ADB8-B1C3-211E466B6C19}"/>
                </a:ext>
              </a:extLst>
            </p:cNvPr>
            <p:cNvSpPr txBox="1"/>
            <p:nvPr/>
          </p:nvSpPr>
          <p:spPr>
            <a:xfrm rot="16200000">
              <a:off x="-2131623" y="3030889"/>
              <a:ext cx="49725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D7188378-30A8-45C5-5C6E-6AC76771D8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D37BF8F-1EE3-AC16-3753-9593F52D7044}"/>
              </a:ext>
            </a:extLst>
          </p:cNvPr>
          <p:cNvSpPr txBox="1"/>
          <p:nvPr/>
        </p:nvSpPr>
        <p:spPr>
          <a:xfrm>
            <a:off x="0" y="6199552"/>
            <a:ext cx="685800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(a)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UMAP plots showing the monocyte subpopulations from healthy donors (HD, n = 7) and patients with MPA (n = 6). Five cellular clusters were identified; activated CD14</a:t>
            </a:r>
            <a:r>
              <a:rPr lang="en-US" altLang="ja-JP" sz="1200" kern="100" baseline="300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+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monocytes (CD14Mono_Activated), CD14</a:t>
            </a:r>
            <a:r>
              <a:rPr lang="en-US" altLang="ja-JP" sz="1200" kern="100" baseline="300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+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monocytes characterized by </a:t>
            </a:r>
            <a:r>
              <a:rPr lang="en-US" altLang="ja-JP" sz="1200" i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VCAN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gene expression (CD14Mono_VCAN), CD14</a:t>
            </a:r>
            <a:r>
              <a:rPr lang="en-US" altLang="ja-JP" sz="1200" kern="100" baseline="300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+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monocytes characterized by </a:t>
            </a:r>
            <a:r>
              <a:rPr lang="en-US" altLang="ja-JP" sz="1200" i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HLA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gene expression (CD14Mono_HLA), CD16</a:t>
            </a:r>
            <a:r>
              <a:rPr lang="en-US" altLang="ja-JP" sz="1200" kern="100" baseline="300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+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monocytes (CD16Mono), and classical dendritic cells (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cDC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). Balloon plot showing highly expressed genes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(b)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and surface proteins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(c)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in each cell population. Balloon color indicates the averaged scaled expression of the indicated genes/proteins. Balloon size indicates the percentage of cells expressing the indicated genes/proteins.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(d)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Percentage of each cell subpopulation relative to the total number of monocytes derived from healthy donors (n = 7, blue dots) or patients with MPA (n = 6, red dots). Values are means with SEMs, and nominal </a:t>
            </a:r>
            <a:r>
              <a:rPr lang="en-US" altLang="ja-JP" sz="1200" i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-values were calculated using the two-sided unpaired t-test.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(e)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Neighborhood graph of monocytes using Milo differential abundance testing. Nodes represent neighborhoods from the neutrophil population. Colors indicate the log2-fold difference between patients with MPA and healthy donors for the nodes that represent significantly enriched neighborhoods (α &lt; 0.05). Neighborhoods increased in patients with MPA are shown in red. Neighborhoods decreased in patients with MPA are shown in blue.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(f)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Beeswarm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and box plots of neutrophils based on Milo differential abundance testing. The analysis was performed similarly to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Fig. 1g.</a:t>
            </a:r>
            <a:endParaRPr lang="ja-JP" altLang="ja-JP" sz="1200" b="1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D09CA34E-9A6D-2E41-CDBD-581775F0B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09" y="3574482"/>
            <a:ext cx="1767840" cy="2057400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807FC09-01C6-DDB4-1925-50F6B5D0C8ED}"/>
              </a:ext>
            </a:extLst>
          </p:cNvPr>
          <p:cNvSpPr txBox="1"/>
          <p:nvPr/>
        </p:nvSpPr>
        <p:spPr>
          <a:xfrm>
            <a:off x="534807" y="3824748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835953C9-697A-B0EC-C7DF-4D43A689E3BF}"/>
              </a:ext>
            </a:extLst>
          </p:cNvPr>
          <p:cNvCxnSpPr>
            <a:cxnSpLocks/>
          </p:cNvCxnSpPr>
          <p:nvPr/>
        </p:nvCxnSpPr>
        <p:spPr>
          <a:xfrm>
            <a:off x="616448" y="3975612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2C891C9-8326-08FF-08F7-F1F0C7A02E06}"/>
              </a:ext>
            </a:extLst>
          </p:cNvPr>
          <p:cNvSpPr txBox="1"/>
          <p:nvPr/>
        </p:nvSpPr>
        <p:spPr>
          <a:xfrm>
            <a:off x="1257619" y="4225343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703882B8-2563-8618-41DB-E652FBD47685}"/>
              </a:ext>
            </a:extLst>
          </p:cNvPr>
          <p:cNvCxnSpPr>
            <a:cxnSpLocks/>
          </p:cNvCxnSpPr>
          <p:nvPr/>
        </p:nvCxnSpPr>
        <p:spPr>
          <a:xfrm>
            <a:off x="1339259" y="4376206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D324CCEB-EC81-D59E-D335-EBE0CCBDDF52}"/>
              </a:ext>
            </a:extLst>
          </p:cNvPr>
          <p:cNvSpPr txBox="1"/>
          <p:nvPr/>
        </p:nvSpPr>
        <p:spPr>
          <a:xfrm>
            <a:off x="1510168" y="4408223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4A09ED81-69EF-7F46-2C8F-4DC95BEEB8B7}"/>
              </a:ext>
            </a:extLst>
          </p:cNvPr>
          <p:cNvCxnSpPr>
            <a:cxnSpLocks/>
          </p:cNvCxnSpPr>
          <p:nvPr/>
        </p:nvCxnSpPr>
        <p:spPr>
          <a:xfrm>
            <a:off x="1591808" y="4559086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E5004E44-84A0-4D01-FFF5-20B67F5A941C}"/>
              </a:ext>
            </a:extLst>
          </p:cNvPr>
          <p:cNvSpPr txBox="1"/>
          <p:nvPr/>
        </p:nvSpPr>
        <p:spPr>
          <a:xfrm>
            <a:off x="822191" y="3763788"/>
            <a:ext cx="234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2832EFBC-251A-E653-AFBF-F7629B63B05E}"/>
              </a:ext>
            </a:extLst>
          </p:cNvPr>
          <p:cNvCxnSpPr>
            <a:cxnSpLocks/>
          </p:cNvCxnSpPr>
          <p:nvPr/>
        </p:nvCxnSpPr>
        <p:spPr>
          <a:xfrm>
            <a:off x="860288" y="3914651"/>
            <a:ext cx="167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EB534C68-B8DB-B87F-467B-B7037F7B01BB}"/>
              </a:ext>
            </a:extLst>
          </p:cNvPr>
          <p:cNvSpPr txBox="1"/>
          <p:nvPr/>
        </p:nvSpPr>
        <p:spPr>
          <a:xfrm>
            <a:off x="-1233" y="3395729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図 59" descr="グラフ&#10;&#10;中程度の精度で自動的に生成された説明">
            <a:extLst>
              <a:ext uri="{FF2B5EF4-FFF2-40B4-BE49-F238E27FC236}">
                <a16:creationId xmlns:a16="http://schemas.microsoft.com/office/drawing/2014/main" id="{C1468169-ED24-5658-1C9D-38CDD7FAC0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3442"/>
          <a:stretch/>
        </p:blipFill>
        <p:spPr>
          <a:xfrm>
            <a:off x="2029313" y="3470745"/>
            <a:ext cx="1623526" cy="2120661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BFCF4B0-A563-FDD4-9FA2-E1B372B7AF77}"/>
              </a:ext>
            </a:extLst>
          </p:cNvPr>
          <p:cNvSpPr txBox="1"/>
          <p:nvPr/>
        </p:nvSpPr>
        <p:spPr>
          <a:xfrm>
            <a:off x="3651905" y="4200506"/>
            <a:ext cx="572593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Nhood size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C86014B6-3180-9B52-39E3-E18BA2F9B067}"/>
              </a:ext>
            </a:extLst>
          </p:cNvPr>
          <p:cNvSpPr txBox="1"/>
          <p:nvPr/>
        </p:nvSpPr>
        <p:spPr>
          <a:xfrm>
            <a:off x="3633904" y="4585900"/>
            <a:ext cx="614271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Overlap size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8093FF1-191D-4C57-2828-80664FCC1D9E}"/>
              </a:ext>
            </a:extLst>
          </p:cNvPr>
          <p:cNvSpPr txBox="1"/>
          <p:nvPr/>
        </p:nvSpPr>
        <p:spPr>
          <a:xfrm>
            <a:off x="3693996" y="4986706"/>
            <a:ext cx="485008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Log</a:t>
            </a:r>
            <a:r>
              <a:rPr kumimoji="1" lang="en-US" altLang="ja-JP" sz="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FC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DA09C35-565C-BE94-A8D2-0CF6EEAD5967}"/>
              </a:ext>
            </a:extLst>
          </p:cNvPr>
          <p:cNvSpPr txBox="1"/>
          <p:nvPr/>
        </p:nvSpPr>
        <p:spPr>
          <a:xfrm>
            <a:off x="4527478" y="3744791"/>
            <a:ext cx="10058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CD14 Mono_Activated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356F4036-D884-D0CA-44A6-A6A1DBD81B46}"/>
              </a:ext>
            </a:extLst>
          </p:cNvPr>
          <p:cNvSpPr txBox="1"/>
          <p:nvPr/>
        </p:nvSpPr>
        <p:spPr>
          <a:xfrm>
            <a:off x="4566963" y="4095311"/>
            <a:ext cx="952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CD14Mono_VCAN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256637B-CF66-0C90-77EC-93F5F64378D1}"/>
              </a:ext>
            </a:extLst>
          </p:cNvPr>
          <p:cNvSpPr txBox="1"/>
          <p:nvPr/>
        </p:nvSpPr>
        <p:spPr>
          <a:xfrm>
            <a:off x="4566963" y="4445830"/>
            <a:ext cx="952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CD14Mono_HLA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2CDF71A-150B-D5EC-E058-1969436521F1}"/>
              </a:ext>
            </a:extLst>
          </p:cNvPr>
          <p:cNvSpPr txBox="1"/>
          <p:nvPr/>
        </p:nvSpPr>
        <p:spPr>
          <a:xfrm>
            <a:off x="4566273" y="4781111"/>
            <a:ext cx="952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CD16Mono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706B6F4F-1D2E-6754-F55B-AA13400CB216}"/>
              </a:ext>
            </a:extLst>
          </p:cNvPr>
          <p:cNvSpPr txBox="1"/>
          <p:nvPr/>
        </p:nvSpPr>
        <p:spPr>
          <a:xfrm>
            <a:off x="5116989" y="5131632"/>
            <a:ext cx="3810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600" dirty="0" err="1">
                <a:latin typeface="Arial" panose="020B0604020202020204" pitchFamily="34" charset="0"/>
                <a:cs typeface="Arial" panose="020B0604020202020204" pitchFamily="34" charset="0"/>
              </a:rPr>
              <a:t>cDC</a:t>
            </a:r>
            <a:endParaRPr kumimoji="1" lang="en-US" altLang="ja-JP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2373AD9-6A1F-DA87-35EE-3418D4E70021}"/>
              </a:ext>
            </a:extLst>
          </p:cNvPr>
          <p:cNvSpPr txBox="1"/>
          <p:nvPr/>
        </p:nvSpPr>
        <p:spPr>
          <a:xfrm>
            <a:off x="5964369" y="5647434"/>
            <a:ext cx="529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</a:p>
          <a:p>
            <a:pPr algn="ctr"/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In MPA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75E6F321-C5D9-24E7-7E50-CBBD728EEEE0}"/>
              </a:ext>
            </a:extLst>
          </p:cNvPr>
          <p:cNvSpPr txBox="1"/>
          <p:nvPr/>
        </p:nvSpPr>
        <p:spPr>
          <a:xfrm>
            <a:off x="5361922" y="5647435"/>
            <a:ext cx="567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Decrease</a:t>
            </a:r>
          </a:p>
          <a:p>
            <a:pPr algn="ctr"/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in MPA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2BBD988D-5332-AACA-C9DF-5B81388510D9}"/>
              </a:ext>
            </a:extLst>
          </p:cNvPr>
          <p:cNvCxnSpPr>
            <a:cxnSpLocks/>
          </p:cNvCxnSpPr>
          <p:nvPr/>
        </p:nvCxnSpPr>
        <p:spPr>
          <a:xfrm>
            <a:off x="6010575" y="5656819"/>
            <a:ext cx="46060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A8A45CA3-432C-2917-5EAD-0F4FAEEEE689}"/>
              </a:ext>
            </a:extLst>
          </p:cNvPr>
          <p:cNvCxnSpPr>
            <a:cxnSpLocks/>
          </p:cNvCxnSpPr>
          <p:nvPr/>
        </p:nvCxnSpPr>
        <p:spPr>
          <a:xfrm flipH="1">
            <a:off x="5331856" y="5656819"/>
            <a:ext cx="498866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2736AB6E-2106-414D-8EDB-7AA88DA285FB}"/>
              </a:ext>
            </a:extLst>
          </p:cNvPr>
          <p:cNvSpPr txBox="1"/>
          <p:nvPr/>
        </p:nvSpPr>
        <p:spPr>
          <a:xfrm>
            <a:off x="5710048" y="5492443"/>
            <a:ext cx="4667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Log</a:t>
            </a:r>
            <a:r>
              <a:rPr kumimoji="1" lang="en-US" altLang="ja-JP" sz="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 FC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6D49B8EE-3DAB-0BA3-5656-C4CCAAAC0FD6}"/>
              </a:ext>
            </a:extLst>
          </p:cNvPr>
          <p:cNvSpPr txBox="1"/>
          <p:nvPr/>
        </p:nvSpPr>
        <p:spPr>
          <a:xfrm>
            <a:off x="5801684" y="5390423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1596910-CA97-543E-160C-E18B983181DE}"/>
              </a:ext>
            </a:extLst>
          </p:cNvPr>
          <p:cNvSpPr txBox="1"/>
          <p:nvPr/>
        </p:nvSpPr>
        <p:spPr>
          <a:xfrm>
            <a:off x="6078236" y="5397349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0C5354E3-8287-8739-44D3-CBED142364EB}"/>
              </a:ext>
            </a:extLst>
          </p:cNvPr>
          <p:cNvSpPr txBox="1"/>
          <p:nvPr/>
        </p:nvSpPr>
        <p:spPr>
          <a:xfrm>
            <a:off x="6353029" y="5397348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8A7474CD-0F23-B34A-0913-4A5D5FA5DE16}"/>
              </a:ext>
            </a:extLst>
          </p:cNvPr>
          <p:cNvSpPr txBox="1"/>
          <p:nvPr/>
        </p:nvSpPr>
        <p:spPr>
          <a:xfrm>
            <a:off x="5518974" y="5387819"/>
            <a:ext cx="25359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図 77" descr="ダイアグラム, 概略図&#10;&#10;自動的に生成された説明">
            <a:extLst>
              <a:ext uri="{FF2B5EF4-FFF2-40B4-BE49-F238E27FC236}">
                <a16:creationId xmlns:a16="http://schemas.microsoft.com/office/drawing/2014/main" id="{73041F73-7A24-5BB8-DAF4-A9B1A8584A2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7778" b="7667"/>
          <a:stretch/>
        </p:blipFill>
        <p:spPr>
          <a:xfrm>
            <a:off x="5462834" y="3601241"/>
            <a:ext cx="1060615" cy="1851620"/>
          </a:xfrm>
          <a:prstGeom prst="rect">
            <a:avLst/>
          </a:prstGeom>
        </p:spPr>
      </p:pic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465CB89F-8330-76ED-12C5-C6762FC2A6BB}"/>
              </a:ext>
            </a:extLst>
          </p:cNvPr>
          <p:cNvSpPr txBox="1"/>
          <p:nvPr/>
        </p:nvSpPr>
        <p:spPr>
          <a:xfrm>
            <a:off x="1933975" y="3395729"/>
            <a:ext cx="269626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CC717CFF-DEF6-62A0-C4B9-95A374397F10}"/>
              </a:ext>
            </a:extLst>
          </p:cNvPr>
          <p:cNvSpPr txBox="1"/>
          <p:nvPr/>
        </p:nvSpPr>
        <p:spPr>
          <a:xfrm>
            <a:off x="4205119" y="3395729"/>
            <a:ext cx="235963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 descr="グラフ&#10;&#10;中程度の精度で自動的に生成された説明">
            <a:extLst>
              <a:ext uri="{FF2B5EF4-FFF2-40B4-BE49-F238E27FC236}">
                <a16:creationId xmlns:a16="http://schemas.microsoft.com/office/drawing/2014/main" id="{E856890F-7B65-E560-29BC-8E55927048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rcRect l="80151" t="24981" r="15807" b="64014"/>
          <a:stretch/>
        </p:blipFill>
        <p:spPr>
          <a:xfrm>
            <a:off x="3867149" y="4343400"/>
            <a:ext cx="85725" cy="233363"/>
          </a:xfrm>
          <a:prstGeom prst="rect">
            <a:avLst/>
          </a:prstGeom>
        </p:spPr>
      </p:pic>
      <p:pic>
        <p:nvPicPr>
          <p:cNvPr id="3" name="図 2" descr="グラフ&#10;&#10;中程度の精度で自動的に生成された説明">
            <a:extLst>
              <a:ext uri="{FF2B5EF4-FFF2-40B4-BE49-F238E27FC236}">
                <a16:creationId xmlns:a16="http://schemas.microsoft.com/office/drawing/2014/main" id="{11554421-0B7D-464A-136E-C7260DB477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rcRect l="80376" t="67653" r="15582" b="21342"/>
          <a:stretch/>
        </p:blipFill>
        <p:spPr>
          <a:xfrm>
            <a:off x="3867148" y="4748212"/>
            <a:ext cx="85725" cy="233363"/>
          </a:xfrm>
          <a:prstGeom prst="rect">
            <a:avLst/>
          </a:prstGeom>
        </p:spPr>
      </p:pic>
      <p:pic>
        <p:nvPicPr>
          <p:cNvPr id="6" name="図 5" descr="グラフ&#10;&#10;中程度の精度で自動的に生成された説明">
            <a:extLst>
              <a:ext uri="{FF2B5EF4-FFF2-40B4-BE49-F238E27FC236}">
                <a16:creationId xmlns:a16="http://schemas.microsoft.com/office/drawing/2014/main" id="{DC3B4DB5-6DFD-3569-A8EF-16A6893AC3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927" t="43172" r="15358" b="40208"/>
          <a:stretch/>
        </p:blipFill>
        <p:spPr>
          <a:xfrm>
            <a:off x="3862385" y="5162549"/>
            <a:ext cx="100014" cy="352426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6B7EC92-EC4C-843E-9377-D54D66D8CA37}"/>
              </a:ext>
            </a:extLst>
          </p:cNvPr>
          <p:cNvSpPr txBox="1"/>
          <p:nvPr/>
        </p:nvSpPr>
        <p:spPr>
          <a:xfrm>
            <a:off x="3878366" y="4299689"/>
            <a:ext cx="2551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  <a:p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DD9EB0F-232F-9F23-B21E-FD65A6BCAE0F}"/>
              </a:ext>
            </a:extLst>
          </p:cNvPr>
          <p:cNvSpPr txBox="1"/>
          <p:nvPr/>
        </p:nvSpPr>
        <p:spPr>
          <a:xfrm>
            <a:off x="3877520" y="4691910"/>
            <a:ext cx="2551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 algn="ctr"/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 algn="ctr"/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FB765F7-2306-1730-7233-6F71DCB75265}"/>
              </a:ext>
            </a:extLst>
          </p:cNvPr>
          <p:cNvSpPr txBox="1"/>
          <p:nvPr/>
        </p:nvSpPr>
        <p:spPr>
          <a:xfrm>
            <a:off x="3867148" y="5133973"/>
            <a:ext cx="240772" cy="424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500" b="1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kumimoji="1" lang="ja-JP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46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マップ が含まれている画像&#10;&#10;自動的に生成された説明">
            <a:extLst>
              <a:ext uri="{FF2B5EF4-FFF2-40B4-BE49-F238E27FC236}">
                <a16:creationId xmlns:a16="http://schemas.microsoft.com/office/drawing/2014/main" id="{55AA26E4-7B3F-8333-A052-D0FA9816E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59" r="16437" b="9542"/>
          <a:stretch/>
        </p:blipFill>
        <p:spPr>
          <a:xfrm>
            <a:off x="609245" y="693716"/>
            <a:ext cx="1531923" cy="1866199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1B50D28-4B82-13D4-2CC7-1DBFC56EF889}"/>
              </a:ext>
            </a:extLst>
          </p:cNvPr>
          <p:cNvGrpSpPr/>
          <p:nvPr/>
        </p:nvGrpSpPr>
        <p:grpSpPr>
          <a:xfrm>
            <a:off x="452349" y="2237810"/>
            <a:ext cx="572518" cy="551261"/>
            <a:chOff x="-1901588" y="2835349"/>
            <a:chExt cx="572518" cy="551261"/>
          </a:xfrm>
        </p:grpSpPr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566422F3-FADC-A126-3DCE-A4E1D26B808F}"/>
                </a:ext>
              </a:extLst>
            </p:cNvPr>
            <p:cNvCxnSpPr>
              <a:cxnSpLocks/>
            </p:cNvCxnSpPr>
            <p:nvPr/>
          </p:nvCxnSpPr>
          <p:spPr>
            <a:xfrm>
              <a:off x="-1750828" y="3225209"/>
              <a:ext cx="4217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5E839D5-F776-A42B-6C95-8CFC4FA51F55}"/>
                </a:ext>
              </a:extLst>
            </p:cNvPr>
            <p:cNvSpPr txBox="1"/>
            <p:nvPr/>
          </p:nvSpPr>
          <p:spPr>
            <a:xfrm>
              <a:off x="-1816453" y="3201944"/>
              <a:ext cx="45557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UMAP1</a:t>
              </a:r>
              <a:endParaRPr kumimoji="1" lang="ja-JP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EFD91E86-45B6-E586-BF76-8252C20C26A2}"/>
                </a:ext>
              </a:extLst>
            </p:cNvPr>
            <p:cNvSpPr txBox="1"/>
            <p:nvPr/>
          </p:nvSpPr>
          <p:spPr>
            <a:xfrm rot="16200000">
              <a:off x="-2037042" y="2994337"/>
              <a:ext cx="45557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UMAP2</a:t>
              </a:r>
              <a:endParaRPr kumimoji="1" lang="ja-JP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C54B04BB-EFC5-AEC4-33D2-B3AAEC4CB9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750828" y="2835349"/>
              <a:ext cx="0" cy="38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4" name="図 23" descr="マップ が含まれている画像&#10;&#10;自動的に生成された説明">
            <a:extLst>
              <a:ext uri="{FF2B5EF4-FFF2-40B4-BE49-F238E27FC236}">
                <a16:creationId xmlns:a16="http://schemas.microsoft.com/office/drawing/2014/main" id="{6EF60B4F-DC9F-D3F1-FC20-573307DB9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79" t="38748" r="4984" b="38945"/>
          <a:stretch/>
        </p:blipFill>
        <p:spPr>
          <a:xfrm>
            <a:off x="1924777" y="2358379"/>
            <a:ext cx="197224" cy="460188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80B9237-61BB-887F-8126-2E4AC2D16050}"/>
              </a:ext>
            </a:extLst>
          </p:cNvPr>
          <p:cNvSpPr txBox="1"/>
          <p:nvPr/>
        </p:nvSpPr>
        <p:spPr>
          <a:xfrm rot="16200000">
            <a:off x="1568556" y="2502554"/>
            <a:ext cx="521297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Pseudotime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742B7B9-1E49-046A-DBF8-E449E60BFF3C}"/>
              </a:ext>
            </a:extLst>
          </p:cNvPr>
          <p:cNvSpPr txBox="1"/>
          <p:nvPr/>
        </p:nvSpPr>
        <p:spPr>
          <a:xfrm>
            <a:off x="-1" y="1580"/>
            <a:ext cx="68579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7. </a:t>
            </a:r>
            <a:r>
              <a:rPr lang="en-US" altLang="ja-JP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Pseudotime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 analysis of neutrophil subsets.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D2CFDC5-D88A-B57C-FDB6-261B82AE236C}"/>
              </a:ext>
            </a:extLst>
          </p:cNvPr>
          <p:cNvSpPr txBox="1"/>
          <p:nvPr/>
        </p:nvSpPr>
        <p:spPr>
          <a:xfrm>
            <a:off x="0" y="3310830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UMAP plot marked with the</a:t>
            </a:r>
            <a:r>
              <a:rPr lang="ja-JP" altLang="en-US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inferred</a:t>
            </a:r>
            <a:r>
              <a:rPr lang="ja-JP" altLang="en-US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2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pseudotime</a:t>
            </a:r>
            <a:r>
              <a:rPr lang="ja-JP" altLang="en-US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of each cell calculated by</a:t>
            </a:r>
            <a:r>
              <a:rPr lang="ja-JP" altLang="en-US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Monocle3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Black lines projected on the UMAP indicate the trajectory from the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Neu_Immature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subset. </a:t>
            </a:r>
            <a:r>
              <a:rPr lang="en-US" altLang="ja-JP" sz="12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he convergent differentiation of each subset over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pseudotime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is shown.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00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, レーダー チャート&#10;&#10;自動的に生成された説明">
            <a:extLst>
              <a:ext uri="{FF2B5EF4-FFF2-40B4-BE49-F238E27FC236}">
                <a16:creationId xmlns:a16="http://schemas.microsoft.com/office/drawing/2014/main" id="{659E3EA8-0C0E-023E-2FDE-4B0FFC3562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45" t="1452" r="14133" b="4213"/>
          <a:stretch/>
        </p:blipFill>
        <p:spPr>
          <a:xfrm>
            <a:off x="202692" y="522278"/>
            <a:ext cx="3901440" cy="379521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BC9F27-2C55-8CEB-D957-E4150A3BB6C1}"/>
              </a:ext>
            </a:extLst>
          </p:cNvPr>
          <p:cNvSpPr txBox="1"/>
          <p:nvPr/>
        </p:nvSpPr>
        <p:spPr>
          <a:xfrm>
            <a:off x="905565" y="4413704"/>
            <a:ext cx="747320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</a:p>
          <a:p>
            <a:r>
              <a:rPr kumimoji="1" lang="en-US" altLang="ja-JP" sz="600" dirty="0">
                <a:latin typeface="Arial"/>
                <a:ea typeface="游ゴシック"/>
                <a:cs typeface="Arial"/>
              </a:rPr>
              <a:t>CD8 Naive/T</a:t>
            </a:r>
            <a:r>
              <a:rPr kumimoji="1" lang="en-US" altLang="ja-JP" sz="600" baseline="30000" dirty="0">
                <a:latin typeface="Arial"/>
                <a:ea typeface="游ゴシック"/>
                <a:cs typeface="Arial"/>
              </a:rPr>
              <a:t>CM</a:t>
            </a:r>
            <a:endParaRPr lang="en-US" altLang="ja-JP" sz="600" baseline="30000" dirty="0">
              <a:latin typeface="Arial"/>
              <a:ea typeface="游ゴシック"/>
              <a:cs typeface="Arial"/>
            </a:endParaRPr>
          </a:p>
          <a:p>
            <a:r>
              <a:rPr kumimoji="1" lang="en-US" altLang="ja-JP" sz="600" dirty="0">
                <a:latin typeface="Arial"/>
                <a:ea typeface="游ゴシック"/>
                <a:cs typeface="Arial"/>
              </a:rPr>
              <a:t>CD8 T</a:t>
            </a:r>
            <a:r>
              <a:rPr kumimoji="1" lang="en-US" altLang="ja-JP" sz="600" baseline="30000" dirty="0">
                <a:latin typeface="Arial"/>
                <a:ea typeface="游ゴシック"/>
                <a:cs typeface="Arial"/>
              </a:rPr>
              <a:t>EM</a:t>
            </a:r>
            <a:r>
              <a:rPr kumimoji="1" lang="en-US" altLang="ja-JP" sz="600" dirty="0">
                <a:latin typeface="Arial"/>
                <a:ea typeface="游ゴシック"/>
                <a:cs typeface="Arial"/>
              </a:rPr>
              <a:t>/CTL</a:t>
            </a:r>
            <a:endParaRPr lang="en-US" altLang="ja-JP" sz="600" dirty="0">
              <a:latin typeface="Arial"/>
              <a:ea typeface="游ゴシック"/>
              <a:cs typeface="Arial"/>
            </a:endParaRPr>
          </a:p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B cell</a:t>
            </a:r>
          </a:p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PBPC</a:t>
            </a:r>
          </a:p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CD14 Monocyte</a:t>
            </a:r>
          </a:p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CD16 Monocyte</a:t>
            </a:r>
          </a:p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Neutrophil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1A80A4-5B2C-B54A-DD8F-BAE40C4B9165}"/>
              </a:ext>
            </a:extLst>
          </p:cNvPr>
          <p:cNvSpPr txBox="1"/>
          <p:nvPr/>
        </p:nvSpPr>
        <p:spPr>
          <a:xfrm>
            <a:off x="948878" y="4254855"/>
            <a:ext cx="4780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Ligands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46DA4029-3588-553F-6EEF-3377FE4F4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88" y="4491981"/>
            <a:ext cx="108000" cy="3321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C3E70DF-E08F-8D0A-31CE-1FA423F1C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88" y="4581715"/>
            <a:ext cx="108000" cy="3542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DFB0C7C-3AC4-CB51-2C1A-F4CC7B4DA2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697" y="4676968"/>
            <a:ext cx="108000" cy="34857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63F5460-CA74-E17F-5270-76770BC78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699" y="4768575"/>
            <a:ext cx="108000" cy="30506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340140C-9794-8508-F216-57AE30933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698" y="4855568"/>
            <a:ext cx="108000" cy="3377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6391CF2-9350-34A8-5029-701BA1555E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V="1">
            <a:off x="849573" y="4934962"/>
            <a:ext cx="118968" cy="360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45BA19DC-5972-C6CA-989B-1B9F246566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026" y="5028661"/>
            <a:ext cx="108000" cy="3485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45D9F1C-D10A-6FF5-79A3-1B0BB7977E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025" y="5131237"/>
            <a:ext cx="108000" cy="34857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C1D46DE-14CD-A775-4D71-FA456A318C17}"/>
              </a:ext>
            </a:extLst>
          </p:cNvPr>
          <p:cNvSpPr/>
          <p:nvPr/>
        </p:nvSpPr>
        <p:spPr>
          <a:xfrm>
            <a:off x="741262" y="4256530"/>
            <a:ext cx="979149" cy="984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742B7B9-1E49-046A-DBF8-E449E60BFF3C}"/>
              </a:ext>
            </a:extLst>
          </p:cNvPr>
          <p:cNvSpPr txBox="1"/>
          <p:nvPr/>
        </p:nvSpPr>
        <p:spPr>
          <a:xfrm>
            <a:off x="-1" y="1580"/>
            <a:ext cx="6857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8. Cell–cell interaction analysis between whole white blood cells and the </a:t>
            </a:r>
            <a:r>
              <a:rPr lang="en-US" altLang="ja-JP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 subset.  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D2CFDC5-D88A-B57C-FDB6-261B82AE236C}"/>
              </a:ext>
            </a:extLst>
          </p:cNvPr>
          <p:cNvSpPr txBox="1"/>
          <p:nvPr/>
        </p:nvSpPr>
        <p:spPr>
          <a:xfrm>
            <a:off x="0" y="5765270"/>
            <a:ext cx="685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Circos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plot showing cell–cell interactions between whole white blood cells and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Neu_Immature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neutrophils. Each cluster from the Seurat object of white blood cells were set as the “sender,” the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Neu_Immature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subset was set as the “receiver”. For the receiver cell population, DEG analysis was performed to identify highly expressed genes.</a:t>
            </a:r>
            <a:endParaRPr lang="ja-JP" altLang="ja-JP" sz="12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8A35AAE-19BF-3C19-DE7D-1DB900BC625F}"/>
              </a:ext>
            </a:extLst>
          </p:cNvPr>
          <p:cNvSpPr txBox="1"/>
          <p:nvPr/>
        </p:nvSpPr>
        <p:spPr>
          <a:xfrm>
            <a:off x="2417101" y="4548507"/>
            <a:ext cx="41389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600" b="1" dirty="0"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endParaRPr kumimoji="1" lang="ja-JP" alt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F32CF77-E8DC-4910-CF48-3E04B4581AF5}"/>
              </a:ext>
            </a:extLst>
          </p:cNvPr>
          <p:cNvSpPr txBox="1"/>
          <p:nvPr/>
        </p:nvSpPr>
        <p:spPr>
          <a:xfrm>
            <a:off x="2356976" y="4728017"/>
            <a:ext cx="713657" cy="18466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-US" altLang="ja-JP" sz="600" dirty="0" err="1">
                <a:latin typeface="Arial"/>
                <a:ea typeface="游ゴシック"/>
                <a:cs typeface="Arial"/>
              </a:rPr>
              <a:t>Neu_Immature</a:t>
            </a:r>
            <a:endParaRPr kumimoji="1" lang="ja-JP" altLang="en-US" sz="6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A63A6378-AF36-DB81-60F2-E4F92778FE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1115" y="4811277"/>
            <a:ext cx="108000" cy="33215"/>
          </a:xfrm>
          <a:prstGeom prst="rect">
            <a:avLst/>
          </a:prstGeom>
        </p:spPr>
      </p:pic>
      <p:sp>
        <p:nvSpPr>
          <p:cNvPr id="52" name="矢印: 右 51">
            <a:extLst>
              <a:ext uri="{FF2B5EF4-FFF2-40B4-BE49-F238E27FC236}">
                <a16:creationId xmlns:a16="http://schemas.microsoft.com/office/drawing/2014/main" id="{2CFF1397-E417-A2D1-0E42-91DBD3B822FA}"/>
              </a:ext>
            </a:extLst>
          </p:cNvPr>
          <p:cNvSpPr/>
          <p:nvPr/>
        </p:nvSpPr>
        <p:spPr>
          <a:xfrm>
            <a:off x="1825275" y="4679556"/>
            <a:ext cx="252302" cy="18692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6FE09F5-CB4E-FC17-C867-CD2C50234468}"/>
              </a:ext>
            </a:extLst>
          </p:cNvPr>
          <p:cNvSpPr/>
          <p:nvPr/>
        </p:nvSpPr>
        <p:spPr>
          <a:xfrm>
            <a:off x="2143518" y="4523322"/>
            <a:ext cx="974016" cy="4093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7075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E85D27-3E5B-5CCD-F7BB-16C961773054}"/>
              </a:ext>
            </a:extLst>
          </p:cNvPr>
          <p:cNvSpPr txBox="1"/>
          <p:nvPr/>
        </p:nvSpPr>
        <p:spPr>
          <a:xfrm>
            <a:off x="4945063" y="1071798"/>
            <a:ext cx="655320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FCGR1A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SERPING1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TNFAIP6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TNFSF13B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APOL6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GBP1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GBP5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SAMD9L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PARP9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RNF213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IFI16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TRIM22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CARD16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PLSCR1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IFITM1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EPSTI1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XAF1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IFIT3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IFITM3</a:t>
            </a:r>
          </a:p>
        </p:txBody>
      </p:sp>
      <p:pic>
        <p:nvPicPr>
          <p:cNvPr id="23" name="図 22" descr="背景パターン&#10;&#10;自動的に生成された説明">
            <a:extLst>
              <a:ext uri="{FF2B5EF4-FFF2-40B4-BE49-F238E27FC236}">
                <a16:creationId xmlns:a16="http://schemas.microsoft.com/office/drawing/2014/main" id="{B5574DCE-5F99-4D14-5D80-AAF9B3884C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93" r="30899"/>
          <a:stretch/>
        </p:blipFill>
        <p:spPr>
          <a:xfrm>
            <a:off x="590041" y="1118672"/>
            <a:ext cx="4435697" cy="1226899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3F4501D-3FA2-9DF6-EA6E-D588551B39BF}"/>
              </a:ext>
            </a:extLst>
          </p:cNvPr>
          <p:cNvSpPr txBox="1"/>
          <p:nvPr/>
        </p:nvSpPr>
        <p:spPr>
          <a:xfrm>
            <a:off x="674344" y="881069"/>
            <a:ext cx="454726" cy="16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50"/>
              </a:lnSpc>
            </a:pP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Donor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A21ED1F-1EBE-421B-F5E3-759E82B0BD9C}"/>
              </a:ext>
            </a:extLst>
          </p:cNvPr>
          <p:cNvSpPr txBox="1"/>
          <p:nvPr/>
        </p:nvSpPr>
        <p:spPr>
          <a:xfrm>
            <a:off x="623595" y="986710"/>
            <a:ext cx="508803" cy="16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50"/>
              </a:lnSpc>
            </a:pP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Cluster</a:t>
            </a:r>
          </a:p>
        </p:txBody>
      </p:sp>
      <p:pic>
        <p:nvPicPr>
          <p:cNvPr id="28" name="図 27" descr="背景パターン&#10;&#10;自動的に生成された説明">
            <a:extLst>
              <a:ext uri="{FF2B5EF4-FFF2-40B4-BE49-F238E27FC236}">
                <a16:creationId xmlns:a16="http://schemas.microsoft.com/office/drawing/2014/main" id="{5ED8C366-2154-264D-AEAA-F5183AACCA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321" t="390" r="14837" b="41981"/>
          <a:stretch/>
        </p:blipFill>
        <p:spPr>
          <a:xfrm>
            <a:off x="5659926" y="1283050"/>
            <a:ext cx="147484" cy="840658"/>
          </a:xfrm>
          <a:prstGeom prst="rect">
            <a:avLst/>
          </a:prstGeom>
        </p:spPr>
      </p:pic>
      <p:pic>
        <p:nvPicPr>
          <p:cNvPr id="29" name="図 28" descr="背景パターン&#10;&#10;中程度の精度で自動的に生成された説明">
            <a:extLst>
              <a:ext uri="{FF2B5EF4-FFF2-40B4-BE49-F238E27FC236}">
                <a16:creationId xmlns:a16="http://schemas.microsoft.com/office/drawing/2014/main" id="{43DFC730-9780-349C-31D9-6E285602AF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013" t="1734" r="8173" b="85222"/>
          <a:stretch/>
        </p:blipFill>
        <p:spPr>
          <a:xfrm>
            <a:off x="5900389" y="1436515"/>
            <a:ext cx="104397" cy="560293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5714D19-A964-87F9-FD6A-ED47D48B1AAD}"/>
              </a:ext>
            </a:extLst>
          </p:cNvPr>
          <p:cNvSpPr txBox="1"/>
          <p:nvPr/>
        </p:nvSpPr>
        <p:spPr>
          <a:xfrm>
            <a:off x="5931780" y="1397812"/>
            <a:ext cx="60946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Neu_Aged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Neu_T1ISG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Neu_T2ISG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Neu_Longlived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FA44812-6AD6-64B0-B2F6-630C4C8D4580}"/>
              </a:ext>
            </a:extLst>
          </p:cNvPr>
          <p:cNvSpPr txBox="1"/>
          <p:nvPr/>
        </p:nvSpPr>
        <p:spPr>
          <a:xfrm>
            <a:off x="5792752" y="1294053"/>
            <a:ext cx="48234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Cluster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D11F1D2-E7BE-2B9E-3508-302C216C4804}"/>
              </a:ext>
            </a:extLst>
          </p:cNvPr>
          <p:cNvSpPr txBox="1"/>
          <p:nvPr/>
        </p:nvSpPr>
        <p:spPr>
          <a:xfrm rot="16200000">
            <a:off x="5072889" y="1589225"/>
            <a:ext cx="92075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Scaled Expression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D2ECB3D-D9A6-5A87-D751-978A9F25D401}"/>
              </a:ext>
            </a:extLst>
          </p:cNvPr>
          <p:cNvSpPr txBox="1"/>
          <p:nvPr/>
        </p:nvSpPr>
        <p:spPr>
          <a:xfrm rot="16200000">
            <a:off x="-105929" y="1600773"/>
            <a:ext cx="1156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Hierarchical Clustering</a:t>
            </a:r>
            <a:endParaRPr kumimoji="1" lang="ja-JP" altLang="en-US" sz="8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0190F7-A0D5-76F8-605F-5E66143404C0}"/>
              </a:ext>
            </a:extLst>
          </p:cNvPr>
          <p:cNvSpPr txBox="1"/>
          <p:nvPr/>
        </p:nvSpPr>
        <p:spPr>
          <a:xfrm>
            <a:off x="328922" y="2330788"/>
            <a:ext cx="125226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Disease Duration (Months)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表 25">
            <a:extLst>
              <a:ext uri="{FF2B5EF4-FFF2-40B4-BE49-F238E27FC236}">
                <a16:creationId xmlns:a16="http://schemas.microsoft.com/office/drawing/2014/main" id="{89A3D093-D2F1-DE8C-C7CB-E37B7D7103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736543"/>
              </p:ext>
            </p:extLst>
          </p:nvPr>
        </p:nvGraphicFramePr>
        <p:xfrm>
          <a:off x="1618260" y="2344100"/>
          <a:ext cx="3408048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08">
                  <a:extLst>
                    <a:ext uri="{9D8B030D-6E8A-4147-A177-3AD203B41FA5}">
                      <a16:colId xmlns:a16="http://schemas.microsoft.com/office/drawing/2014/main" val="4293479015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1797866452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2758490560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4068116576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80039157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2674840828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91143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Remission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Remission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Worse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rgbClr val="FF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84283"/>
                  </a:ext>
                </a:extLst>
              </a:tr>
            </a:tbl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B32BF7C-439B-D75E-3F85-966C6E2EF41A}"/>
              </a:ext>
            </a:extLst>
          </p:cNvPr>
          <p:cNvSpPr txBox="1"/>
          <p:nvPr/>
        </p:nvSpPr>
        <p:spPr>
          <a:xfrm>
            <a:off x="534249" y="2520168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Treatment Response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7" name="表 25">
            <a:extLst>
              <a:ext uri="{FF2B5EF4-FFF2-40B4-BE49-F238E27FC236}">
                <a16:creationId xmlns:a16="http://schemas.microsoft.com/office/drawing/2014/main" id="{71BFF388-84A3-7505-1C3B-70F6E53BE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995675"/>
              </p:ext>
            </p:extLst>
          </p:nvPr>
        </p:nvGraphicFramePr>
        <p:xfrm>
          <a:off x="1073622" y="878497"/>
          <a:ext cx="3963547" cy="1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221">
                  <a:extLst>
                    <a:ext uri="{9D8B030D-6E8A-4147-A177-3AD203B41FA5}">
                      <a16:colId xmlns:a16="http://schemas.microsoft.com/office/drawing/2014/main" val="4293479015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1797866452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2758490560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4068116576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80039157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2674840828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1667889738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HD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MPA1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MPA3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MPA4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MPA5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MPA6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84283"/>
                  </a:ext>
                </a:extLst>
              </a:tr>
            </a:tbl>
          </a:graphicData>
        </a:graphic>
      </p:graphicFrame>
      <p:pic>
        <p:nvPicPr>
          <p:cNvPr id="38" name="図 37" descr="背景パターン&#10;&#10;中程度の精度で自動的に生成された説明">
            <a:extLst>
              <a:ext uri="{FF2B5EF4-FFF2-40B4-BE49-F238E27FC236}">
                <a16:creationId xmlns:a16="http://schemas.microsoft.com/office/drawing/2014/main" id="{D3F51380-7F96-3ADB-4899-7C31F06E88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7" t="689" r="20415" b="97928"/>
          <a:stretch/>
        </p:blipFill>
        <p:spPr>
          <a:xfrm>
            <a:off x="1065170" y="1013096"/>
            <a:ext cx="3977718" cy="95998"/>
          </a:xfrm>
          <a:prstGeom prst="rect">
            <a:avLst/>
          </a:prstGeom>
        </p:spPr>
      </p:pic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FAABEAF8-6DAF-2802-C30E-2DC2AFA7AE10}"/>
              </a:ext>
            </a:extLst>
          </p:cNvPr>
          <p:cNvCxnSpPr>
            <a:cxnSpLocks/>
          </p:cNvCxnSpPr>
          <p:nvPr/>
        </p:nvCxnSpPr>
        <p:spPr>
          <a:xfrm>
            <a:off x="1641430" y="1133903"/>
            <a:ext cx="0" cy="119252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7B766AA-D148-FA1D-2035-4094963CD83A}"/>
              </a:ext>
            </a:extLst>
          </p:cNvPr>
          <p:cNvSpPr txBox="1"/>
          <p:nvPr/>
        </p:nvSpPr>
        <p:spPr>
          <a:xfrm>
            <a:off x="0" y="3096028"/>
            <a:ext cx="279244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F8D9A5-9333-56BB-C4AA-1DBCCFD2C8EC}"/>
              </a:ext>
            </a:extLst>
          </p:cNvPr>
          <p:cNvSpPr txBox="1"/>
          <p:nvPr/>
        </p:nvSpPr>
        <p:spPr>
          <a:xfrm>
            <a:off x="8386" y="511821"/>
            <a:ext cx="269625" cy="276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68137">
              <a:defRPr/>
            </a:pPr>
            <a:r>
              <a:rPr lang="en-US" altLang="ja-JP" sz="1199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199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CE43522-B713-38E3-A641-1B1EFBD8082D}"/>
              </a:ext>
            </a:extLst>
          </p:cNvPr>
          <p:cNvSpPr txBox="1"/>
          <p:nvPr/>
        </p:nvSpPr>
        <p:spPr>
          <a:xfrm>
            <a:off x="-1" y="1580"/>
            <a:ext cx="6857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9. Case-by-case differences in specific gene expression profiles between patients with MPA. 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F2BBB99-FAA6-132C-421D-5B9F3B74DABE}"/>
              </a:ext>
            </a:extLst>
          </p:cNvPr>
          <p:cNvSpPr txBox="1"/>
          <p:nvPr/>
        </p:nvSpPr>
        <p:spPr>
          <a:xfrm>
            <a:off x="0" y="5991006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Heatmap showing the type II ISGs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(a)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and genes characteristic of the </a:t>
            </a:r>
            <a:r>
              <a:rPr lang="en-US" altLang="ja-JP" sz="12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Neu_Immature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subset </a:t>
            </a:r>
            <a:r>
              <a:rPr lang="en-US" altLang="ja-JP" sz="12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(b) </a:t>
            </a:r>
            <a:r>
              <a:rPr lang="en-US" altLang="ja-JP" sz="12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extracted from 59 differentially expressed genes. The HD (healthy donor) column shows the expression in seven study participants. In the MPA group, each column represents one patient with MPA (n = 6). Disease duration indicates the number of months from the onset of the first vasculitis symptom to the time of sample collection. Treatment response indicates BVAS-based disease status 6 months after treatment induction.</a:t>
            </a:r>
            <a:endParaRPr lang="ja-JP" altLang="ja-JP" sz="1200" b="1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pic>
        <p:nvPicPr>
          <p:cNvPr id="3" name="図 2" descr="背景パターン&#10;&#10;自動的に生成された説明">
            <a:extLst>
              <a:ext uri="{FF2B5EF4-FFF2-40B4-BE49-F238E27FC236}">
                <a16:creationId xmlns:a16="http://schemas.microsoft.com/office/drawing/2014/main" id="{29036574-F6DF-DF6B-EA0F-0A602FD0E6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555" r="30441"/>
          <a:stretch/>
        </p:blipFill>
        <p:spPr>
          <a:xfrm>
            <a:off x="581025" y="3981450"/>
            <a:ext cx="4485046" cy="95059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3283D9F-CAAD-8ACC-9649-BEAB83D88F6B}"/>
              </a:ext>
            </a:extLst>
          </p:cNvPr>
          <p:cNvSpPr txBox="1"/>
          <p:nvPr/>
        </p:nvSpPr>
        <p:spPr>
          <a:xfrm>
            <a:off x="4968838" y="3966571"/>
            <a:ext cx="65532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CKAP4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RFLNB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FCN1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MMP9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PADI4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CDA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CYP4F3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ALOX5AP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MME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HMGB2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PLP2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APMAP</a:t>
            </a:r>
          </a:p>
          <a:p>
            <a:pPr>
              <a:lnSpc>
                <a:spcPts val="450"/>
              </a:lnSpc>
            </a:pPr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QPCT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E417A4-8457-E071-1877-E812F66A6287}"/>
              </a:ext>
            </a:extLst>
          </p:cNvPr>
          <p:cNvSpPr txBox="1"/>
          <p:nvPr/>
        </p:nvSpPr>
        <p:spPr>
          <a:xfrm rot="16200000">
            <a:off x="-109502" y="4264622"/>
            <a:ext cx="1156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Hierarchical Clustering</a:t>
            </a:r>
            <a:endParaRPr kumimoji="1" lang="ja-JP" altLang="en-US" sz="800" dirty="0"/>
          </a:p>
        </p:txBody>
      </p:sp>
      <p:pic>
        <p:nvPicPr>
          <p:cNvPr id="36" name="図 35" descr="背景パターン&#10;&#10;自動的に生成された説明">
            <a:extLst>
              <a:ext uri="{FF2B5EF4-FFF2-40B4-BE49-F238E27FC236}">
                <a16:creationId xmlns:a16="http://schemas.microsoft.com/office/drawing/2014/main" id="{B329E79C-30BE-32EC-5B02-F1A36F81DD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074" r="14823" b="23298"/>
          <a:stretch/>
        </p:blipFill>
        <p:spPr>
          <a:xfrm>
            <a:off x="5657870" y="3978329"/>
            <a:ext cx="156937" cy="879955"/>
          </a:xfrm>
          <a:prstGeom prst="rect">
            <a:avLst/>
          </a:prstGeom>
        </p:spPr>
      </p:pic>
      <p:pic>
        <p:nvPicPr>
          <p:cNvPr id="41" name="図 40" descr="背景パターン&#10;&#10;中程度の精度で自動的に生成された説明">
            <a:extLst>
              <a:ext uri="{FF2B5EF4-FFF2-40B4-BE49-F238E27FC236}">
                <a16:creationId xmlns:a16="http://schemas.microsoft.com/office/drawing/2014/main" id="{C7E64693-6216-302A-BE6F-A5C8804B87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013" t="1734" r="8173" b="85222"/>
          <a:stretch/>
        </p:blipFill>
        <p:spPr>
          <a:xfrm>
            <a:off x="5914108" y="4167008"/>
            <a:ext cx="104397" cy="560293"/>
          </a:xfrm>
          <a:prstGeom prst="rect">
            <a:avLst/>
          </a:prstGeom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16F4780-A428-BC4F-CDCA-8584CCE63A38}"/>
              </a:ext>
            </a:extLst>
          </p:cNvPr>
          <p:cNvSpPr txBox="1"/>
          <p:nvPr/>
        </p:nvSpPr>
        <p:spPr>
          <a:xfrm rot="16200000">
            <a:off x="5071859" y="4297595"/>
            <a:ext cx="92075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Scaled Expression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7BA2BBC-1C16-B9C2-3EA5-7B28858812C0}"/>
              </a:ext>
            </a:extLst>
          </p:cNvPr>
          <p:cNvSpPr txBox="1"/>
          <p:nvPr/>
        </p:nvSpPr>
        <p:spPr>
          <a:xfrm>
            <a:off x="5945499" y="4128305"/>
            <a:ext cx="60946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Myelocyte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Neu_Immature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Neu_Mature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Neu_Aged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Neu_T1ISG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Neu_T2ISG</a:t>
            </a:r>
          </a:p>
          <a:p>
            <a:r>
              <a:rPr kumimoji="1" lang="en-US" altLang="ja-JP" sz="500" dirty="0">
                <a:latin typeface="Arial" panose="020B0604020202020204" pitchFamily="34" charset="0"/>
                <a:cs typeface="Arial" panose="020B0604020202020204" pitchFamily="34" charset="0"/>
              </a:rPr>
              <a:t>Neu_Longlived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9AC60C7-0D58-C2D6-4114-4A779E1F5EEA}"/>
              </a:ext>
            </a:extLst>
          </p:cNvPr>
          <p:cNvSpPr txBox="1"/>
          <p:nvPr/>
        </p:nvSpPr>
        <p:spPr>
          <a:xfrm>
            <a:off x="5806471" y="4024546"/>
            <a:ext cx="48234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Cluster</a:t>
            </a:r>
            <a:endParaRPr kumimoji="1" lang="ja-JP" alt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F5334A4-46B7-AD77-8ACF-55B8E45464BF}"/>
              </a:ext>
            </a:extLst>
          </p:cNvPr>
          <p:cNvSpPr txBox="1"/>
          <p:nvPr/>
        </p:nvSpPr>
        <p:spPr>
          <a:xfrm>
            <a:off x="656172" y="3749232"/>
            <a:ext cx="454726" cy="16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50"/>
              </a:lnSpc>
            </a:pP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Donor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4C43316-CA5E-8D76-71C9-CB065BA9C04B}"/>
              </a:ext>
            </a:extLst>
          </p:cNvPr>
          <p:cNvSpPr txBox="1"/>
          <p:nvPr/>
        </p:nvSpPr>
        <p:spPr>
          <a:xfrm>
            <a:off x="602093" y="3858918"/>
            <a:ext cx="508803" cy="16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50"/>
              </a:lnSpc>
            </a:pPr>
            <a:r>
              <a:rPr kumimoji="1" lang="en-US" altLang="ja-JP" sz="600" dirty="0">
                <a:latin typeface="Arial" panose="020B0604020202020204" pitchFamily="34" charset="0"/>
                <a:cs typeface="Arial" panose="020B0604020202020204" pitchFamily="34" charset="0"/>
              </a:rPr>
              <a:t>Cluster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B5D62BE-6B48-EEA0-52DB-861DD513556D}"/>
              </a:ext>
            </a:extLst>
          </p:cNvPr>
          <p:cNvSpPr txBox="1"/>
          <p:nvPr/>
        </p:nvSpPr>
        <p:spPr>
          <a:xfrm>
            <a:off x="343999" y="4914664"/>
            <a:ext cx="125226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Disease Duration (Months)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9" name="表 25">
            <a:extLst>
              <a:ext uri="{FF2B5EF4-FFF2-40B4-BE49-F238E27FC236}">
                <a16:creationId xmlns:a16="http://schemas.microsoft.com/office/drawing/2014/main" id="{864E59A9-AD16-7ECE-1F7F-47E8419F2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752220"/>
              </p:ext>
            </p:extLst>
          </p:nvPr>
        </p:nvGraphicFramePr>
        <p:xfrm>
          <a:off x="1633337" y="4927976"/>
          <a:ext cx="3408048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08">
                  <a:extLst>
                    <a:ext uri="{9D8B030D-6E8A-4147-A177-3AD203B41FA5}">
                      <a16:colId xmlns:a16="http://schemas.microsoft.com/office/drawing/2014/main" val="4293479015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1797866452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2758490560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4068116576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80039157"/>
                    </a:ext>
                  </a:extLst>
                </a:gridCol>
                <a:gridCol w="568008">
                  <a:extLst>
                    <a:ext uri="{9D8B030D-6E8A-4147-A177-3AD203B41FA5}">
                      <a16:colId xmlns:a16="http://schemas.microsoft.com/office/drawing/2014/main" val="2674840828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91143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Remission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Remission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Persistent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Worse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rgbClr val="FF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84283"/>
                  </a:ext>
                </a:extLst>
              </a:tr>
            </a:tbl>
          </a:graphicData>
        </a:graphic>
      </p:graphicFrame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3ED0BB4-86FA-E5EA-C55A-34B3879E9708}"/>
              </a:ext>
            </a:extLst>
          </p:cNvPr>
          <p:cNvSpPr txBox="1"/>
          <p:nvPr/>
        </p:nvSpPr>
        <p:spPr>
          <a:xfrm>
            <a:off x="549326" y="5104044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700" dirty="0">
                <a:latin typeface="Arial" panose="020B0604020202020204" pitchFamily="34" charset="0"/>
                <a:cs typeface="Arial" panose="020B0604020202020204" pitchFamily="34" charset="0"/>
              </a:rPr>
              <a:t>Treatment Response</a:t>
            </a:r>
            <a:endParaRPr kumimoji="1" lang="ja-JP" alt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1" name="表 25">
            <a:extLst>
              <a:ext uri="{FF2B5EF4-FFF2-40B4-BE49-F238E27FC236}">
                <a16:creationId xmlns:a16="http://schemas.microsoft.com/office/drawing/2014/main" id="{B50762E7-D78F-1F8A-99B2-EB1F8724C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433146"/>
              </p:ext>
            </p:extLst>
          </p:nvPr>
        </p:nvGraphicFramePr>
        <p:xfrm>
          <a:off x="1075252" y="3762687"/>
          <a:ext cx="3963547" cy="1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221">
                  <a:extLst>
                    <a:ext uri="{9D8B030D-6E8A-4147-A177-3AD203B41FA5}">
                      <a16:colId xmlns:a16="http://schemas.microsoft.com/office/drawing/2014/main" val="4293479015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1797866452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2758490560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4068116576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80039157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2674840828"/>
                    </a:ext>
                  </a:extLst>
                </a:gridCol>
                <a:gridCol w="566221">
                  <a:extLst>
                    <a:ext uri="{9D8B030D-6E8A-4147-A177-3AD203B41FA5}">
                      <a16:colId xmlns:a16="http://schemas.microsoft.com/office/drawing/2014/main" val="1667889738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HD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MPA1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MPA2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MPA3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MPA4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MPA5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en-US" altLang="ja-JP" sz="600" dirty="0">
                          <a:solidFill>
                            <a:schemeClr val="tx1"/>
                          </a:solidFill>
                        </a:rPr>
                        <a:t>MPA6</a:t>
                      </a:r>
                      <a:endParaRPr kumimoji="1" lang="ja-JP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84283"/>
                  </a:ext>
                </a:extLst>
              </a:tr>
            </a:tbl>
          </a:graphicData>
        </a:graphic>
      </p:graphicFrame>
      <p:pic>
        <p:nvPicPr>
          <p:cNvPr id="52" name="図 51" descr="背景パターン&#10;&#10;中程度の精度で自動的に生成された説明">
            <a:extLst>
              <a:ext uri="{FF2B5EF4-FFF2-40B4-BE49-F238E27FC236}">
                <a16:creationId xmlns:a16="http://schemas.microsoft.com/office/drawing/2014/main" id="{6402CF41-3165-8E2C-1DC6-17AF89FE5C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7" t="689" r="20415" b="97928"/>
          <a:stretch/>
        </p:blipFill>
        <p:spPr>
          <a:xfrm>
            <a:off x="1066800" y="3897286"/>
            <a:ext cx="3977718" cy="95998"/>
          </a:xfrm>
          <a:prstGeom prst="rect">
            <a:avLst/>
          </a:prstGeom>
        </p:spPr>
      </p:pic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69B63AE4-506F-EA18-F02B-5948701E0241}"/>
              </a:ext>
            </a:extLst>
          </p:cNvPr>
          <p:cNvCxnSpPr>
            <a:cxnSpLocks/>
          </p:cNvCxnSpPr>
          <p:nvPr/>
        </p:nvCxnSpPr>
        <p:spPr>
          <a:xfrm>
            <a:off x="1643060" y="4004645"/>
            <a:ext cx="0" cy="89220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03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e65dca-7248-4d1d-b92a-1790c4c9bd3f">
      <Terms xmlns="http://schemas.microsoft.com/office/infopath/2007/PartnerControls"/>
    </lcf76f155ced4ddcb4097134ff3c332f>
    <TaxCatchAll xmlns="1158f175-1311-4240-a950-9a5689c6e65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21D59EB3EEB9149AED8792752CBF595" ma:contentTypeVersion="18" ma:contentTypeDescription="新しいドキュメントを作成します。" ma:contentTypeScope="" ma:versionID="9369c642a0aecd155273d7ae87b111f7">
  <xsd:schema xmlns:xsd="http://www.w3.org/2001/XMLSchema" xmlns:xs="http://www.w3.org/2001/XMLSchema" xmlns:p="http://schemas.microsoft.com/office/2006/metadata/properties" xmlns:ns2="73e65dca-7248-4d1d-b92a-1790c4c9bd3f" xmlns:ns3="1158f175-1311-4240-a950-9a5689c6e655" targetNamespace="http://schemas.microsoft.com/office/2006/metadata/properties" ma:root="true" ma:fieldsID="94381ac8a9554094ff2cf073ecb31849" ns2:_="" ns3:_="">
    <xsd:import namespace="73e65dca-7248-4d1d-b92a-1790c4c9bd3f"/>
    <xsd:import namespace="1158f175-1311-4240-a950-9a5689c6e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65dca-7248-4d1d-b92a-1790c4c9b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af9aa791-966a-4665-84b5-28410665cd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58f175-1311-4240-a950-9a5689c6e65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0617ef3b-0051-422a-84bb-15c98a87a145}" ma:internalName="TaxCatchAll" ma:showField="CatchAllData" ma:web="1158f175-1311-4240-a950-9a5689c6e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1EBDA-165B-4BBE-A044-733E3FA1F427}">
  <ds:schemaRefs>
    <ds:schemaRef ds:uri="http://schemas.openxmlformats.org/package/2006/metadata/core-properties"/>
    <ds:schemaRef ds:uri="http://purl.org/dc/elements/1.1/"/>
    <ds:schemaRef ds:uri="1158f175-1311-4240-a950-9a5689c6e655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73e65dca-7248-4d1d-b92a-1790c4c9bd3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4D42753-5627-47BF-B9B6-5B9A3CF00F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F0CB5E-D6F7-4654-8F85-D758AB869E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e65dca-7248-4d1d-b92a-1790c4c9bd3f"/>
    <ds:schemaRef ds:uri="1158f175-1311-4240-a950-9a5689c6e6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28204</TotalTime>
  <Words>1514</Words>
  <Application>Microsoft Office PowerPoint</Application>
  <PresentationFormat>A4 210 x 297 mm</PresentationFormat>
  <Paragraphs>355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Admin</dc:creator>
  <cp:lastModifiedBy>Masayuki Nishide</cp:lastModifiedBy>
  <cp:revision>796</cp:revision>
  <cp:lastPrinted>2024-06-13T01:57:25Z</cp:lastPrinted>
  <dcterms:created xsi:type="dcterms:W3CDTF">2015-03-04T05:11:52Z</dcterms:created>
  <dcterms:modified xsi:type="dcterms:W3CDTF">2024-06-14T11:40:24Z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0x010100821D59EB3EEB9149AED8792752CBF595</vt:lpwstr>
  </property>
  <property fmtid="{D5CDD505-2E9C-101B-9397-08002B2CF9AE}" pid="3" name="MediaServiceImageTags">
    <vt:lpwstr/>
  </property>
</Properties>
</file>