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9" r:id="rId2"/>
    <p:sldId id="270" r:id="rId3"/>
    <p:sldId id="26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96" autoAdjust="0"/>
    <p:restoredTop sz="82592" autoAdjust="0"/>
  </p:normalViewPr>
  <p:slideViewPr>
    <p:cSldViewPr snapToGrid="0">
      <p:cViewPr varScale="1">
        <p:scale>
          <a:sx n="61" d="100"/>
          <a:sy n="61" d="100"/>
        </p:scale>
        <p:origin x="6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8F329-0D53-4E37-9AE1-C4CB70A8D15B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22D3C-E7EE-4789-8E72-670651005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701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Figure 2.</a:t>
            </a:r>
            <a:r>
              <a:rPr lang="en-US" baseline="0" noProof="0" dirty="0" smtClean="0"/>
              <a:t> Simplex RT-Fast PCR assays targeting the N and E genes visualized on (a) 2% agarose gels and (b) PCRD. Test line 1 detects Dig/biotin labeled E target amplicon. Test line 2  detects Fam/biotin labeled N target amplicon. C: Control line for flow migration. MW: 100bp Molecular weight. </a:t>
            </a:r>
            <a:r>
              <a:rPr lang="en-US" baseline="0" noProof="0" dirty="0" err="1" smtClean="0"/>
              <a:t>CoV</a:t>
            </a:r>
            <a:r>
              <a:rPr lang="en-US" baseline="0" noProof="0" dirty="0" smtClean="0"/>
              <a:t>+: Positive samples. </a:t>
            </a:r>
            <a:r>
              <a:rPr lang="en-US" baseline="0" noProof="0" dirty="0" err="1" smtClean="0"/>
              <a:t>CoV</a:t>
            </a:r>
            <a:r>
              <a:rPr lang="en-US" baseline="0" noProof="0" dirty="0" smtClean="0"/>
              <a:t>-: Negative samples. NTC: No Template Control. </a:t>
            </a:r>
            <a:r>
              <a:rPr lang="en-US" dirty="0" smtClean="0"/>
              <a:t>The arrows show positive results.</a:t>
            </a:r>
          </a:p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A983E-5774-4579-955D-FFC75CAA685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427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Figure 2.</a:t>
            </a:r>
            <a:r>
              <a:rPr lang="en-US" baseline="0" noProof="0" dirty="0" smtClean="0"/>
              <a:t> Simplex RT-Fast PCR assays targeting the N and E genes visualized on (a) 2% agarose gels and (b) PCRD. Test line 1 detects Dig/biotin labeled E target amplicon. Test line 2  detects Fam/biotin labeled N target amplicon. C: Control line for flow migration. MW: 100bp Molecular weight. </a:t>
            </a:r>
            <a:r>
              <a:rPr lang="en-US" baseline="0" noProof="0" dirty="0" err="1" smtClean="0"/>
              <a:t>CoV</a:t>
            </a:r>
            <a:r>
              <a:rPr lang="en-US" baseline="0" noProof="0" dirty="0" smtClean="0"/>
              <a:t>+: Positive samples. </a:t>
            </a:r>
            <a:r>
              <a:rPr lang="en-US" baseline="0" noProof="0" dirty="0" err="1" smtClean="0"/>
              <a:t>CoV</a:t>
            </a:r>
            <a:r>
              <a:rPr lang="en-US" baseline="0" noProof="0" dirty="0" smtClean="0"/>
              <a:t>-: Negative samples. NTC: No Template Control. </a:t>
            </a:r>
            <a:r>
              <a:rPr lang="en-US" dirty="0" smtClean="0"/>
              <a:t>The arrows show positive results.</a:t>
            </a:r>
          </a:p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A983E-5774-4579-955D-FFC75CAA685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167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b="1" dirty="0" smtClean="0"/>
              <a:t>Figure 4. </a:t>
            </a:r>
            <a:r>
              <a:rPr lang="fr-FR" dirty="0" smtClean="0"/>
              <a:t>Evaluation of the one-step multiplex </a:t>
            </a:r>
            <a:r>
              <a:rPr lang="en-US" dirty="0" smtClean="0"/>
              <a:t>fast</a:t>
            </a:r>
            <a:r>
              <a:rPr lang="fr-FR" dirty="0" smtClean="0"/>
              <a:t> RT-PCR on </a:t>
            </a:r>
            <a:r>
              <a:rPr lang="fr-FR" dirty="0" err="1" smtClean="0"/>
              <a:t>clinical</a:t>
            </a:r>
            <a:r>
              <a:rPr lang="fr-FR" dirty="0" smtClean="0"/>
              <a:t> </a:t>
            </a:r>
            <a:r>
              <a:rPr lang="fr-FR" dirty="0" err="1" smtClean="0"/>
              <a:t>samples</a:t>
            </a:r>
            <a:r>
              <a:rPr lang="fr-FR" dirty="0" smtClean="0"/>
              <a:t>.</a:t>
            </a:r>
          </a:p>
          <a:p>
            <a:pPr algn="ctr"/>
            <a:r>
              <a:rPr lang="fr-FR" dirty="0" smtClean="0"/>
              <a:t> N </a:t>
            </a:r>
            <a:r>
              <a:rPr lang="fr-FR" dirty="0" err="1" smtClean="0"/>
              <a:t>target</a:t>
            </a:r>
            <a:r>
              <a:rPr lang="fr-FR" dirty="0" smtClean="0"/>
              <a:t> </a:t>
            </a:r>
            <a:r>
              <a:rPr lang="fr-FR" dirty="0" err="1" smtClean="0"/>
              <a:t>showed</a:t>
            </a:r>
            <a:r>
              <a:rPr lang="fr-FR" dirty="0" smtClean="0"/>
              <a:t> in Agarose gel </a:t>
            </a:r>
            <a:r>
              <a:rPr lang="en-US" dirty="0" smtClean="0"/>
              <a:t>ambiguous</a:t>
            </a:r>
            <a:r>
              <a:rPr lang="fr-FR" dirty="0" smtClean="0"/>
              <a:t> </a:t>
            </a:r>
            <a:r>
              <a:rPr lang="en-US" dirty="0" smtClean="0"/>
              <a:t>result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en-US" dirty="0" smtClean="0"/>
              <a:t>resolved</a:t>
            </a:r>
            <a:r>
              <a:rPr lang="fr-FR" dirty="0" smtClean="0"/>
              <a:t> by the PCRD </a:t>
            </a:r>
            <a:r>
              <a:rPr lang="fr-FR" dirty="0" err="1" smtClean="0"/>
              <a:t>detection</a:t>
            </a:r>
            <a:r>
              <a:rPr lang="fr-FR" dirty="0" smtClean="0"/>
              <a:t>.</a:t>
            </a:r>
          </a:p>
          <a:p>
            <a:pPr algn="ctr"/>
            <a:r>
              <a:rPr lang="fr-FR" dirty="0" err="1" smtClean="0"/>
              <a:t>CoV</a:t>
            </a:r>
            <a:r>
              <a:rPr lang="fr-FR" dirty="0" smtClean="0"/>
              <a:t>-: </a:t>
            </a:r>
            <a:r>
              <a:rPr lang="fr-FR" dirty="0" err="1" smtClean="0"/>
              <a:t>Negative</a:t>
            </a:r>
            <a:r>
              <a:rPr lang="fr-FR" dirty="0" smtClean="0"/>
              <a:t> </a:t>
            </a:r>
            <a:r>
              <a:rPr lang="fr-FR" dirty="0" err="1" smtClean="0"/>
              <a:t>samples</a:t>
            </a:r>
            <a:r>
              <a:rPr lang="fr-FR" dirty="0" smtClean="0"/>
              <a:t>, </a:t>
            </a:r>
            <a:r>
              <a:rPr lang="fr-FR" dirty="0" err="1" smtClean="0"/>
              <a:t>CoV</a:t>
            </a:r>
            <a:r>
              <a:rPr lang="fr-FR" dirty="0" smtClean="0"/>
              <a:t>+: Positive </a:t>
            </a:r>
            <a:r>
              <a:rPr lang="fr-FR" dirty="0" err="1" smtClean="0"/>
              <a:t>samples</a:t>
            </a:r>
            <a:r>
              <a:rPr lang="fr-FR" dirty="0" smtClean="0"/>
              <a:t>, MW: 100bp </a:t>
            </a:r>
            <a:r>
              <a:rPr lang="fr-FR" dirty="0" err="1" smtClean="0"/>
              <a:t>Molecular</a:t>
            </a:r>
            <a:r>
              <a:rPr lang="fr-FR" dirty="0" smtClean="0"/>
              <a:t> </a:t>
            </a:r>
            <a:r>
              <a:rPr lang="fr-FR" dirty="0" err="1" smtClean="0"/>
              <a:t>weight</a:t>
            </a:r>
            <a:r>
              <a:rPr lang="fr-FR" dirty="0" smtClean="0"/>
              <a:t>, NTC: No </a:t>
            </a:r>
            <a:r>
              <a:rPr lang="fr-FR" dirty="0" err="1" smtClean="0"/>
              <a:t>template</a:t>
            </a:r>
            <a:r>
              <a:rPr lang="fr-FR" dirty="0" smtClean="0"/>
              <a:t> control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22D3C-E7EE-4789-8E72-67065100508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03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16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577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25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4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872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29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49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45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06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67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63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EFC19-9D0A-4B91-848A-6345E2A71A4C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CDDD0-8AB6-4B4F-87E3-A421A3CA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86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8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950425" y="191058"/>
            <a:ext cx="11072869" cy="5764377"/>
            <a:chOff x="2987772" y="640237"/>
            <a:chExt cx="11072869" cy="5764377"/>
          </a:xfrm>
        </p:grpSpPr>
        <p:grpSp>
          <p:nvGrpSpPr>
            <p:cNvPr id="2" name="Groupe 1"/>
            <p:cNvGrpSpPr/>
            <p:nvPr/>
          </p:nvGrpSpPr>
          <p:grpSpPr>
            <a:xfrm>
              <a:off x="2987772" y="640237"/>
              <a:ext cx="6478899" cy="5764377"/>
              <a:chOff x="2987772" y="640237"/>
              <a:chExt cx="6478899" cy="5764377"/>
            </a:xfrm>
          </p:grpSpPr>
          <p:pic>
            <p:nvPicPr>
              <p:cNvPr id="31" name="Google Shape;294;p21"/>
              <p:cNvPicPr preferRelativeResize="0"/>
              <p:nvPr/>
            </p:nvPicPr>
            <p:blipFill rotWithShape="1">
              <a:blip r:embed="rId3">
                <a:alphaModFix/>
              </a:blip>
              <a:srcRect l="11174" t="-149" r="-585" b="-457"/>
              <a:stretch/>
            </p:blipFill>
            <p:spPr>
              <a:xfrm>
                <a:off x="3118585" y="1934214"/>
                <a:ext cx="6348086" cy="44704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" name="Google Shape;297;p21"/>
              <p:cNvSpPr txBox="1"/>
              <p:nvPr/>
            </p:nvSpPr>
            <p:spPr>
              <a:xfrm>
                <a:off x="5104975" y="640237"/>
                <a:ext cx="843618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400" b="1" dirty="0" smtClean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E </a:t>
                </a:r>
                <a:r>
                  <a:rPr lang="en-US" sz="1400" b="1" dirty="0" smtClean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target</a:t>
                </a:r>
                <a:endParaRPr lang="en-US" sz="14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2" name="Groupe 31"/>
              <p:cNvGrpSpPr/>
              <p:nvPr/>
            </p:nvGrpSpPr>
            <p:grpSpPr>
              <a:xfrm>
                <a:off x="6967506" y="1177862"/>
                <a:ext cx="1933454" cy="1052610"/>
                <a:chOff x="902954" y="477364"/>
                <a:chExt cx="1933454" cy="1052610"/>
              </a:xfrm>
            </p:grpSpPr>
            <p:sp>
              <p:nvSpPr>
                <p:cNvPr id="37" name="Google Shape;301;p21"/>
                <p:cNvSpPr txBox="1"/>
                <p:nvPr/>
              </p:nvSpPr>
              <p:spPr>
                <a:xfrm rot="16200000">
                  <a:off x="530517" y="849801"/>
                  <a:ext cx="1052610" cy="3077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fr-FR" sz="1400" dirty="0" smtClean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MW</a:t>
                  </a:r>
                  <a:endParaRPr sz="1600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38" name="Groupe 37"/>
                <p:cNvGrpSpPr/>
                <p:nvPr/>
              </p:nvGrpSpPr>
              <p:grpSpPr>
                <a:xfrm>
                  <a:off x="1237694" y="603487"/>
                  <a:ext cx="1598714" cy="841308"/>
                  <a:chOff x="1237694" y="603487"/>
                  <a:chExt cx="1598714" cy="841308"/>
                </a:xfrm>
              </p:grpSpPr>
              <p:sp>
                <p:nvSpPr>
                  <p:cNvPr id="39" name="Google Shape;304;p21"/>
                  <p:cNvSpPr txBox="1"/>
                  <p:nvPr/>
                </p:nvSpPr>
                <p:spPr>
                  <a:xfrm rot="16200000">
                    <a:off x="2344959" y="849801"/>
                    <a:ext cx="675162" cy="307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fr-FR" sz="14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NTC</a:t>
                    </a:r>
                    <a:endParaRPr sz="14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40" name="Google Shape;307;p21"/>
                  <p:cNvSpPr txBox="1"/>
                  <p:nvPr/>
                </p:nvSpPr>
                <p:spPr>
                  <a:xfrm rot="16200000">
                    <a:off x="1053981" y="890550"/>
                    <a:ext cx="675162" cy="307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fr-FR" sz="14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127</a:t>
                    </a:r>
                    <a:endParaRPr sz="14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41" name="Google Shape;308;p21"/>
                  <p:cNvSpPr txBox="1"/>
                  <p:nvPr/>
                </p:nvSpPr>
                <p:spPr>
                  <a:xfrm rot="16200000">
                    <a:off x="1390073" y="872083"/>
                    <a:ext cx="675162" cy="307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fr-FR" sz="14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264</a:t>
                    </a:r>
                    <a:endParaRPr sz="14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42" name="Google Shape;309;p21"/>
                  <p:cNvSpPr txBox="1"/>
                  <p:nvPr/>
                </p:nvSpPr>
                <p:spPr>
                  <a:xfrm rot="16200000">
                    <a:off x="1774610" y="885794"/>
                    <a:ext cx="579853" cy="307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fr-FR" sz="14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268</a:t>
                    </a:r>
                    <a:endParaRPr sz="12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43" name="Google Shape;310;p21"/>
                  <p:cNvSpPr txBox="1"/>
                  <p:nvPr/>
                </p:nvSpPr>
                <p:spPr>
                  <a:xfrm rot="16200000">
                    <a:off x="1945466" y="870273"/>
                    <a:ext cx="841308" cy="3077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fr-FR" sz="14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269</a:t>
                    </a:r>
                    <a:endParaRPr sz="14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</p:grpSp>
          </p:grpSp>
          <p:sp>
            <p:nvSpPr>
              <p:cNvPr id="33" name="Google Shape;327;p21"/>
              <p:cNvSpPr txBox="1"/>
              <p:nvPr/>
            </p:nvSpPr>
            <p:spPr>
              <a:xfrm>
                <a:off x="6152922" y="3418729"/>
                <a:ext cx="598041" cy="2769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200" dirty="0" smtClean="0">
                    <a:solidFill>
                      <a:schemeClr val="bg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100bp</a:t>
                </a:r>
                <a:endParaRPr sz="1200" dirty="0">
                  <a:solidFill>
                    <a:schemeClr val="bg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34" name="Google Shape;328;p21"/>
              <p:cNvCxnSpPr/>
              <p:nvPr/>
            </p:nvCxnSpPr>
            <p:spPr>
              <a:xfrm rot="10800000" flipH="1">
                <a:off x="6664416" y="3576279"/>
                <a:ext cx="286327" cy="1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bg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35" name="Google Shape;327;p21"/>
              <p:cNvSpPr txBox="1"/>
              <p:nvPr/>
            </p:nvSpPr>
            <p:spPr>
              <a:xfrm>
                <a:off x="6161311" y="3104404"/>
                <a:ext cx="598041" cy="2769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200" dirty="0" smtClean="0">
                    <a:solidFill>
                      <a:schemeClr val="bg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300bp</a:t>
                </a:r>
                <a:endParaRPr sz="1200" dirty="0">
                  <a:solidFill>
                    <a:schemeClr val="bg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36" name="Google Shape;328;p21"/>
              <p:cNvCxnSpPr/>
              <p:nvPr/>
            </p:nvCxnSpPr>
            <p:spPr>
              <a:xfrm rot="10800000" flipH="1">
                <a:off x="6667827" y="3268734"/>
                <a:ext cx="286327" cy="1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bg1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57" name="ZoneTexte 56"/>
              <p:cNvSpPr txBox="1"/>
              <p:nvPr/>
            </p:nvSpPr>
            <p:spPr>
              <a:xfrm>
                <a:off x="2987772" y="1578487"/>
                <a:ext cx="4363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(a)</a:t>
                </a:r>
                <a:endParaRPr lang="fr-FR" dirty="0"/>
              </a:p>
            </p:txBody>
          </p:sp>
          <p:cxnSp>
            <p:nvCxnSpPr>
              <p:cNvPr id="63" name="Connecteur droit 62"/>
              <p:cNvCxnSpPr/>
              <p:nvPr/>
            </p:nvCxnSpPr>
            <p:spPr>
              <a:xfrm>
                <a:off x="7361259" y="1443930"/>
                <a:ext cx="43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ZoneTexte 63"/>
              <p:cNvSpPr txBox="1"/>
              <p:nvPr/>
            </p:nvSpPr>
            <p:spPr>
              <a:xfrm>
                <a:off x="7292330" y="1106035"/>
                <a:ext cx="622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/>
                  <a:t>CoV+</a:t>
                </a:r>
                <a:endParaRPr lang="fr-FR" sz="1600" dirty="0"/>
              </a:p>
            </p:txBody>
          </p:sp>
          <p:cxnSp>
            <p:nvCxnSpPr>
              <p:cNvPr id="65" name="Connecteur droit 64"/>
              <p:cNvCxnSpPr/>
              <p:nvPr/>
            </p:nvCxnSpPr>
            <p:spPr>
              <a:xfrm>
                <a:off x="8072964" y="1417958"/>
                <a:ext cx="36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ZoneTexte 65"/>
              <p:cNvSpPr txBox="1"/>
              <p:nvPr/>
            </p:nvSpPr>
            <p:spPr>
              <a:xfrm>
                <a:off x="8015284" y="1088245"/>
                <a:ext cx="5822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/>
                  <a:t>CoV</a:t>
                </a:r>
                <a:r>
                  <a:rPr lang="fr-FR" sz="1600" dirty="0"/>
                  <a:t>-</a:t>
                </a: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6917203" y="1414678"/>
              <a:ext cx="2108223" cy="267462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9815633" y="1977227"/>
              <a:ext cx="42450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Where</a:t>
              </a:r>
              <a:r>
                <a:rPr lang="fr-FR" dirty="0" smtClean="0"/>
                <a:t> the gel in the </a:t>
              </a:r>
              <a:r>
                <a:rPr lang="fr-FR" dirty="0" err="1" smtClean="0"/>
                <a:t>manuscript</a:t>
              </a:r>
              <a:r>
                <a:rPr lang="fr-FR" dirty="0" smtClean="0"/>
                <a:t> </a:t>
              </a:r>
              <a:r>
                <a:rPr lang="fr-FR" dirty="0" err="1" smtClean="0"/>
                <a:t>is</a:t>
              </a:r>
              <a:r>
                <a:rPr lang="fr-FR" dirty="0" smtClean="0"/>
                <a:t> </a:t>
              </a:r>
              <a:r>
                <a:rPr lang="fr-FR" dirty="0" err="1" smtClean="0"/>
                <a:t>cropped</a:t>
              </a:r>
              <a:endParaRPr lang="fr-FR" dirty="0"/>
            </a:p>
          </p:txBody>
        </p:sp>
        <p:cxnSp>
          <p:nvCxnSpPr>
            <p:cNvPr id="46" name="Connecteur droit avec flèche 45"/>
            <p:cNvCxnSpPr/>
            <p:nvPr/>
          </p:nvCxnSpPr>
          <p:spPr>
            <a:xfrm flipH="1">
              <a:off x="9025426" y="2189487"/>
              <a:ext cx="7777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/>
          <p:cNvGrpSpPr/>
          <p:nvPr/>
        </p:nvGrpSpPr>
        <p:grpSpPr>
          <a:xfrm>
            <a:off x="7778286" y="4799422"/>
            <a:ext cx="4440886" cy="1795629"/>
            <a:chOff x="7573053" y="3467927"/>
            <a:chExt cx="4440886" cy="1795629"/>
          </a:xfrm>
        </p:grpSpPr>
        <p:grpSp>
          <p:nvGrpSpPr>
            <p:cNvPr id="51" name="Groupe 50"/>
            <p:cNvGrpSpPr/>
            <p:nvPr/>
          </p:nvGrpSpPr>
          <p:grpSpPr>
            <a:xfrm>
              <a:off x="7573053" y="3467927"/>
              <a:ext cx="4440886" cy="1341851"/>
              <a:chOff x="1437006" y="2999409"/>
              <a:chExt cx="4440886" cy="1341851"/>
            </a:xfrm>
          </p:grpSpPr>
          <p:pic>
            <p:nvPicPr>
              <p:cNvPr id="60" name="Google Shape;300;p21"/>
              <p:cNvPicPr preferRelativeResize="0"/>
              <p:nvPr/>
            </p:nvPicPr>
            <p:blipFill rotWithShape="1">
              <a:blip r:embed="rId4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5300"/>
                        </a14:imgEffect>
                        <a14:imgEffect>
                          <a14:saturation sat="0"/>
                        </a14:imgEffect>
                        <a14:imgEffect>
                          <a14:brightnessContrast bright="20000" contrast="10000"/>
                        </a14:imgEffect>
                      </a14:imgLayer>
                    </a14:imgProps>
                  </a:ext>
                </a:extLst>
              </a:blip>
              <a:srcRect l="32263" r="31217"/>
              <a:stretch/>
            </p:blipFill>
            <p:spPr>
              <a:xfrm rot="16200000">
                <a:off x="2821206" y="1615209"/>
                <a:ext cx="1256400" cy="4024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" name="Triangle isocèle 60"/>
              <p:cNvSpPr/>
              <p:nvPr/>
            </p:nvSpPr>
            <p:spPr>
              <a:xfrm rot="16200000" flipH="1">
                <a:off x="1912916" y="3547269"/>
                <a:ext cx="108000" cy="1080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2" name="Triangle isocèle 61"/>
              <p:cNvSpPr/>
              <p:nvPr/>
            </p:nvSpPr>
            <p:spPr>
              <a:xfrm rot="16200000" flipH="1">
                <a:off x="2796636" y="3605893"/>
                <a:ext cx="108000" cy="1080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1548215" y="4002706"/>
                <a:ext cx="43296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/>
                  <a:t> 127          264          268          269         NTC</a:t>
                </a:r>
                <a:endParaRPr lang="fr-FR" sz="1600" b="1" dirty="0"/>
              </a:p>
            </p:txBody>
          </p:sp>
        </p:grpSp>
        <p:grpSp>
          <p:nvGrpSpPr>
            <p:cNvPr id="52" name="Groupe 51"/>
            <p:cNvGrpSpPr/>
            <p:nvPr/>
          </p:nvGrpSpPr>
          <p:grpSpPr>
            <a:xfrm>
              <a:off x="7937947" y="4893303"/>
              <a:ext cx="891244" cy="369946"/>
              <a:chOff x="2622481" y="5006910"/>
              <a:chExt cx="891244" cy="369946"/>
            </a:xfrm>
          </p:grpSpPr>
          <p:cxnSp>
            <p:nvCxnSpPr>
              <p:cNvPr id="58" name="Connecteur droit 57"/>
              <p:cNvCxnSpPr/>
              <p:nvPr/>
            </p:nvCxnSpPr>
            <p:spPr>
              <a:xfrm flipV="1">
                <a:off x="2622481" y="5006910"/>
                <a:ext cx="891244" cy="61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ZoneTexte 58"/>
              <p:cNvSpPr txBox="1"/>
              <p:nvPr/>
            </p:nvSpPr>
            <p:spPr>
              <a:xfrm>
                <a:off x="2703741" y="5007524"/>
                <a:ext cx="676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CoV+</a:t>
                </a:r>
                <a:endParaRPr lang="fr-FR" dirty="0"/>
              </a:p>
            </p:txBody>
          </p:sp>
        </p:grpSp>
        <p:grpSp>
          <p:nvGrpSpPr>
            <p:cNvPr id="53" name="Groupe 52"/>
            <p:cNvGrpSpPr/>
            <p:nvPr/>
          </p:nvGrpSpPr>
          <p:grpSpPr>
            <a:xfrm>
              <a:off x="9523338" y="4893610"/>
              <a:ext cx="943179" cy="369946"/>
              <a:chOff x="3943575" y="5007524"/>
              <a:chExt cx="943179" cy="369946"/>
            </a:xfrm>
          </p:grpSpPr>
          <p:cxnSp>
            <p:nvCxnSpPr>
              <p:cNvPr id="55" name="Connecteur droit 54"/>
              <p:cNvCxnSpPr/>
              <p:nvPr/>
            </p:nvCxnSpPr>
            <p:spPr>
              <a:xfrm>
                <a:off x="3943575" y="5007524"/>
                <a:ext cx="94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ZoneTexte 55"/>
              <p:cNvSpPr txBox="1"/>
              <p:nvPr/>
            </p:nvSpPr>
            <p:spPr>
              <a:xfrm>
                <a:off x="4114870" y="5008138"/>
                <a:ext cx="631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CoV</a:t>
                </a:r>
                <a:r>
                  <a:rPr lang="fr-FR" dirty="0"/>
                  <a:t>-</a:t>
                </a:r>
              </a:p>
            </p:txBody>
          </p:sp>
        </p:grpSp>
      </p:grpSp>
      <p:sp>
        <p:nvSpPr>
          <p:cNvPr id="84" name="ZoneTexte 83"/>
          <p:cNvSpPr txBox="1"/>
          <p:nvPr/>
        </p:nvSpPr>
        <p:spPr>
          <a:xfrm>
            <a:off x="9728571" y="416107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(b)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65033" y="6224798"/>
            <a:ext cx="256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 (1/2)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33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434119" y="0"/>
            <a:ext cx="10865845" cy="4577725"/>
            <a:chOff x="972584" y="1322561"/>
            <a:chExt cx="10865845" cy="4577725"/>
          </a:xfrm>
        </p:grpSpPr>
        <p:pic>
          <p:nvPicPr>
            <p:cNvPr id="80" name="Image 7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9" t="43983" r="25374" b="23419"/>
            <a:stretch/>
          </p:blipFill>
          <p:spPr>
            <a:xfrm>
              <a:off x="1722923" y="2750683"/>
              <a:ext cx="4939868" cy="3149603"/>
            </a:xfrm>
            <a:prstGeom prst="rect">
              <a:avLst/>
            </a:prstGeom>
          </p:spPr>
        </p:pic>
        <p:sp>
          <p:nvSpPr>
            <p:cNvPr id="17" name="Google Shape;296;p21"/>
            <p:cNvSpPr txBox="1"/>
            <p:nvPr/>
          </p:nvSpPr>
          <p:spPr>
            <a:xfrm>
              <a:off x="5218384" y="1322561"/>
              <a:ext cx="94172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 b="1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</a:t>
              </a:r>
              <a:r>
                <a:rPr lang="en-US" sz="1600" b="1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targe</a:t>
              </a:r>
              <a:r>
                <a:rPr lang="en-US" sz="1400" b="1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</a:t>
              </a:r>
              <a:endPara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327;p21"/>
            <p:cNvSpPr txBox="1"/>
            <p:nvPr/>
          </p:nvSpPr>
          <p:spPr>
            <a:xfrm>
              <a:off x="984459" y="4436434"/>
              <a:ext cx="598041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100bp</a:t>
              </a:r>
              <a:endParaRPr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6" name="Google Shape;328;p21"/>
            <p:cNvCxnSpPr/>
            <p:nvPr/>
          </p:nvCxnSpPr>
          <p:spPr>
            <a:xfrm rot="10800000" flipH="1">
              <a:off x="1495953" y="4593984"/>
              <a:ext cx="286327" cy="1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2" name="Google Shape;301;p21"/>
            <p:cNvSpPr txBox="1"/>
            <p:nvPr/>
          </p:nvSpPr>
          <p:spPr>
            <a:xfrm rot="16200000">
              <a:off x="4384549" y="2365646"/>
              <a:ext cx="1052610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MW</a:t>
              </a:r>
              <a:endParaRPr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" name="Google Shape;304;p21"/>
            <p:cNvSpPr txBox="1"/>
            <p:nvPr/>
          </p:nvSpPr>
          <p:spPr>
            <a:xfrm rot="16200000">
              <a:off x="6142858" y="2353771"/>
              <a:ext cx="675162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NTC</a:t>
              </a:r>
              <a:endParaRPr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" name="Google Shape;307;p21"/>
            <p:cNvSpPr txBox="1"/>
            <p:nvPr/>
          </p:nvSpPr>
          <p:spPr>
            <a:xfrm rot="16200000">
              <a:off x="4865961" y="2411454"/>
              <a:ext cx="675162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127</a:t>
              </a:r>
              <a:endParaRPr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308;p21"/>
            <p:cNvSpPr txBox="1"/>
            <p:nvPr/>
          </p:nvSpPr>
          <p:spPr>
            <a:xfrm rot="16200000">
              <a:off x="5159312" y="2401454"/>
              <a:ext cx="675162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264</a:t>
              </a:r>
              <a:endParaRPr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" name="Google Shape;309;p21"/>
            <p:cNvSpPr txBox="1"/>
            <p:nvPr/>
          </p:nvSpPr>
          <p:spPr>
            <a:xfrm rot="16200000">
              <a:off x="5512293" y="2389764"/>
              <a:ext cx="579853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268</a:t>
              </a:r>
              <a:endParaRPr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310;p21"/>
            <p:cNvSpPr txBox="1"/>
            <p:nvPr/>
          </p:nvSpPr>
          <p:spPr>
            <a:xfrm rot="16200000">
              <a:off x="5698006" y="2382710"/>
              <a:ext cx="841308" cy="317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269</a:t>
              </a:r>
              <a:endParaRPr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327;p21"/>
            <p:cNvSpPr txBox="1"/>
            <p:nvPr/>
          </p:nvSpPr>
          <p:spPr>
            <a:xfrm>
              <a:off x="972584" y="4062734"/>
              <a:ext cx="598041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 smtClean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300bp</a:t>
              </a:r>
              <a:endParaRPr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1" name="Google Shape;328;p21"/>
            <p:cNvCxnSpPr/>
            <p:nvPr/>
          </p:nvCxnSpPr>
          <p:spPr>
            <a:xfrm rot="10800000" flipH="1">
              <a:off x="1482586" y="4215189"/>
              <a:ext cx="286327" cy="1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76" name="Groupe 75"/>
            <p:cNvGrpSpPr/>
            <p:nvPr/>
          </p:nvGrpSpPr>
          <p:grpSpPr>
            <a:xfrm>
              <a:off x="5030459" y="1872354"/>
              <a:ext cx="609462" cy="338554"/>
              <a:chOff x="7999946" y="947168"/>
              <a:chExt cx="609462" cy="338554"/>
            </a:xfrm>
          </p:grpSpPr>
          <p:sp>
            <p:nvSpPr>
              <p:cNvPr id="67" name="ZoneTexte 66"/>
              <p:cNvSpPr txBox="1"/>
              <p:nvPr/>
            </p:nvSpPr>
            <p:spPr>
              <a:xfrm>
                <a:off x="7999946" y="947168"/>
                <a:ext cx="6094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/>
                  <a:t>CoV</a:t>
                </a:r>
                <a:r>
                  <a:rPr lang="fr-FR" sz="1400" dirty="0" smtClean="0"/>
                  <a:t>+</a:t>
                </a:r>
                <a:endParaRPr lang="fr-FR" sz="1400" dirty="0"/>
              </a:p>
            </p:txBody>
          </p:sp>
          <p:cxnSp>
            <p:nvCxnSpPr>
              <p:cNvPr id="69" name="Connecteur droit 68"/>
              <p:cNvCxnSpPr/>
              <p:nvPr/>
            </p:nvCxnSpPr>
            <p:spPr>
              <a:xfrm>
                <a:off x="8087562" y="1282848"/>
                <a:ext cx="36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e 74"/>
            <p:cNvGrpSpPr/>
            <p:nvPr/>
          </p:nvGrpSpPr>
          <p:grpSpPr>
            <a:xfrm>
              <a:off x="5689248" y="1901225"/>
              <a:ext cx="582211" cy="338554"/>
              <a:chOff x="8670275" y="903380"/>
              <a:chExt cx="582211" cy="338554"/>
            </a:xfrm>
          </p:grpSpPr>
          <p:sp>
            <p:nvSpPr>
              <p:cNvPr id="68" name="ZoneTexte 67"/>
              <p:cNvSpPr txBox="1"/>
              <p:nvPr/>
            </p:nvSpPr>
            <p:spPr>
              <a:xfrm>
                <a:off x="8670275" y="903380"/>
                <a:ext cx="5822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/>
                  <a:t>CoV</a:t>
                </a:r>
                <a:r>
                  <a:rPr lang="fr-FR" sz="1600" dirty="0"/>
                  <a:t>-</a:t>
                </a:r>
              </a:p>
            </p:txBody>
          </p:sp>
          <p:cxnSp>
            <p:nvCxnSpPr>
              <p:cNvPr id="70" name="Connecteur droit 69"/>
              <p:cNvCxnSpPr/>
              <p:nvPr/>
            </p:nvCxnSpPr>
            <p:spPr>
              <a:xfrm>
                <a:off x="8750103" y="1212243"/>
                <a:ext cx="36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Rectangle 1"/>
            <p:cNvSpPr/>
            <p:nvPr/>
          </p:nvSpPr>
          <p:spPr>
            <a:xfrm>
              <a:off x="4694991" y="2275744"/>
              <a:ext cx="2108223" cy="267462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7593421" y="2838293"/>
              <a:ext cx="42450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Where</a:t>
              </a:r>
              <a:r>
                <a:rPr lang="fr-FR" dirty="0" smtClean="0"/>
                <a:t> the gel in the </a:t>
              </a:r>
              <a:r>
                <a:rPr lang="fr-FR" dirty="0" err="1" smtClean="0"/>
                <a:t>manuscript</a:t>
              </a:r>
              <a:r>
                <a:rPr lang="fr-FR" dirty="0" smtClean="0"/>
                <a:t> </a:t>
              </a:r>
              <a:r>
                <a:rPr lang="fr-FR" dirty="0" err="1" smtClean="0"/>
                <a:t>is</a:t>
              </a:r>
              <a:r>
                <a:rPr lang="fr-FR" dirty="0" smtClean="0"/>
                <a:t> </a:t>
              </a:r>
              <a:r>
                <a:rPr lang="fr-FR" dirty="0" err="1" smtClean="0"/>
                <a:t>cropped</a:t>
              </a:r>
              <a:endParaRPr lang="fr-FR" dirty="0"/>
            </a:p>
          </p:txBody>
        </p:sp>
        <p:cxnSp>
          <p:nvCxnSpPr>
            <p:cNvPr id="5" name="Connecteur droit avec flèche 4"/>
            <p:cNvCxnSpPr/>
            <p:nvPr/>
          </p:nvCxnSpPr>
          <p:spPr>
            <a:xfrm flipH="1">
              <a:off x="6803214" y="3050553"/>
              <a:ext cx="7777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/>
        </p:nvGrpSpPr>
        <p:grpSpPr>
          <a:xfrm>
            <a:off x="4156526" y="4635449"/>
            <a:ext cx="4023725" cy="1832438"/>
            <a:chOff x="12789659" y="3398764"/>
            <a:chExt cx="4023725" cy="1832438"/>
          </a:xfrm>
        </p:grpSpPr>
        <p:grpSp>
          <p:nvGrpSpPr>
            <p:cNvPr id="30" name="Groupe 29"/>
            <p:cNvGrpSpPr/>
            <p:nvPr/>
          </p:nvGrpSpPr>
          <p:grpSpPr>
            <a:xfrm>
              <a:off x="12789659" y="3398764"/>
              <a:ext cx="4023725" cy="1294983"/>
              <a:chOff x="7640189" y="3803869"/>
              <a:chExt cx="4023725" cy="1294983"/>
            </a:xfrm>
          </p:grpSpPr>
          <p:sp>
            <p:nvSpPr>
              <p:cNvPr id="37" name="Google Shape;292;p21"/>
              <p:cNvSpPr txBox="1"/>
              <p:nvPr/>
            </p:nvSpPr>
            <p:spPr>
              <a:xfrm>
                <a:off x="8387127" y="3890395"/>
                <a:ext cx="178885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200" b="1" dirty="0" smtClean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Simplex  </a:t>
                </a:r>
                <a:r>
                  <a:rPr lang="fr-FR" sz="1200" b="1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</a:t>
                </a:r>
                <a:endParaRPr sz="12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pic>
            <p:nvPicPr>
              <p:cNvPr id="38" name="Google Shape;298;p21"/>
              <p:cNvPicPr preferRelativeResize="0"/>
              <p:nvPr/>
            </p:nvPicPr>
            <p:blipFill rotWithShape="1">
              <a:blip r:embed="rId5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66000"/>
                        </a14:imgEffect>
                        <a14:imgEffect>
                          <a14:brightnessContrast bright="16000" contrast="10000"/>
                        </a14:imgEffect>
                      </a14:imgLayer>
                    </a14:imgProps>
                  </a:ext>
                </a:extLst>
              </a:blip>
              <a:srcRect l="32904" r="29945"/>
              <a:stretch/>
            </p:blipFill>
            <p:spPr>
              <a:xfrm rot="16200000">
                <a:off x="9023384" y="2420674"/>
                <a:ext cx="1257336" cy="40237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" name="Triangle isocèle 38"/>
              <p:cNvSpPr/>
              <p:nvPr/>
            </p:nvSpPr>
            <p:spPr>
              <a:xfrm rot="16200000" flipH="1">
                <a:off x="8164868" y="4225633"/>
                <a:ext cx="108000" cy="1080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Triangle isocèle 39"/>
              <p:cNvSpPr/>
              <p:nvPr/>
            </p:nvSpPr>
            <p:spPr>
              <a:xfrm rot="16200000" flipH="1">
                <a:off x="8960487" y="4228706"/>
                <a:ext cx="108000" cy="1080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7784522" y="4760298"/>
                <a:ext cx="37867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/>
                  <a:t>127           264          268            269         NTC</a:t>
                </a:r>
                <a:endParaRPr lang="fr-FR" sz="1600" b="1" dirty="0"/>
              </a:p>
            </p:txBody>
          </p:sp>
        </p:grpSp>
        <p:grpSp>
          <p:nvGrpSpPr>
            <p:cNvPr id="31" name="Groupe 30"/>
            <p:cNvGrpSpPr/>
            <p:nvPr/>
          </p:nvGrpSpPr>
          <p:grpSpPr>
            <a:xfrm>
              <a:off x="13156011" y="4858865"/>
              <a:ext cx="943179" cy="369946"/>
              <a:chOff x="7090014" y="5611490"/>
              <a:chExt cx="943179" cy="369946"/>
            </a:xfrm>
          </p:grpSpPr>
          <p:cxnSp>
            <p:nvCxnSpPr>
              <p:cNvPr id="35" name="Connecteur droit 34"/>
              <p:cNvCxnSpPr/>
              <p:nvPr/>
            </p:nvCxnSpPr>
            <p:spPr>
              <a:xfrm>
                <a:off x="7090014" y="5611490"/>
                <a:ext cx="94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ZoneTexte 35"/>
              <p:cNvSpPr txBox="1"/>
              <p:nvPr/>
            </p:nvSpPr>
            <p:spPr>
              <a:xfrm>
                <a:off x="7223209" y="5612104"/>
                <a:ext cx="6767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CoV+</a:t>
                </a:r>
                <a:endParaRPr lang="fr-FR" dirty="0"/>
              </a:p>
            </p:txBody>
          </p:sp>
        </p:grpSp>
        <p:grpSp>
          <p:nvGrpSpPr>
            <p:cNvPr id="32" name="Groupe 31"/>
            <p:cNvGrpSpPr/>
            <p:nvPr/>
          </p:nvGrpSpPr>
          <p:grpSpPr>
            <a:xfrm>
              <a:off x="14811002" y="4861256"/>
              <a:ext cx="943179" cy="369946"/>
              <a:chOff x="8427706" y="5613058"/>
              <a:chExt cx="943179" cy="369946"/>
            </a:xfrm>
          </p:grpSpPr>
          <p:cxnSp>
            <p:nvCxnSpPr>
              <p:cNvPr id="33" name="Connecteur droit 32"/>
              <p:cNvCxnSpPr/>
              <p:nvPr/>
            </p:nvCxnSpPr>
            <p:spPr>
              <a:xfrm>
                <a:off x="8427706" y="5613058"/>
                <a:ext cx="94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/>
              <p:cNvSpPr txBox="1"/>
              <p:nvPr/>
            </p:nvSpPr>
            <p:spPr>
              <a:xfrm>
                <a:off x="8535501" y="5613672"/>
                <a:ext cx="631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CoV</a:t>
                </a:r>
                <a:r>
                  <a:rPr lang="fr-FR" dirty="0"/>
                  <a:t>-</a:t>
                </a:r>
              </a:p>
            </p:txBody>
          </p:sp>
        </p:grpSp>
      </p:grpSp>
      <p:sp>
        <p:nvSpPr>
          <p:cNvPr id="42" name="ZoneTexte 41"/>
          <p:cNvSpPr txBox="1"/>
          <p:nvPr/>
        </p:nvSpPr>
        <p:spPr>
          <a:xfrm>
            <a:off x="542955" y="1405232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(a)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3663141" y="550399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(b)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542955" y="6280830"/>
            <a:ext cx="256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 (2/2)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85"/>
          <p:cNvPicPr preferRelativeResize="0">
            <a:picLocks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122"/>
                    </a14:imgEffect>
                    <a14:imgEffect>
                      <a14:saturation sat="150000"/>
                    </a14:imgEffect>
                    <a14:imgEffect>
                      <a14:brightnessContrast bright="5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6" t="11030" r="15286" b="4743"/>
          <a:stretch/>
        </p:blipFill>
        <p:spPr>
          <a:xfrm>
            <a:off x="3263206" y="622549"/>
            <a:ext cx="5024972" cy="3960796"/>
          </a:xfrm>
          <a:prstGeom prst="rect">
            <a:avLst/>
          </a:prstGeom>
        </p:spPr>
      </p:pic>
      <p:sp>
        <p:nvSpPr>
          <p:cNvPr id="10" name="Google Shape;301;p21"/>
          <p:cNvSpPr txBox="1"/>
          <p:nvPr/>
        </p:nvSpPr>
        <p:spPr>
          <a:xfrm rot="16200000">
            <a:off x="3191106" y="365088"/>
            <a:ext cx="858733" cy="25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MW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301;p21"/>
          <p:cNvSpPr txBox="1"/>
          <p:nvPr/>
        </p:nvSpPr>
        <p:spPr>
          <a:xfrm rot="16200000">
            <a:off x="3607228" y="399250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149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301;p21"/>
          <p:cNvSpPr txBox="1"/>
          <p:nvPr/>
        </p:nvSpPr>
        <p:spPr>
          <a:xfrm rot="16200000">
            <a:off x="3883053" y="387949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152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301;p21"/>
          <p:cNvSpPr txBox="1"/>
          <p:nvPr/>
        </p:nvSpPr>
        <p:spPr>
          <a:xfrm rot="16200000">
            <a:off x="4178837" y="391714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155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Google Shape;301;p21"/>
          <p:cNvSpPr txBox="1"/>
          <p:nvPr/>
        </p:nvSpPr>
        <p:spPr>
          <a:xfrm rot="16200000">
            <a:off x="4420814" y="387957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160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301;p21"/>
          <p:cNvSpPr txBox="1"/>
          <p:nvPr/>
        </p:nvSpPr>
        <p:spPr>
          <a:xfrm rot="16200000">
            <a:off x="4740292" y="419278"/>
            <a:ext cx="486218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Google Shape;301;p21"/>
          <p:cNvSpPr txBox="1"/>
          <p:nvPr/>
        </p:nvSpPr>
        <p:spPr>
          <a:xfrm rot="16200000">
            <a:off x="5001592" y="423455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83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Google Shape;301;p21"/>
          <p:cNvSpPr txBox="1"/>
          <p:nvPr/>
        </p:nvSpPr>
        <p:spPr>
          <a:xfrm rot="16200000">
            <a:off x="5280683" y="401235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86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301;p21"/>
          <p:cNvSpPr txBox="1"/>
          <p:nvPr/>
        </p:nvSpPr>
        <p:spPr>
          <a:xfrm rot="16200000">
            <a:off x="5546822" y="392716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113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Google Shape;301;p21"/>
          <p:cNvSpPr txBox="1"/>
          <p:nvPr/>
        </p:nvSpPr>
        <p:spPr>
          <a:xfrm rot="16200000">
            <a:off x="6037737" y="321975"/>
            <a:ext cx="6780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NTC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2" name="Google Shape;535;p28"/>
          <p:cNvCxnSpPr/>
          <p:nvPr/>
        </p:nvCxnSpPr>
        <p:spPr>
          <a:xfrm rot="10800000" flipH="1">
            <a:off x="3168027" y="2411793"/>
            <a:ext cx="237434" cy="1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" name="Google Shape;537;p28"/>
          <p:cNvCxnSpPr/>
          <p:nvPr/>
        </p:nvCxnSpPr>
        <p:spPr>
          <a:xfrm rot="10800000" flipH="1">
            <a:off x="3182616" y="2023877"/>
            <a:ext cx="237434" cy="1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" name="Google Shape;538;p28"/>
          <p:cNvCxnSpPr/>
          <p:nvPr/>
        </p:nvCxnSpPr>
        <p:spPr>
          <a:xfrm rot="10800000" flipH="1">
            <a:off x="3157530" y="2629726"/>
            <a:ext cx="237434" cy="1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" name="Google Shape;539;p28"/>
          <p:cNvSpPr txBox="1"/>
          <p:nvPr/>
        </p:nvSpPr>
        <p:spPr>
          <a:xfrm>
            <a:off x="2132869" y="2232123"/>
            <a:ext cx="136000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200 </a:t>
            </a:r>
            <a:r>
              <a:rPr lang="fr-FR" sz="1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pb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Google Shape;540;p28"/>
          <p:cNvSpPr txBox="1"/>
          <p:nvPr/>
        </p:nvSpPr>
        <p:spPr>
          <a:xfrm>
            <a:off x="2064471" y="2451606"/>
            <a:ext cx="14454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</a:t>
            </a:r>
            <a:r>
              <a:rPr lang="fr-FR" sz="1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pb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Google Shape;539;p28"/>
          <p:cNvSpPr txBox="1"/>
          <p:nvPr/>
        </p:nvSpPr>
        <p:spPr>
          <a:xfrm>
            <a:off x="2247900" y="1864391"/>
            <a:ext cx="114625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500 </a:t>
            </a:r>
            <a:r>
              <a:rPr lang="fr-FR" sz="14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pb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20204" y="2668526"/>
            <a:ext cx="2585216" cy="218580"/>
          </a:xfrm>
          <a:prstGeom prst="rect">
            <a:avLst/>
          </a:prstGeom>
          <a:solidFill>
            <a:schemeClr val="accent1">
              <a:alpha val="1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8240120" y="2759342"/>
            <a:ext cx="35823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8541164" y="2610909"/>
            <a:ext cx="1428336" cy="276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  <a:r>
              <a:rPr lang="en-US" sz="1600" dirty="0" smtClean="0"/>
              <a:t>mbiguous results</a:t>
            </a:r>
            <a:endParaRPr lang="en-US" sz="1600" dirty="0"/>
          </a:p>
        </p:txBody>
      </p:sp>
      <p:cxnSp>
        <p:nvCxnSpPr>
          <p:cNvPr id="34" name="Connecteur droit 33"/>
          <p:cNvCxnSpPr/>
          <p:nvPr/>
        </p:nvCxnSpPr>
        <p:spPr>
          <a:xfrm flipV="1">
            <a:off x="4013258" y="245534"/>
            <a:ext cx="955287" cy="112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V="1">
            <a:off x="5219572" y="256841"/>
            <a:ext cx="955287" cy="112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4136384" y="-38779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CoV</a:t>
            </a:r>
            <a:r>
              <a:rPr lang="fr-FR" dirty="0" smtClean="0"/>
              <a:t>-                 CoV+</a:t>
            </a:r>
            <a:endParaRPr lang="fr-FR" dirty="0"/>
          </a:p>
        </p:txBody>
      </p:sp>
      <p:sp>
        <p:nvSpPr>
          <p:cNvPr id="87" name="Google Shape;301;p21"/>
          <p:cNvSpPr txBox="1"/>
          <p:nvPr/>
        </p:nvSpPr>
        <p:spPr>
          <a:xfrm rot="16200000">
            <a:off x="3883053" y="387957"/>
            <a:ext cx="506662" cy="28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152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368110" y="4738684"/>
            <a:ext cx="10181045" cy="2099628"/>
            <a:chOff x="1368110" y="4383084"/>
            <a:chExt cx="10181045" cy="2099628"/>
          </a:xfrm>
        </p:grpSpPr>
        <p:pic>
          <p:nvPicPr>
            <p:cNvPr id="56" name="Picture 12" descr="https://lh7-us.googleusercontent.com/MaNRh88kd0B1Di43Q7eiyB3rUDnMSLf51gbUHZuZnBsAm2py8GyC8oogdZxKQ48D3TBwOlnas_ntoG8-pySA3x5B5jCXW7xdLbgRo97PN3dtera8xx2pzHE8319nlM2lmrYNxewg9DD1I9EHoERQ8yPEzg=s2048"/>
            <p:cNvPicPr preferRelativeResize="0">
              <a:picLocks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19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62" t="30299" r="45403" b="27649"/>
            <a:stretch/>
          </p:blipFill>
          <p:spPr bwMode="auto">
            <a:xfrm>
              <a:off x="9479932" y="4846008"/>
              <a:ext cx="1018800" cy="159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4" name="Connecteur droit 43"/>
            <p:cNvCxnSpPr/>
            <p:nvPr/>
          </p:nvCxnSpPr>
          <p:spPr>
            <a:xfrm flipV="1">
              <a:off x="1881228" y="4719525"/>
              <a:ext cx="3006202" cy="1781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 flipV="1">
              <a:off x="5995002" y="4717287"/>
              <a:ext cx="3006202" cy="1781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/>
            <p:cNvSpPr txBox="1"/>
            <p:nvPr/>
          </p:nvSpPr>
          <p:spPr>
            <a:xfrm>
              <a:off x="3007544" y="4383084"/>
              <a:ext cx="4985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CoV</a:t>
              </a:r>
              <a:r>
                <a:rPr lang="fr-FR" dirty="0" smtClean="0"/>
                <a:t>-                                                                         </a:t>
              </a:r>
              <a:r>
                <a:rPr lang="fr-FR" dirty="0" err="1" smtClean="0"/>
                <a:t>CoV</a:t>
              </a:r>
              <a:r>
                <a:rPr lang="fr-FR" dirty="0" smtClean="0"/>
                <a:t>+</a:t>
              </a:r>
              <a:endParaRPr lang="fr-FR" dirty="0"/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1368110" y="4819734"/>
              <a:ext cx="10181045" cy="1662978"/>
              <a:chOff x="1526745" y="4111112"/>
              <a:chExt cx="10181045" cy="1662978"/>
            </a:xfrm>
          </p:grpSpPr>
          <p:pic>
            <p:nvPicPr>
              <p:cNvPr id="61" name="Picture 12" descr="https://lh7-us.googleusercontent.com/MaNRh88kd0B1Di43Q7eiyB3rUDnMSLf51gbUHZuZnBsAm2py8GyC8oogdZxKQ48D3TBwOlnas_ntoG8-pySA3x5B5jCXW7xdLbgRo97PN3dtera8xx2pzHE8319nlM2lmrYNxewg9DD1I9EHoERQ8yPEzg=s2048"/>
              <p:cNvPicPr preferRelativeResize="0">
                <a:picLocks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  <a14:imgEffect>
                          <a14:brightnessContrast bright="14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791" t="29654" r="98" b="28294"/>
              <a:stretch/>
            </p:blipFill>
            <p:spPr bwMode="auto">
              <a:xfrm>
                <a:off x="10688990" y="4111112"/>
                <a:ext cx="1018800" cy="159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4" name="Picture 12" descr="https://lh7-us.googleusercontent.com/MaNRh88kd0B1Di43Q7eiyB3rUDnMSLf51gbUHZuZnBsAm2py8GyC8oogdZxKQ48D3TBwOlnas_ntoG8-pySA3x5B5jCXW7xdLbgRo97PN3dtera8xx2pzHE8319nlM2lmrYNxewg9DD1I9EHoERQ8yPEzg=s2048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  <a14:imgEffect>
                          <a14:brightnessContrast bright="14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299" r="63679" b="27649"/>
              <a:stretch/>
            </p:blipFill>
            <p:spPr bwMode="auto">
              <a:xfrm>
                <a:off x="1526745" y="4136712"/>
                <a:ext cx="4141550" cy="15954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ZoneTexte 65"/>
              <p:cNvSpPr txBox="1"/>
              <p:nvPr/>
            </p:nvSpPr>
            <p:spPr>
              <a:xfrm>
                <a:off x="1752222" y="5404758"/>
                <a:ext cx="36519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149           152               155             160</a:t>
                </a:r>
                <a:endParaRPr lang="fr-FR" dirty="0"/>
              </a:p>
            </p:txBody>
          </p:sp>
          <p:grpSp>
            <p:nvGrpSpPr>
              <p:cNvPr id="67" name="Groupe 66"/>
              <p:cNvGrpSpPr/>
              <p:nvPr/>
            </p:nvGrpSpPr>
            <p:grpSpPr>
              <a:xfrm>
                <a:off x="5655786" y="4136712"/>
                <a:ext cx="5870154" cy="1637378"/>
                <a:chOff x="5655786" y="4136712"/>
                <a:chExt cx="5870154" cy="1637378"/>
              </a:xfrm>
            </p:grpSpPr>
            <p:grpSp>
              <p:nvGrpSpPr>
                <p:cNvPr id="68" name="Groupe 67"/>
                <p:cNvGrpSpPr/>
                <p:nvPr/>
              </p:nvGrpSpPr>
              <p:grpSpPr>
                <a:xfrm>
                  <a:off x="5655786" y="4136712"/>
                  <a:ext cx="3981449" cy="1598341"/>
                  <a:chOff x="6618157" y="2516459"/>
                  <a:chExt cx="3163457" cy="1053089"/>
                </a:xfrm>
              </p:grpSpPr>
              <p:pic>
                <p:nvPicPr>
                  <p:cNvPr id="82" name="Google Shape;1158;p53"/>
                  <p:cNvPicPr preferRelativeResize="0"/>
                  <p:nvPr/>
                </p:nvPicPr>
                <p:blipFill rotWithShape="1">
                  <a:blip r:embed="rId8">
                    <a:alphaModFix/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aturation sat="0"/>
                            </a14:imgEffect>
                            <a14:imgEffect>
                              <a14:brightnessContrast bright="10000" contrast="10000"/>
                            </a14:imgEffect>
                          </a14:imgLayer>
                        </a14:imgProps>
                      </a:ext>
                    </a:extLst>
                  </a:blip>
                  <a:srcRect l="57036" t="28629" r="28866" b="31236"/>
                  <a:stretch/>
                </p:blipFill>
                <p:spPr>
                  <a:xfrm>
                    <a:off x="8971614" y="2516459"/>
                    <a:ext cx="810000" cy="1051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83" name="Google Shape;1259;p57"/>
                  <p:cNvPicPr preferRelativeResize="0"/>
                  <p:nvPr/>
                </p:nvPicPr>
                <p:blipFill rotWithShape="1">
                  <a:blip r:embed="rId10">
                    <a:alphaModFix/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saturation sat="0"/>
                            </a14:imgEffect>
                            <a14:imgEffect>
                              <a14:brightnessContrast bright="20000" contrast="10000"/>
                            </a14:imgEffect>
                          </a14:imgLayer>
                        </a14:imgProps>
                      </a:ext>
                    </a:extLst>
                  </a:blip>
                  <a:srcRect l="57523" t="29514" r="28765" b="29170"/>
                  <a:stretch/>
                </p:blipFill>
                <p:spPr>
                  <a:xfrm>
                    <a:off x="6618157" y="2518348"/>
                    <a:ext cx="809470" cy="104931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84" name="Google Shape;958;p45"/>
                  <p:cNvPicPr preferRelativeResize="0"/>
                  <p:nvPr/>
                </p:nvPicPr>
                <p:blipFill rotWithShape="1">
                  <a:blip r:embed="rId12">
                    <a:alphaModFix/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saturation sat="0"/>
                            </a14:imgEffect>
                            <a14:imgEffect>
                              <a14:brightnessContrast bright="20000" contrast="10000"/>
                            </a14:imgEffect>
                          </a14:imgLayer>
                        </a14:imgProps>
                      </a:ext>
                    </a:extLst>
                  </a:blip>
                  <a:srcRect l="43324" t="28279" r="42629" b="31955"/>
                  <a:stretch/>
                </p:blipFill>
                <p:spPr>
                  <a:xfrm>
                    <a:off x="7352674" y="2518348"/>
                    <a:ext cx="810000" cy="1051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85" name="Google Shape;1158;p53"/>
                  <p:cNvPicPr preferRelativeResize="0"/>
                  <p:nvPr/>
                </p:nvPicPr>
                <p:blipFill rotWithShape="1">
                  <a:blip r:embed="rId8">
                    <a:alphaModFix/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aturation sat="0"/>
                            </a14:imgEffect>
                            <a14:imgEffect>
                              <a14:brightnessContrast bright="10000" contrast="10000"/>
                            </a14:imgEffect>
                          </a14:imgLayer>
                        </a14:imgProps>
                      </a:ext>
                    </a:extLst>
                  </a:blip>
                  <a:srcRect l="42837" t="28629" r="43870" b="31236"/>
                  <a:stretch/>
                </p:blipFill>
                <p:spPr>
                  <a:xfrm>
                    <a:off x="8152205" y="2518348"/>
                    <a:ext cx="810000" cy="1051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69" name="Groupe 68"/>
                <p:cNvGrpSpPr/>
                <p:nvPr/>
              </p:nvGrpSpPr>
              <p:grpSpPr>
                <a:xfrm>
                  <a:off x="6287352" y="4628049"/>
                  <a:ext cx="138112" cy="461182"/>
                  <a:chOff x="5850498" y="3947428"/>
                  <a:chExt cx="72140" cy="250220"/>
                </a:xfrm>
              </p:grpSpPr>
              <p:sp>
                <p:nvSpPr>
                  <p:cNvPr id="80" name="Triangle isocèle 79"/>
                  <p:cNvSpPr/>
                  <p:nvPr/>
                </p:nvSpPr>
                <p:spPr>
                  <a:xfrm rot="16200000">
                    <a:off x="5814638" y="398342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1" name="Triangle isocèle 80"/>
                  <p:cNvSpPr/>
                  <p:nvPr/>
                </p:nvSpPr>
                <p:spPr>
                  <a:xfrm rot="16200000">
                    <a:off x="5814498" y="408964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grpSp>
              <p:nvGrpSpPr>
                <p:cNvPr id="70" name="Groupe 69"/>
                <p:cNvGrpSpPr/>
                <p:nvPr/>
              </p:nvGrpSpPr>
              <p:grpSpPr>
                <a:xfrm>
                  <a:off x="7207603" y="4701670"/>
                  <a:ext cx="138131" cy="461182"/>
                  <a:chOff x="5855111" y="3947428"/>
                  <a:chExt cx="72150" cy="250220"/>
                </a:xfrm>
              </p:grpSpPr>
              <p:sp>
                <p:nvSpPr>
                  <p:cNvPr id="78" name="Triangle isocèle 77"/>
                  <p:cNvSpPr/>
                  <p:nvPr/>
                </p:nvSpPr>
                <p:spPr>
                  <a:xfrm rot="16200000">
                    <a:off x="5819111" y="398342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79" name="Triangle isocèle 78"/>
                  <p:cNvSpPr/>
                  <p:nvPr/>
                </p:nvSpPr>
                <p:spPr>
                  <a:xfrm rot="16200000">
                    <a:off x="5819261" y="408964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grpSp>
              <p:nvGrpSpPr>
                <p:cNvPr id="71" name="Groupe 70"/>
                <p:cNvGrpSpPr/>
                <p:nvPr/>
              </p:nvGrpSpPr>
              <p:grpSpPr>
                <a:xfrm>
                  <a:off x="8258573" y="4685671"/>
                  <a:ext cx="138131" cy="461182"/>
                  <a:chOff x="5855111" y="3947428"/>
                  <a:chExt cx="72150" cy="250220"/>
                </a:xfrm>
              </p:grpSpPr>
              <p:sp>
                <p:nvSpPr>
                  <p:cNvPr id="76" name="Triangle isocèle 75"/>
                  <p:cNvSpPr/>
                  <p:nvPr/>
                </p:nvSpPr>
                <p:spPr>
                  <a:xfrm rot="16200000">
                    <a:off x="5819111" y="398342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77" name="Triangle isocèle 76"/>
                  <p:cNvSpPr/>
                  <p:nvPr/>
                </p:nvSpPr>
                <p:spPr>
                  <a:xfrm rot="16200000">
                    <a:off x="5819261" y="408964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grpSp>
              <p:nvGrpSpPr>
                <p:cNvPr id="72" name="Groupe 71"/>
                <p:cNvGrpSpPr/>
                <p:nvPr/>
              </p:nvGrpSpPr>
              <p:grpSpPr>
                <a:xfrm>
                  <a:off x="9275712" y="4670698"/>
                  <a:ext cx="138131" cy="461182"/>
                  <a:chOff x="5855111" y="3947428"/>
                  <a:chExt cx="72150" cy="250220"/>
                </a:xfrm>
              </p:grpSpPr>
              <p:sp>
                <p:nvSpPr>
                  <p:cNvPr id="74" name="Triangle isocèle 73"/>
                  <p:cNvSpPr/>
                  <p:nvPr/>
                </p:nvSpPr>
                <p:spPr>
                  <a:xfrm rot="16200000">
                    <a:off x="5819111" y="398342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75" name="Triangle isocèle 74"/>
                  <p:cNvSpPr/>
                  <p:nvPr/>
                </p:nvSpPr>
                <p:spPr>
                  <a:xfrm rot="16200000">
                    <a:off x="5819261" y="408964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54" name="Triangle isocèle 53"/>
                  <p:cNvSpPr/>
                  <p:nvPr/>
                </p:nvSpPr>
                <p:spPr>
                  <a:xfrm rot="16200000">
                    <a:off x="5819111" y="398342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55" name="Triangle isocèle 54"/>
                  <p:cNvSpPr/>
                  <p:nvPr/>
                </p:nvSpPr>
                <p:spPr>
                  <a:xfrm rot="16200000">
                    <a:off x="5819261" y="4089648"/>
                    <a:ext cx="144000" cy="72000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73" name="ZoneTexte 72"/>
                <p:cNvSpPr txBox="1"/>
                <p:nvPr/>
              </p:nvSpPr>
              <p:spPr>
                <a:xfrm>
                  <a:off x="5959929" y="5404758"/>
                  <a:ext cx="55660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31             83               86               113            317             NTC </a:t>
                  </a:r>
                  <a:endParaRPr lang="fr-FR" dirty="0"/>
                </a:p>
              </p:txBody>
            </p:sp>
          </p:grpSp>
        </p:grpSp>
        <p:sp>
          <p:nvSpPr>
            <p:cNvPr id="57" name="Triangle isocèle 56"/>
            <p:cNvSpPr/>
            <p:nvPr/>
          </p:nvSpPr>
          <p:spPr>
            <a:xfrm rot="16200000">
              <a:off x="10013931" y="5364495"/>
              <a:ext cx="265407" cy="13784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Triangle isocèle 57"/>
            <p:cNvSpPr/>
            <p:nvPr/>
          </p:nvSpPr>
          <p:spPr>
            <a:xfrm rot="16200000">
              <a:off x="10014218" y="5560269"/>
              <a:ext cx="265407" cy="13784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2" name="Google Shape;301;p21"/>
          <p:cNvSpPr txBox="1"/>
          <p:nvPr/>
        </p:nvSpPr>
        <p:spPr>
          <a:xfrm rot="16200000">
            <a:off x="5853225" y="342961"/>
            <a:ext cx="50666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317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452687" y="774067"/>
            <a:ext cx="3125961" cy="2578681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ZoneTexte 87"/>
          <p:cNvSpPr txBox="1"/>
          <p:nvPr/>
        </p:nvSpPr>
        <p:spPr>
          <a:xfrm>
            <a:off x="8351537" y="1232629"/>
            <a:ext cx="3782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Where</a:t>
            </a:r>
            <a:r>
              <a:rPr lang="fr-FR" sz="1600" dirty="0" smtClean="0"/>
              <a:t> the gel in the </a:t>
            </a:r>
            <a:r>
              <a:rPr lang="fr-FR" sz="1600" dirty="0" err="1" smtClean="0"/>
              <a:t>manuscript</a:t>
            </a:r>
            <a:r>
              <a:rPr lang="fr-FR" sz="1600" dirty="0" smtClean="0"/>
              <a:t> </a:t>
            </a:r>
            <a:r>
              <a:rPr lang="fr-FR" sz="1600" dirty="0" err="1" smtClean="0"/>
              <a:t>is</a:t>
            </a:r>
            <a:r>
              <a:rPr lang="fr-FR" sz="1600" dirty="0" smtClean="0"/>
              <a:t> </a:t>
            </a:r>
            <a:r>
              <a:rPr lang="fr-FR" sz="1600" dirty="0" err="1" smtClean="0"/>
              <a:t>cropped</a:t>
            </a:r>
            <a:endParaRPr lang="fr-FR" sz="1600" dirty="0"/>
          </a:p>
        </p:txBody>
      </p:sp>
      <p:cxnSp>
        <p:nvCxnSpPr>
          <p:cNvPr id="89" name="Connecteur droit avec flèche 88"/>
          <p:cNvCxnSpPr/>
          <p:nvPr/>
        </p:nvCxnSpPr>
        <p:spPr>
          <a:xfrm flipH="1">
            <a:off x="6625977" y="1453550"/>
            <a:ext cx="176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ZoneTexte 89"/>
          <p:cNvSpPr txBox="1"/>
          <p:nvPr/>
        </p:nvSpPr>
        <p:spPr>
          <a:xfrm>
            <a:off x="117504" y="7333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5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352</Words>
  <Application>Microsoft Office PowerPoint</Application>
  <PresentationFormat>Grand écran</PresentationFormat>
  <Paragraphs>67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Insaf BelhadjAli</dc:creator>
  <cp:lastModifiedBy>Insaf BelhadjAli</cp:lastModifiedBy>
  <cp:revision>50</cp:revision>
  <dcterms:created xsi:type="dcterms:W3CDTF">2024-05-29T10:51:05Z</dcterms:created>
  <dcterms:modified xsi:type="dcterms:W3CDTF">2024-06-19T10:37:31Z</dcterms:modified>
</cp:coreProperties>
</file>