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68" r:id="rId3"/>
    <p:sldId id="272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8" autoAdjust="0"/>
    <p:restoredTop sz="93706" autoAdjust="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rei Wu" userId="935b1b74ff2f2987" providerId="LiveId" clId="{9BD5F160-A578-4913-91EE-BA69BCA1F1FB}"/>
    <pc:docChg chg="custSel addSld delSld modSld">
      <pc:chgData name="Derei Wu" userId="935b1b74ff2f2987" providerId="LiveId" clId="{9BD5F160-A578-4913-91EE-BA69BCA1F1FB}" dt="2020-07-13T05:28:20.448" v="13" actId="1076"/>
      <pc:docMkLst>
        <pc:docMk/>
      </pc:docMkLst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56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58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59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60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62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64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65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66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0" sldId="267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760248077" sldId="269"/>
        </pc:sldMkLst>
      </pc:sldChg>
      <pc:sldChg chg="del">
        <pc:chgData name="Derei Wu" userId="935b1b74ff2f2987" providerId="LiveId" clId="{9BD5F160-A578-4913-91EE-BA69BCA1F1FB}" dt="2020-07-06T01:57:26.325" v="0" actId="47"/>
        <pc:sldMkLst>
          <pc:docMk/>
          <pc:sldMk cId="2073231558" sldId="270"/>
        </pc:sldMkLst>
      </pc:sldChg>
      <pc:sldChg chg="addSp modSp mod">
        <pc:chgData name="Derei Wu" userId="935b1b74ff2f2987" providerId="LiveId" clId="{9BD5F160-A578-4913-91EE-BA69BCA1F1FB}" dt="2020-07-13T05:27:51.543" v="8" actId="1076"/>
        <pc:sldMkLst>
          <pc:docMk/>
          <pc:sldMk cId="3406825965" sldId="271"/>
        </pc:sldMkLst>
        <pc:spChg chg="add mod">
          <ac:chgData name="Derei Wu" userId="935b1b74ff2f2987" providerId="LiveId" clId="{9BD5F160-A578-4913-91EE-BA69BCA1F1FB}" dt="2020-07-13T05:27:51.543" v="8" actId="1076"/>
          <ac:spMkLst>
            <pc:docMk/>
            <pc:sldMk cId="3406825965" sldId="271"/>
            <ac:spMk id="5" creationId="{FD5DAC3A-5B90-4893-A8F9-FAC198C8535C}"/>
          </ac:spMkLst>
        </pc:spChg>
        <pc:graphicFrameChg chg="mod">
          <ac:chgData name="Derei Wu" userId="935b1b74ff2f2987" providerId="LiveId" clId="{9BD5F160-A578-4913-91EE-BA69BCA1F1FB}" dt="2020-07-13T05:27:47.118" v="6" actId="1076"/>
          <ac:graphicFrameMkLst>
            <pc:docMk/>
            <pc:sldMk cId="3406825965" sldId="271"/>
            <ac:graphicFrameMk id="23" creationId="{EBB9D55F-5DA9-4F60-843E-86BF7C7AD330}"/>
          </ac:graphicFrameMkLst>
        </pc:graphicFrameChg>
      </pc:sldChg>
      <pc:sldChg chg="delSp modSp new mod">
        <pc:chgData name="Derei Wu" userId="935b1b74ff2f2987" providerId="LiveId" clId="{9BD5F160-A578-4913-91EE-BA69BCA1F1FB}" dt="2020-07-13T05:28:20.448" v="13" actId="1076"/>
        <pc:sldMkLst>
          <pc:docMk/>
          <pc:sldMk cId="893045087" sldId="272"/>
        </pc:sldMkLst>
        <pc:spChg chg="del">
          <ac:chgData name="Derei Wu" userId="935b1b74ff2f2987" providerId="LiveId" clId="{9BD5F160-A578-4913-91EE-BA69BCA1F1FB}" dt="2020-07-13T05:28:12.776" v="11" actId="478"/>
          <ac:spMkLst>
            <pc:docMk/>
            <pc:sldMk cId="893045087" sldId="272"/>
            <ac:spMk id="2" creationId="{BFF4310A-557A-42B7-8401-71AFC074668E}"/>
          </ac:spMkLst>
        </pc:spChg>
        <pc:spChg chg="mod">
          <ac:chgData name="Derei Wu" userId="935b1b74ff2f2987" providerId="LiveId" clId="{9BD5F160-A578-4913-91EE-BA69BCA1F1FB}" dt="2020-07-13T05:28:20.448" v="13" actId="1076"/>
          <ac:spMkLst>
            <pc:docMk/>
            <pc:sldMk cId="893045087" sldId="272"/>
            <ac:spMk id="3" creationId="{3F33FDE8-C36D-4664-A12D-7A0FA44B7B15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99514-B0E6-4A27-BCF4-FC98CD422B79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B84DE-7604-4CAA-90F1-52EC3C2DE1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jpeg"/><Relationship Id="rId20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oleObject" Target="../embeddings/oleObject1.bin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EBB9D55F-5DA9-4F60-843E-86BF7C7AD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357578"/>
              </p:ext>
            </p:extLst>
          </p:nvPr>
        </p:nvGraphicFramePr>
        <p:xfrm>
          <a:off x="513215" y="3584895"/>
          <a:ext cx="5831570" cy="2234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6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6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6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6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63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38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sRNA ID</a:t>
                      </a:r>
                      <a:endParaRPr lang="zh-CN" sz="1100" b="1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group (count)</a:t>
                      </a:r>
                      <a:endParaRPr lang="zh-CN" sz="1100" b="1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VCAM1 group (count)</a:t>
                      </a:r>
                      <a:endParaRPr lang="zh-CN" sz="1100" b="1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TNFα group  (count)</a:t>
                      </a:r>
                      <a:endParaRPr lang="zh-CN" sz="1100" b="1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IL-6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(count)</a:t>
                      </a:r>
                      <a:endParaRPr lang="zh-CN" sz="1100" b="1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miR-17-5p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 ± 16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 ± 18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 ± 26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 ± 36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1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miR-21-5p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1544110 ± 3513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1640334 ± 3862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1454726 ± 3715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1323387 ± 4815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0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miR-27b-3p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15977 ± 213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17417 ± 162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32081 ± 122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24810 ± 68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1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miR-126-3p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1443 ± 35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3170 ± 48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1941 ± 78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1893 ± 53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1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miR-130a-3p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 ± 12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 ± 21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 ± 13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 ± 16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1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miR-146b-5p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± 5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 ± 24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 ± 21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± 2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0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miR-196a-5p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26485 ± 257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63939 ± 128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8359 ± 139</a:t>
                      </a:r>
                      <a:endParaRPr lang="zh-CN" sz="11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11440 ± 125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1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miR-210-3p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± 1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± 1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± 2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± 1</a:t>
                      </a:r>
                      <a:endParaRPr lang="zh-CN" sz="11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15" marR="62215" marT="0" marB="0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7D9E0087-75B3-4E11-8370-C34EBF57893D}"/>
              </a:ext>
            </a:extLst>
          </p:cNvPr>
          <p:cNvSpPr/>
          <p:nvPr/>
        </p:nvSpPr>
        <p:spPr>
          <a:xfrm>
            <a:off x="1546273" y="1779632"/>
            <a:ext cx="3587008" cy="5393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905" b="1" dirty="0">
                <a:solidFill>
                  <a:srgbClr val="131413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Supplementary Table</a:t>
            </a:r>
            <a:endParaRPr lang="zh-CN" altLang="en-US" sz="290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5DAC3A-5B90-4893-A8F9-FAC198C8535C}"/>
              </a:ext>
            </a:extLst>
          </p:cNvPr>
          <p:cNvSpPr txBox="1"/>
          <p:nvPr/>
        </p:nvSpPr>
        <p:spPr>
          <a:xfrm>
            <a:off x="352686" y="7242922"/>
            <a:ext cx="6152628" cy="20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800" b="1" kern="0" dirty="0">
                <a:solidFill>
                  <a:srgbClr val="13141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The </a:t>
            </a:r>
            <a:r>
              <a:rPr lang="en-US" altLang="zh-CN" sz="1800" b="1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expression level of 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angiogenesis-related miRNA of exosomes, which isolated from MCSs that were pre-treated without or with VCAM-1, TNF-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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or IL-6. The data clearly showed that </a:t>
            </a:r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miRNA-21-5p is the highest expressed miRNA among all 4 groups. </a:t>
            </a:r>
            <a:endParaRPr lang="zh-CN" altLang="zh-CN" sz="14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6825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61469" y="297066"/>
            <a:ext cx="3765454" cy="5393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905" b="1" dirty="0">
                <a:solidFill>
                  <a:srgbClr val="131413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Supplementary Figure</a:t>
            </a:r>
            <a:endParaRPr lang="zh-CN" altLang="en-US" sz="2905" dirty="0"/>
          </a:p>
        </p:txBody>
      </p:sp>
      <p:pic>
        <p:nvPicPr>
          <p:cNvPr id="12290" name="图片 17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722" y="1793318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16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336" y="179803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图片 1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179362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图片 14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564" y="179362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图片 13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235" y="3520441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图片 12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46198" y="352089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图片 11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90950" y="352029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图片 10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31564" y="3520289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图片 9"/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722" y="4708877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图片 8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44275" y="470529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图片 7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4704033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图片 6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564" y="4699846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图片 5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4"/>
          <a:stretch>
            <a:fillRect/>
          </a:stretch>
        </p:blipFill>
        <p:spPr bwMode="auto">
          <a:xfrm>
            <a:off x="1309722" y="5893952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图片 4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44275" y="588969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图片 3"/>
          <p:cNvPicPr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0"/>
          <a:stretch>
            <a:fillRect/>
          </a:stretch>
        </p:blipFill>
        <p:spPr bwMode="auto">
          <a:xfrm>
            <a:off x="3790950" y="5889694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图片 2"/>
          <p:cNvPicPr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564" y="5884920"/>
            <a:ext cx="1152000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本框 35"/>
          <p:cNvSpPr txBox="1"/>
          <p:nvPr/>
        </p:nvSpPr>
        <p:spPr>
          <a:xfrm>
            <a:off x="1451308" y="7578725"/>
            <a:ext cx="676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5889546"/>
              </p:ext>
            </p:extLst>
          </p:nvPr>
        </p:nvGraphicFramePr>
        <p:xfrm>
          <a:off x="2090864" y="7156698"/>
          <a:ext cx="3230563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7" r:id="rId19" imgW="3389237" imgH="2825048" progId="Prism7.Document">
                  <p:embed/>
                </p:oleObj>
              </mc:Choice>
              <mc:Fallback>
                <p:oleObj name="Prism 7" r:id="rId19" imgW="3389237" imgH="2825048" progId="Prism7.Document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090864" y="7156698"/>
                        <a:ext cx="3230563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文本框 40">
            <a:extLst>
              <a:ext uri="{FF2B5EF4-FFF2-40B4-BE49-F238E27FC236}">
                <a16:creationId xmlns:a16="http://schemas.microsoft.com/office/drawing/2014/main" id="{5828C0EA-B12D-4596-81B8-C13CE5BCB471}"/>
              </a:ext>
            </a:extLst>
          </p:cNvPr>
          <p:cNvSpPr txBox="1"/>
          <p:nvPr/>
        </p:nvSpPr>
        <p:spPr>
          <a:xfrm>
            <a:off x="1539548" y="1547501"/>
            <a:ext cx="711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2B643DB-2CDF-40BE-9416-4FF234424DC9}"/>
              </a:ext>
            </a:extLst>
          </p:cNvPr>
          <p:cNvSpPr txBox="1"/>
          <p:nvPr/>
        </p:nvSpPr>
        <p:spPr>
          <a:xfrm>
            <a:off x="2798051" y="1560310"/>
            <a:ext cx="711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Exo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751FDDD-4883-4AC8-AB34-28C556E0B8DC}"/>
              </a:ext>
            </a:extLst>
          </p:cNvPr>
          <p:cNvSpPr txBox="1"/>
          <p:nvPr/>
        </p:nvSpPr>
        <p:spPr>
          <a:xfrm>
            <a:off x="3823897" y="1371334"/>
            <a:ext cx="114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Exo-miR-21-</a:t>
            </a:r>
          </a:p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5p-KD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4AC4492-383B-4EE2-917C-DD97FD8DBCBF}"/>
              </a:ext>
            </a:extLst>
          </p:cNvPr>
          <p:cNvSpPr txBox="1"/>
          <p:nvPr/>
        </p:nvSpPr>
        <p:spPr>
          <a:xfrm>
            <a:off x="4964027" y="1371333"/>
            <a:ext cx="114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Exo-miR-21-</a:t>
            </a:r>
          </a:p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5p-OE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F1CE217-37F7-4AB4-B704-136C08759DA0}"/>
              </a:ext>
            </a:extLst>
          </p:cNvPr>
          <p:cNvSpPr/>
          <p:nvPr/>
        </p:nvSpPr>
        <p:spPr>
          <a:xfrm rot="16200000">
            <a:off x="529940" y="2142960"/>
            <a:ext cx="1101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Pathological</a:t>
            </a:r>
          </a:p>
          <a:p>
            <a:pPr algn="ctr"/>
            <a:r>
              <a:rPr lang="en-US" altLang="zh-CN" sz="1200" b="1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images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9032320-E5B2-485B-9CBA-F6CDFA9F2BB8}"/>
              </a:ext>
            </a:extLst>
          </p:cNvPr>
          <p:cNvSpPr/>
          <p:nvPr/>
        </p:nvSpPr>
        <p:spPr>
          <a:xfrm rot="16200000">
            <a:off x="-1076323" y="5091180"/>
            <a:ext cx="3480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131413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Immunohistochemical images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8B38018-B028-4F65-94E3-E5B6FF49C887}"/>
              </a:ext>
            </a:extLst>
          </p:cNvPr>
          <p:cNvSpPr/>
          <p:nvPr/>
        </p:nvSpPr>
        <p:spPr>
          <a:xfrm rot="16200000">
            <a:off x="776900" y="3897538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CD31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CCD33DB1-B0D6-44B8-B935-C3AF55719ED4}"/>
              </a:ext>
            </a:extLst>
          </p:cNvPr>
          <p:cNvSpPr/>
          <p:nvPr/>
        </p:nvSpPr>
        <p:spPr>
          <a:xfrm rot="16200000">
            <a:off x="696791" y="5172127"/>
            <a:ext cx="856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TGF-β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A2288D7E-02E7-4882-ABAE-E131A61FB561}"/>
              </a:ext>
            </a:extLst>
          </p:cNvPr>
          <p:cNvSpPr/>
          <p:nvPr/>
        </p:nvSpPr>
        <p:spPr>
          <a:xfrm rot="16200000">
            <a:off x="718535" y="6361059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VEGF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88B361F-BB6B-4BDA-98C5-2AB9B1D779BE}"/>
              </a:ext>
            </a:extLst>
          </p:cNvPr>
          <p:cNvSpPr txBox="1"/>
          <p:nvPr/>
        </p:nvSpPr>
        <p:spPr>
          <a:xfrm>
            <a:off x="1568576" y="3289216"/>
            <a:ext cx="711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DEEC70D-C5BF-4B3E-872E-AB273BB12FCF}"/>
              </a:ext>
            </a:extLst>
          </p:cNvPr>
          <p:cNvSpPr txBox="1"/>
          <p:nvPr/>
        </p:nvSpPr>
        <p:spPr>
          <a:xfrm>
            <a:off x="2827079" y="3302025"/>
            <a:ext cx="711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Exo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2FB7CF6-26B4-44D5-B817-D4B9F9F06A0E}"/>
              </a:ext>
            </a:extLst>
          </p:cNvPr>
          <p:cNvSpPr txBox="1"/>
          <p:nvPr/>
        </p:nvSpPr>
        <p:spPr>
          <a:xfrm>
            <a:off x="3852925" y="3113049"/>
            <a:ext cx="114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Exo-miR-21-</a:t>
            </a:r>
          </a:p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5p-KD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46860707-3263-4552-9BAA-9C8171E22288}"/>
              </a:ext>
            </a:extLst>
          </p:cNvPr>
          <p:cNvSpPr txBox="1"/>
          <p:nvPr/>
        </p:nvSpPr>
        <p:spPr>
          <a:xfrm>
            <a:off x="4993055" y="3113048"/>
            <a:ext cx="114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Exo-miR-21-</a:t>
            </a:r>
          </a:p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5p-OE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B4B0333-6310-40B0-8EF7-3A682AA04D68}"/>
              </a:ext>
            </a:extLst>
          </p:cNvPr>
          <p:cNvSpPr txBox="1"/>
          <p:nvPr/>
        </p:nvSpPr>
        <p:spPr>
          <a:xfrm>
            <a:off x="767085" y="1332814"/>
            <a:ext cx="817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1E27CEE5-4853-44D3-B82C-EA9D60FA07F8}"/>
              </a:ext>
            </a:extLst>
          </p:cNvPr>
          <p:cNvSpPr txBox="1"/>
          <p:nvPr/>
        </p:nvSpPr>
        <p:spPr>
          <a:xfrm>
            <a:off x="767085" y="3143174"/>
            <a:ext cx="817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33FDE8-C36D-4664-A12D-7A0FA44B7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1298544"/>
            <a:ext cx="5915025" cy="6285266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(A)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Representative pathology images through 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H&amp;E staining of tissue sections, showing more angiogenesis on the foot ulcers in model rats treated with exosomes.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(B)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Immunohistochemical staining of CD31,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TGF-β,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and VEGF of tissue sections, showing that more angiogenesis on the wound bed in rats treated with exosomes. Samples were collected after exosome treatment for 14 days.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(C)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Relative blood vessel density of the ischemic hindlimb tissue revealed that exosome treatment could promote angiogenesis. Statistical analyses corresponding to results shown in (B). 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HelveticaNeueLTStd-Roman"/>
              </a:rPr>
              <a:t>*P &lt; 0.05,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HelveticaNeueLTStd-Roman"/>
              </a:rPr>
              <a:t>**P &lt; 0.01, **P &lt; 0.01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3045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6545</TotalTime>
  <Words>314</Words>
  <Application>Microsoft Office PowerPoint</Application>
  <PresentationFormat>A4 纸张(210x297 毫米)</PresentationFormat>
  <Paragraphs>73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主题​​</vt:lpstr>
      <vt:lpstr>Prism 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mesenchymal stem cells promote ischemic repair and angiogenesis of diabetic foot through exosome secretion   Chen Huang, et al. </dc:title>
  <dc:creator>Jerry</dc:creator>
  <cp:lastModifiedBy>Derei Wu</cp:lastModifiedBy>
  <cp:revision>181</cp:revision>
  <dcterms:created xsi:type="dcterms:W3CDTF">2020-01-27T07:39:00Z</dcterms:created>
  <dcterms:modified xsi:type="dcterms:W3CDTF">2020-07-13T05:28:23Z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