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81" r:id="rId2"/>
  </p:sldIdLst>
  <p:sldSz cx="6858000" cy="8232775"/>
  <p:notesSz cx="6799263" cy="99298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659" userDrawn="1">
          <p15:clr>
            <a:srgbClr val="A4A3A4"/>
          </p15:clr>
        </p15:guide>
        <p15:guide id="2" pos="28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arla Gouin" initials="CG" lastIdx="6" clrIdx="0">
    <p:extLst>
      <p:ext uri="{19B8F6BF-5375-455C-9EA6-DF929625EA0E}">
        <p15:presenceInfo xmlns:p15="http://schemas.microsoft.com/office/powerpoint/2012/main" userId="S-1-5-21-3569255166-3711921035-3486062074-29723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E7E7E"/>
    <a:srgbClr val="1D90FF"/>
    <a:srgbClr val="FFFF00"/>
    <a:srgbClr val="FF00FF"/>
    <a:srgbClr val="CD8500"/>
    <a:srgbClr val="FF6246"/>
    <a:srgbClr val="4E4E4E"/>
    <a:srgbClr val="CDAD02"/>
    <a:srgbClr val="8B3E2F"/>
    <a:srgbClr val="FF42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9012ECD-51FC-41F1-AA8D-1B2483CD663E}" styleName="Style léger 2 - Accentuation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508" autoAdjust="0"/>
    <p:restoredTop sz="95335" autoAdjust="0"/>
  </p:normalViewPr>
  <p:slideViewPr>
    <p:cSldViewPr snapToGrid="0">
      <p:cViewPr varScale="1">
        <p:scale>
          <a:sx n="135" d="100"/>
          <a:sy n="135" d="100"/>
        </p:scale>
        <p:origin x="2584" y="176"/>
      </p:cViewPr>
      <p:guideLst>
        <p:guide orient="horz" pos="3659"/>
        <p:guide pos="28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commentAuthors" Target="commentAuthors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347355"/>
            <a:ext cx="5829300" cy="2866225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324113"/>
            <a:ext cx="5143500" cy="1987681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4200B-D926-4DB7-8F4E-40B8C7E32676}" type="datetimeFigureOut">
              <a:rPr lang="fr-FR" smtClean="0"/>
              <a:t>13/10/2023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FEB521-2E3B-47C7-9957-BD4EE84F0F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513094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2649024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593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052479"/>
            <a:ext cx="5915025" cy="3424605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5509482"/>
            <a:ext cx="5915025" cy="180091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4200B-D926-4DB7-8F4E-40B8C7E32676}" type="datetimeFigureOut">
              <a:rPr lang="fr-FR" smtClean="0"/>
              <a:t>13/10/2023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FEB521-2E3B-47C7-9957-BD4EE84F0F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032310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191595"/>
            <a:ext cx="2914650" cy="5223620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191595"/>
            <a:ext cx="2914650" cy="5223620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4200B-D926-4DB7-8F4E-40B8C7E32676}" type="datetimeFigureOut">
              <a:rPr lang="fr-FR" smtClean="0"/>
              <a:t>13/10/2023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FEB521-2E3B-47C7-9957-BD4EE84F0F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159644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38321"/>
            <a:ext cx="5915025" cy="1591289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018174"/>
            <a:ext cx="2901255" cy="98907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007250"/>
            <a:ext cx="2901255" cy="4423211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018174"/>
            <a:ext cx="2915543" cy="98907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007250"/>
            <a:ext cx="2915543" cy="4423211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4200B-D926-4DB7-8F4E-40B8C7E32676}" type="datetimeFigureOut">
              <a:rPr lang="fr-FR" smtClean="0"/>
              <a:t>13/10/2023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FEB521-2E3B-47C7-9957-BD4EE84F0F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685077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4200B-D926-4DB7-8F4E-40B8C7E32676}" type="datetimeFigureOut">
              <a:rPr lang="fr-FR" smtClean="0"/>
              <a:t>13/10/2023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FEB521-2E3B-47C7-9957-BD4EE84F0F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108042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4200B-D926-4DB7-8F4E-40B8C7E32676}" type="datetimeFigureOut">
              <a:rPr lang="fr-FR" smtClean="0"/>
              <a:t>13/10/2023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FEB521-2E3B-47C7-9957-BD4EE84F0F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863379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48852"/>
            <a:ext cx="2211884" cy="1920981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185369"/>
            <a:ext cx="3471863" cy="5850606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469833"/>
            <a:ext cx="2211884" cy="4575670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4200B-D926-4DB7-8F4E-40B8C7E32676}" type="datetimeFigureOut">
              <a:rPr lang="fr-FR" smtClean="0"/>
              <a:t>13/10/2023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FEB521-2E3B-47C7-9957-BD4EE84F0F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602553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48852"/>
            <a:ext cx="2211884" cy="1920981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185369"/>
            <a:ext cx="3471863" cy="5850606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469833"/>
            <a:ext cx="2211884" cy="4575670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4200B-D926-4DB7-8F4E-40B8C7E32676}" type="datetimeFigureOut">
              <a:rPr lang="fr-FR" smtClean="0"/>
              <a:t>13/10/2023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FEB521-2E3B-47C7-9957-BD4EE84F0F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44647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4200B-D926-4DB7-8F4E-40B8C7E32676}" type="datetimeFigureOut">
              <a:rPr lang="fr-FR" smtClean="0"/>
              <a:t>13/10/2023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FEB521-2E3B-47C7-9957-BD4EE84F0F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822736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38319"/>
            <a:ext cx="1478756" cy="6976896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38319"/>
            <a:ext cx="4350544" cy="6976896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4200B-D926-4DB7-8F4E-40B8C7E32676}" type="datetimeFigureOut">
              <a:rPr lang="fr-FR" smtClean="0"/>
              <a:t>13/10/2023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FEB521-2E3B-47C7-9957-BD4EE84F0F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361714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38321"/>
            <a:ext cx="5915025" cy="15912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191595"/>
            <a:ext cx="5915025" cy="52236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7630565"/>
            <a:ext cx="1543050" cy="43831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B4200B-D926-4DB7-8F4E-40B8C7E32676}" type="datetimeFigureOut">
              <a:rPr lang="fr-FR" smtClean="0"/>
              <a:t>13/10/2023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7630565"/>
            <a:ext cx="2314575" cy="43831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7630565"/>
            <a:ext cx="1543050" cy="43831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FEB521-2E3B-47C7-9957-BD4EE84F0F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832791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4D3E0F5A-C171-218C-FDD6-0CA84E99AE3A}"/>
              </a:ext>
            </a:extLst>
          </p:cNvPr>
          <p:cNvSpPr txBox="1"/>
          <p:nvPr/>
        </p:nvSpPr>
        <p:spPr>
          <a:xfrm>
            <a:off x="272511" y="5030209"/>
            <a:ext cx="602839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b="1" dirty="0" err="1"/>
              <a:t>Additional</a:t>
            </a:r>
            <a:r>
              <a:rPr lang="fr-FR" sz="800" b="1" dirty="0"/>
              <a:t> file 2. </a:t>
            </a:r>
            <a:r>
              <a:rPr lang="fr-FR" sz="800" b="1" dirty="0" err="1"/>
              <a:t>Experimental</a:t>
            </a:r>
            <a:r>
              <a:rPr lang="fr-FR" sz="800" b="1" dirty="0"/>
              <a:t> set up for SARS-CoV-2 infection in EVLP. A. </a:t>
            </a:r>
            <a:r>
              <a:rPr lang="fr-FR" sz="800" dirty="0"/>
              <a:t>The right </a:t>
            </a:r>
            <a:r>
              <a:rPr lang="fr-FR" sz="800" dirty="0" err="1"/>
              <a:t>lung</a:t>
            </a:r>
            <a:r>
              <a:rPr lang="fr-FR" sz="800" dirty="0"/>
              <a:t> </a:t>
            </a:r>
            <a:r>
              <a:rPr lang="fr-FR" sz="800" dirty="0" err="1"/>
              <a:t>was</a:t>
            </a:r>
            <a:r>
              <a:rPr lang="fr-FR" sz="800" dirty="0"/>
              <a:t> </a:t>
            </a:r>
            <a:r>
              <a:rPr lang="fr-FR" sz="800" dirty="0" err="1"/>
              <a:t>ventilated</a:t>
            </a:r>
            <a:r>
              <a:rPr lang="fr-FR" sz="800" dirty="0"/>
              <a:t> and </a:t>
            </a:r>
            <a:r>
              <a:rPr lang="fr-FR" sz="800" dirty="0" err="1"/>
              <a:t>perfused</a:t>
            </a:r>
            <a:r>
              <a:rPr lang="fr-FR" sz="800" dirty="0"/>
              <a:t> at </a:t>
            </a:r>
            <a:r>
              <a:rPr lang="fr-FR" sz="800" dirty="0" err="1"/>
              <a:t>normothermia</a:t>
            </a:r>
            <a:r>
              <a:rPr lang="fr-FR" sz="800" dirty="0"/>
              <a:t> </a:t>
            </a:r>
            <a:r>
              <a:rPr lang="fr-FR" sz="800" dirty="0" err="1"/>
              <a:t>under</a:t>
            </a:r>
            <a:r>
              <a:rPr lang="fr-FR" sz="800" dirty="0"/>
              <a:t> a PSM-II cabinet in the BSL3 VIM </a:t>
            </a:r>
            <a:r>
              <a:rPr lang="fr-FR" sz="800" dirty="0" err="1"/>
              <a:t>laboratory</a:t>
            </a:r>
            <a:r>
              <a:rPr lang="fr-FR" sz="800" dirty="0"/>
              <a:t>.</a:t>
            </a:r>
            <a:r>
              <a:rPr lang="fr-FR" sz="800" b="1" dirty="0"/>
              <a:t> B. </a:t>
            </a:r>
            <a:r>
              <a:rPr lang="fr-FR" sz="800" dirty="0"/>
              <a:t>The right </a:t>
            </a:r>
            <a:r>
              <a:rPr lang="fr-FR" sz="800" dirty="0" err="1"/>
              <a:t>lung</a:t>
            </a:r>
            <a:r>
              <a:rPr lang="fr-FR" sz="800" dirty="0"/>
              <a:t> </a:t>
            </a:r>
            <a:r>
              <a:rPr lang="fr-FR" sz="800" dirty="0" err="1"/>
              <a:t>was</a:t>
            </a:r>
            <a:r>
              <a:rPr lang="fr-FR" sz="800" dirty="0"/>
              <a:t> </a:t>
            </a:r>
            <a:r>
              <a:rPr lang="fr-FR" sz="800" dirty="0" err="1"/>
              <a:t>connected</a:t>
            </a:r>
            <a:r>
              <a:rPr lang="fr-FR" sz="800" dirty="0"/>
              <a:t> to the </a:t>
            </a:r>
            <a:r>
              <a:rPr lang="fr-FR" sz="800" dirty="0" err="1"/>
              <a:t>respirator</a:t>
            </a:r>
            <a:r>
              <a:rPr lang="fr-FR" sz="800" dirty="0"/>
              <a:t> via a </a:t>
            </a:r>
            <a:r>
              <a:rPr lang="fr-FR" sz="800" dirty="0" err="1"/>
              <a:t>tracheal</a:t>
            </a:r>
            <a:r>
              <a:rPr lang="fr-FR" sz="800" dirty="0"/>
              <a:t> tubing for the ventilation and to a perfusion circuit via canula </a:t>
            </a:r>
            <a:r>
              <a:rPr lang="fr-FR" sz="800" dirty="0" err="1"/>
              <a:t>attached</a:t>
            </a:r>
            <a:r>
              <a:rPr lang="fr-FR" sz="800" dirty="0"/>
              <a:t> to the </a:t>
            </a:r>
            <a:r>
              <a:rPr lang="fr-FR" sz="800" dirty="0" err="1"/>
              <a:t>left</a:t>
            </a:r>
            <a:r>
              <a:rPr lang="fr-FR" sz="800" dirty="0"/>
              <a:t> atrium and </a:t>
            </a:r>
            <a:r>
              <a:rPr lang="fr-FR" sz="800" dirty="0" err="1"/>
              <a:t>pulmonary</a:t>
            </a:r>
            <a:r>
              <a:rPr lang="fr-FR" sz="800" dirty="0"/>
              <a:t> </a:t>
            </a:r>
            <a:r>
              <a:rPr lang="fr-FR" sz="800" dirty="0" err="1"/>
              <a:t>artery</a:t>
            </a:r>
            <a:r>
              <a:rPr lang="fr-FR" sz="800" dirty="0"/>
              <a:t>. </a:t>
            </a:r>
            <a:r>
              <a:rPr lang="fr-FR" sz="800" b="1" dirty="0"/>
              <a:t>C. </a:t>
            </a:r>
            <a:r>
              <a:rPr lang="fr-FR" sz="800" dirty="0"/>
              <a:t>A </a:t>
            </a:r>
            <a:r>
              <a:rPr lang="fr-FR" sz="800" dirty="0" err="1"/>
              <a:t>nebulizer</a:t>
            </a:r>
            <a:r>
              <a:rPr lang="fr-FR" sz="800" dirty="0"/>
              <a:t> </a:t>
            </a:r>
            <a:r>
              <a:rPr lang="fr-FR" sz="800" dirty="0" err="1"/>
              <a:t>containing</a:t>
            </a:r>
            <a:r>
              <a:rPr lang="fr-FR" sz="800" dirty="0"/>
              <a:t> the viral suspension </a:t>
            </a:r>
            <a:r>
              <a:rPr lang="fr-FR" sz="800" dirty="0" err="1"/>
              <a:t>was</a:t>
            </a:r>
            <a:r>
              <a:rPr lang="fr-FR" sz="800" dirty="0"/>
              <a:t> </a:t>
            </a:r>
            <a:r>
              <a:rPr lang="fr-FR" sz="800" dirty="0" err="1"/>
              <a:t>connected</a:t>
            </a:r>
            <a:r>
              <a:rPr lang="fr-FR" sz="800" dirty="0"/>
              <a:t> to the </a:t>
            </a:r>
            <a:r>
              <a:rPr lang="fr-FR" sz="800" dirty="0" err="1"/>
              <a:t>ventilator</a:t>
            </a:r>
            <a:r>
              <a:rPr lang="fr-FR" sz="800" dirty="0"/>
              <a:t> for </a:t>
            </a:r>
            <a:r>
              <a:rPr lang="fr-FR" sz="800" dirty="0" err="1"/>
              <a:t>infecting</a:t>
            </a:r>
            <a:r>
              <a:rPr lang="fr-FR" sz="800" dirty="0"/>
              <a:t> the </a:t>
            </a:r>
            <a:r>
              <a:rPr lang="fr-FR" sz="800" dirty="0" err="1"/>
              <a:t>lung</a:t>
            </a:r>
            <a:r>
              <a:rPr lang="fr-FR" sz="800" dirty="0"/>
              <a:t>. </a:t>
            </a:r>
            <a:r>
              <a:rPr lang="fr-FR" sz="800" b="1" dirty="0"/>
              <a:t>D</a:t>
            </a:r>
            <a:r>
              <a:rPr lang="fr-FR" sz="800" dirty="0"/>
              <a:t>. A </a:t>
            </a:r>
            <a:r>
              <a:rPr lang="fr-FR" sz="800" dirty="0" err="1"/>
              <a:t>piece</a:t>
            </a:r>
            <a:r>
              <a:rPr lang="fr-FR" sz="800" dirty="0"/>
              <a:t> of the </a:t>
            </a:r>
            <a:r>
              <a:rPr lang="fr-FR" sz="800" dirty="0" err="1"/>
              <a:t>left</a:t>
            </a:r>
            <a:r>
              <a:rPr lang="fr-FR" sz="800" dirty="0"/>
              <a:t> </a:t>
            </a:r>
            <a:r>
              <a:rPr lang="fr-FR" sz="800" dirty="0" err="1"/>
              <a:t>lung</a:t>
            </a:r>
            <a:r>
              <a:rPr lang="fr-FR" sz="800" dirty="0"/>
              <a:t> </a:t>
            </a:r>
            <a:r>
              <a:rPr lang="fr-FR" sz="800" dirty="0" err="1"/>
              <a:t>is</a:t>
            </a:r>
            <a:r>
              <a:rPr lang="fr-FR" sz="800" dirty="0"/>
              <a:t> </a:t>
            </a:r>
            <a:r>
              <a:rPr lang="fr-FR" sz="800" dirty="0" err="1"/>
              <a:t>taken</a:t>
            </a:r>
            <a:r>
              <a:rPr lang="fr-FR" sz="800" dirty="0"/>
              <a:t> as control for the </a:t>
            </a:r>
            <a:r>
              <a:rPr lang="fr-FR" sz="800" dirty="0" err="1"/>
              <a:t>scRNAseq</a:t>
            </a:r>
            <a:r>
              <a:rPr lang="fr-FR" sz="800" dirty="0"/>
              <a:t>,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FA98234-6B32-8550-7C93-7B47F45BE2EA}"/>
              </a:ext>
            </a:extLst>
          </p:cNvPr>
          <p:cNvPicPr preferRelativeResize="0"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000" y="389968"/>
            <a:ext cx="2659200" cy="199440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9E5D5BD-FCD7-0F72-E493-EB177D638A0B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89" r="2726"/>
          <a:stretch/>
        </p:blipFill>
        <p:spPr>
          <a:xfrm>
            <a:off x="675260" y="389968"/>
            <a:ext cx="2660400" cy="19944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8162F63-83E9-2138-7353-D6FD9D0D27C9}"/>
              </a:ext>
            </a:extLst>
          </p:cNvPr>
          <p:cNvPicPr preferRelativeResize="0">
            <a:picLocks/>
          </p:cNvPicPr>
          <p:nvPr/>
        </p:nvPicPr>
        <p:blipFill>
          <a:blip r:embed="rId4"/>
          <a:stretch>
            <a:fillRect/>
          </a:stretch>
        </p:blipFill>
        <p:spPr>
          <a:xfrm>
            <a:off x="675260" y="2482893"/>
            <a:ext cx="2660400" cy="1994400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3EE9AF5F-F12B-BDC1-2467-C4EC19B8E188}"/>
              </a:ext>
            </a:extLst>
          </p:cNvPr>
          <p:cNvSpPr txBox="1"/>
          <p:nvPr/>
        </p:nvSpPr>
        <p:spPr>
          <a:xfrm>
            <a:off x="676195" y="361150"/>
            <a:ext cx="27764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000" b="1" dirty="0">
                <a:solidFill>
                  <a:schemeClr val="bg1"/>
                </a:solidFill>
              </a:rPr>
              <a:t>A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54B53FB2-EC3A-6AFF-E2AB-6BBD2E86E818}"/>
              </a:ext>
            </a:extLst>
          </p:cNvPr>
          <p:cNvSpPr txBox="1"/>
          <p:nvPr/>
        </p:nvSpPr>
        <p:spPr>
          <a:xfrm>
            <a:off x="3360728" y="361149"/>
            <a:ext cx="27764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000" b="1" dirty="0">
                <a:solidFill>
                  <a:schemeClr val="bg1"/>
                </a:solidFill>
              </a:rPr>
              <a:t>B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0615D92B-9975-5504-D03A-88977E31F28F}"/>
              </a:ext>
            </a:extLst>
          </p:cNvPr>
          <p:cNvSpPr txBox="1"/>
          <p:nvPr/>
        </p:nvSpPr>
        <p:spPr>
          <a:xfrm>
            <a:off x="626506" y="2449459"/>
            <a:ext cx="27764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000" b="1" dirty="0">
                <a:solidFill>
                  <a:schemeClr val="bg1"/>
                </a:solidFill>
              </a:rPr>
              <a:t>C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B73FA091-6054-4FBC-A6C9-9B71C76DE1D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093" y="2482893"/>
            <a:ext cx="2659200" cy="1994400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BB53CAD5-F174-4144-B5D5-7EDB7CEB13F8}"/>
              </a:ext>
            </a:extLst>
          </p:cNvPr>
          <p:cNvSpPr txBox="1"/>
          <p:nvPr/>
        </p:nvSpPr>
        <p:spPr>
          <a:xfrm>
            <a:off x="3375714" y="2449459"/>
            <a:ext cx="27764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000" b="1" dirty="0">
                <a:solidFill>
                  <a:schemeClr val="bg1"/>
                </a:solidFill>
              </a:rPr>
              <a:t>D</a:t>
            </a:r>
          </a:p>
        </p:txBody>
      </p:sp>
    </p:spTree>
    <p:extLst>
      <p:ext uri="{BB962C8B-B14F-4D97-AF65-F5344CB8AC3E}">
        <p14:creationId xmlns:p14="http://schemas.microsoft.com/office/powerpoint/2010/main" val="1089567971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29062</TotalTime>
  <Words>105</Words>
  <Application>Microsoft Macintosh PowerPoint</Application>
  <PresentationFormat>Personnalisé</PresentationFormat>
  <Paragraphs>5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1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3" baseType="lpstr">
      <vt:lpstr>Arial</vt:lpstr>
      <vt:lpstr>Thème Office</vt:lpstr>
      <vt:lpstr>Présentation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subject/>
  <dc:creator>Carla Gouin</dc:creator>
  <cp:keywords/>
  <dc:description/>
  <cp:lastModifiedBy>isabelle.schwartz@jouy.inra.fr</cp:lastModifiedBy>
  <cp:revision>325</cp:revision>
  <cp:lastPrinted>2023-09-08T10:56:33Z</cp:lastPrinted>
  <dcterms:created xsi:type="dcterms:W3CDTF">2023-05-11T13:17:52Z</dcterms:created>
  <dcterms:modified xsi:type="dcterms:W3CDTF">2023-10-13T09:15:43Z</dcterms:modified>
  <cp:category/>
</cp:coreProperties>
</file>