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howGuides="1">
      <p:cViewPr varScale="1">
        <p:scale>
          <a:sx n="119" d="100"/>
          <a:sy n="119" d="100"/>
        </p:scale>
        <p:origin x="856" y="192"/>
      </p:cViewPr>
      <p:guideLst>
        <p:guide orient="horz" pos="14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14DE7-F626-6805-ABC2-95B655CAE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A7FA2C-41AF-73D2-E85A-8E77BDFA5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6C1834-8A25-6815-D470-1E542B9A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DA62CD-2060-38CA-AD14-A438AA3C8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AFFE59-F293-B9B7-2BD7-6450DE85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617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23F281-C179-D45E-4E86-9A0AB3D0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86D4FC-405D-FAA1-C72D-8434B5803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F66C86-9F07-F754-2BE6-11527633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29B6B6-CC82-4DDD-5936-C71FDAC85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5488EF-AB5F-74E7-61FB-F1328C9C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42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1AE3B9-7B79-1C2F-3F2D-18DD8C97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1863C2-B823-FAFA-8BEF-130E97C79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9CB73-218A-2209-E27A-68C4F23AC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93FD4-6FA7-FC3B-107E-A680DCC9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39B8CA-F56D-BF61-A9C9-84FEF891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54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FAE7F-CB84-CFA0-A09F-565466D7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373385-8614-A7BE-86F7-7C63A0F7A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FD79AC-4581-D2AD-3755-6E70E7A63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CB4BBE-74F5-39BE-0060-73625C2B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F3F3E5-3CCC-0DFF-098C-AEDCAF1D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879EBE-31D7-4180-AFA3-4E3E4BBC9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17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DA3CA-8948-D2A8-6144-BFDDAADDF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F234DB-4B57-462D-9A40-F8D0F764D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AD52D4-A5F7-3FAA-C92B-085987E0B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A61CE8B-8495-4701-D367-0EB6F4135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72E1B19-6389-EE64-D9C5-2DC6C93B66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782A07-A537-75E8-EE99-BA81E45C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0BF0A91-2F7A-A320-5DDB-347CF345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5D3CE5-AF28-521C-9A78-1F0AEC2E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09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CE262-FEB7-7C9E-096D-B716A691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480CF4-C06B-C4CA-8126-7B96AB70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C8EC12-E332-1703-C4BC-A2079E984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076DA2C-FE0B-A3B4-3B61-66161F37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4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50C46EB-686B-0019-B905-AF9FAFCC4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632E03-4E46-3DF3-0136-55187D41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6F3B6-FEB5-4918-5F98-3D9483233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98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DA90F-727F-F0B0-7543-6E49D9A6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19FD8B-A033-5D0F-9878-ECD4ED7CB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7A2230-6475-49F2-3473-934724C8D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7B0966-838F-17C5-42B1-C167A5E3C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B00932-AF14-E4FD-0F99-B4FBE0AC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BEE53C-2335-1484-8C26-85C3F4DF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3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860C0-1BE0-3BBF-DCEA-24F4A8E72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2D4D6D7-BB1E-E495-8944-CDCAAAF39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A11FD4-2222-7B15-FE53-0ED9DC950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46A0BD-397D-B1AD-2F5C-F3ED03DC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C86618-054B-E02F-56F5-9572BF31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32995D-1038-5CE8-9261-0320343C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35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83655-0BC9-1564-F8E8-C89C53DF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A85B54-85B0-8857-A909-7418C1F0E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30FEE-B602-FB2B-1023-E30DB122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51D5B1-F732-7607-C3E6-FC4CC182C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400177-E139-E045-A847-EEF7239B7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74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1D66A8E-1557-806F-C71F-A3FA441B4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ECF38F-7D97-0F23-4BD9-3F9AF9D97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CBD8A5-0CB7-00D9-493D-97411070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707293-CED5-4A55-48F3-80DB6DC2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292113-8652-A076-397C-4FACB5D1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03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0879D7-D489-E07F-6FCA-0F38F987C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61E652-A042-D381-783D-1426D3E29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FC66D2-0DD9-C93D-F035-BC9D9E25B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1CA97-7295-B046-859C-18AFA7543E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6F353-10D0-3868-3046-5DBF7FE2F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A6EA7-AE48-5CC2-CD58-EB431265F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0B359-B48A-0B4C-8CD5-83DEC21A05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09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EAF73A-65FB-EB0D-3DED-31208985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35" y="168687"/>
            <a:ext cx="2514600" cy="2260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A71EB0-D48D-B68D-56EB-29D6A2040494}"/>
              </a:ext>
            </a:extLst>
          </p:cNvPr>
          <p:cNvSpPr txBox="1"/>
          <p:nvPr/>
        </p:nvSpPr>
        <p:spPr>
          <a:xfrm rot="16200000">
            <a:off x="880099" y="1069637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OD 450 nm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49184F-258A-AD50-73E7-C2BF4DDF8146}"/>
              </a:ext>
            </a:extLst>
          </p:cNvPr>
          <p:cNvSpPr txBox="1"/>
          <p:nvPr/>
        </p:nvSpPr>
        <p:spPr>
          <a:xfrm rot="16200000">
            <a:off x="1430767" y="2471424"/>
            <a:ext cx="8835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Positive control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B04407-2008-FB21-432A-EF4E47F1A315}"/>
              </a:ext>
            </a:extLst>
          </p:cNvPr>
          <p:cNvSpPr txBox="1"/>
          <p:nvPr/>
        </p:nvSpPr>
        <p:spPr>
          <a:xfrm rot="16200000">
            <a:off x="1744531" y="2497566"/>
            <a:ext cx="930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/>
              <a:t>Negative</a:t>
            </a:r>
            <a:r>
              <a:rPr lang="fr-FR" sz="800" dirty="0"/>
              <a:t> control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8E4557-51DE-20A8-1739-AB7AA1CB91CF}"/>
              </a:ext>
            </a:extLst>
          </p:cNvPr>
          <p:cNvSpPr txBox="1"/>
          <p:nvPr/>
        </p:nvSpPr>
        <p:spPr>
          <a:xfrm rot="16200000">
            <a:off x="2284208" y="2318273"/>
            <a:ext cx="5517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/>
              <a:t>Donor</a:t>
            </a:r>
            <a:r>
              <a:rPr lang="fr-FR" sz="800" dirty="0"/>
              <a:t>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74A8734-E9FC-47D1-F082-A3FB1DE259AF}"/>
              </a:ext>
            </a:extLst>
          </p:cNvPr>
          <p:cNvSpPr txBox="1"/>
          <p:nvPr/>
        </p:nvSpPr>
        <p:spPr>
          <a:xfrm rot="16200000">
            <a:off x="2619488" y="2318273"/>
            <a:ext cx="5517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/>
              <a:t>Donor</a:t>
            </a:r>
            <a:r>
              <a:rPr lang="fr-FR" sz="800" dirty="0"/>
              <a:t> 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DB4763-2A57-A68D-B895-8C4024DBA674}"/>
              </a:ext>
            </a:extLst>
          </p:cNvPr>
          <p:cNvSpPr txBox="1"/>
          <p:nvPr/>
        </p:nvSpPr>
        <p:spPr>
          <a:xfrm rot="16200000">
            <a:off x="2954768" y="2318272"/>
            <a:ext cx="5517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/>
              <a:t>Donor</a:t>
            </a:r>
            <a:r>
              <a:rPr lang="fr-FR" sz="800" dirty="0"/>
              <a:t>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E4A9A9-F3D1-DEA7-FDD2-354EF2ED7BBD}"/>
              </a:ext>
            </a:extLst>
          </p:cNvPr>
          <p:cNvSpPr txBox="1"/>
          <p:nvPr/>
        </p:nvSpPr>
        <p:spPr>
          <a:xfrm>
            <a:off x="2709135" y="2665061"/>
            <a:ext cx="3802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BAL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E93B2DB-A9E0-5437-F7D9-AE4736F8C176}"/>
              </a:ext>
            </a:extLst>
          </p:cNvPr>
          <p:cNvCxnSpPr/>
          <p:nvPr/>
        </p:nvCxnSpPr>
        <p:spPr>
          <a:xfrm>
            <a:off x="2485016" y="2678654"/>
            <a:ext cx="87137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9A1B755-1376-F941-689B-6B492C78E495}"/>
              </a:ext>
            </a:extLst>
          </p:cNvPr>
          <p:cNvSpPr txBox="1"/>
          <p:nvPr/>
        </p:nvSpPr>
        <p:spPr>
          <a:xfrm>
            <a:off x="1301676" y="1569575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0.5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538C12-A50D-91A7-F6A1-477EB4E60661}"/>
              </a:ext>
            </a:extLst>
          </p:cNvPr>
          <p:cNvSpPr txBox="1"/>
          <p:nvPr/>
        </p:nvSpPr>
        <p:spPr>
          <a:xfrm>
            <a:off x="1388238" y="1098033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A67B45-A61F-F5D2-957A-66AF27392915}"/>
              </a:ext>
            </a:extLst>
          </p:cNvPr>
          <p:cNvSpPr txBox="1"/>
          <p:nvPr/>
        </p:nvSpPr>
        <p:spPr>
          <a:xfrm>
            <a:off x="1301676" y="658764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1.5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2DA52B-783A-FCA4-EDC4-CE88D5700A51}"/>
              </a:ext>
            </a:extLst>
          </p:cNvPr>
          <p:cNvSpPr txBox="1"/>
          <p:nvPr/>
        </p:nvSpPr>
        <p:spPr>
          <a:xfrm>
            <a:off x="1388238" y="230253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1E5D71A-F462-6422-24B3-43BA989F9DAB}"/>
              </a:ext>
            </a:extLst>
          </p:cNvPr>
          <p:cNvSpPr txBox="1"/>
          <p:nvPr/>
        </p:nvSpPr>
        <p:spPr>
          <a:xfrm>
            <a:off x="1390031" y="2028573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91EAF4-50E6-51AB-47E3-734138BDA5A1}"/>
              </a:ext>
            </a:extLst>
          </p:cNvPr>
          <p:cNvSpPr txBox="1"/>
          <p:nvPr/>
        </p:nvSpPr>
        <p:spPr>
          <a:xfrm>
            <a:off x="1333948" y="3130476"/>
            <a:ext cx="2700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b="1" dirty="0" err="1"/>
              <a:t>Additionnal</a:t>
            </a:r>
            <a:r>
              <a:rPr lang="fr-FR" sz="1000" b="1" dirty="0"/>
              <a:t> file 3. </a:t>
            </a:r>
            <a:r>
              <a:rPr lang="fr-FR" sz="1000" dirty="0" err="1"/>
              <a:t>Detection</a:t>
            </a:r>
            <a:r>
              <a:rPr lang="fr-FR" sz="1000" dirty="0"/>
              <a:t> of anti-spike </a:t>
            </a:r>
            <a:r>
              <a:rPr lang="fr-FR" sz="1000" dirty="0" err="1"/>
              <a:t>IgGs</a:t>
            </a:r>
            <a:r>
              <a:rPr lang="fr-FR" sz="1000" dirty="0"/>
              <a:t> in the </a:t>
            </a:r>
            <a:r>
              <a:rPr lang="fr-FR" sz="1000" dirty="0" err="1"/>
              <a:t>bronchoalveolar</a:t>
            </a:r>
            <a:r>
              <a:rPr lang="fr-FR" sz="1000" dirty="0"/>
              <a:t> lavages (BAL). The </a:t>
            </a:r>
            <a:r>
              <a:rPr lang="fr-FR" sz="1000" dirty="0" err="1"/>
              <a:t>BALs</a:t>
            </a:r>
            <a:r>
              <a:rPr lang="fr-FR" sz="1000" dirty="0"/>
              <a:t> </a:t>
            </a:r>
            <a:r>
              <a:rPr lang="fr-FR" sz="1000" dirty="0" err="1"/>
              <a:t>from</a:t>
            </a:r>
            <a:r>
              <a:rPr lang="fr-FR" sz="1000" dirty="0"/>
              <a:t> </a:t>
            </a:r>
            <a:r>
              <a:rPr lang="fr-FR" sz="1000" dirty="0" err="1"/>
              <a:t>donor</a:t>
            </a:r>
            <a:r>
              <a:rPr lang="fr-FR" sz="1000" dirty="0"/>
              <a:t> 1, 2 and 3 (duplicates) </a:t>
            </a:r>
            <a:r>
              <a:rPr lang="fr-FR" sz="1000" dirty="0" err="1"/>
              <a:t>were</a:t>
            </a:r>
            <a:r>
              <a:rPr lang="fr-FR" sz="1000" dirty="0"/>
              <a:t> </a:t>
            </a:r>
            <a:r>
              <a:rPr lang="fr-FR" sz="1000" dirty="0" err="1"/>
              <a:t>assayed</a:t>
            </a:r>
            <a:r>
              <a:rPr lang="fr-FR" sz="1000" dirty="0"/>
              <a:t> for </a:t>
            </a:r>
            <a:r>
              <a:rPr lang="fr-FR" sz="1000" dirty="0" err="1"/>
              <a:t>detection</a:t>
            </a:r>
            <a:r>
              <a:rPr lang="fr-FR" sz="1000" dirty="0"/>
              <a:t> of anti-spike </a:t>
            </a:r>
            <a:r>
              <a:rPr lang="fr-FR" sz="1000" dirty="0" err="1"/>
              <a:t>IgGs</a:t>
            </a:r>
            <a:r>
              <a:rPr lang="fr-FR" sz="1000" dirty="0"/>
              <a:t> </a:t>
            </a:r>
            <a:r>
              <a:rPr lang="fr-FR" sz="1000" dirty="0" err="1"/>
              <a:t>using</a:t>
            </a:r>
            <a:r>
              <a:rPr lang="fr-FR" sz="1000" dirty="0"/>
              <a:t> a commercial ELISA test (</a:t>
            </a:r>
            <a:r>
              <a:rPr lang="fr-FR" sz="1000" dirty="0" err="1"/>
              <a:t>Elascience</a:t>
            </a:r>
            <a:r>
              <a:rPr lang="fr-FR" sz="1000" dirty="0"/>
              <a:t>) and </a:t>
            </a:r>
            <a:r>
              <a:rPr lang="fr-FR" sz="1000" dirty="0" err="1"/>
              <a:t>were</a:t>
            </a:r>
            <a:r>
              <a:rPr lang="fr-FR" sz="1000" dirty="0"/>
              <a:t> </a:t>
            </a:r>
            <a:r>
              <a:rPr lang="fr-FR" sz="1000" dirty="0" err="1"/>
              <a:t>found</a:t>
            </a:r>
            <a:r>
              <a:rPr lang="fr-FR" sz="1000" dirty="0"/>
              <a:t> </a:t>
            </a:r>
            <a:r>
              <a:rPr lang="fr-FR" sz="1000" dirty="0" err="1"/>
              <a:t>negative</a:t>
            </a:r>
            <a:r>
              <a:rPr lang="fr-FR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4565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66</Words>
  <Application>Microsoft Macintosh PowerPoint</Application>
  <PresentationFormat>Grand écran</PresentationFormat>
  <Paragraphs>13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isabelle.schwartz@jouy.inra.fr</dc:creator>
  <cp:keywords/>
  <dc:description/>
  <cp:lastModifiedBy>isabelle.schwartz@jouy.inra.fr</cp:lastModifiedBy>
  <cp:revision>4</cp:revision>
  <dcterms:created xsi:type="dcterms:W3CDTF">2024-02-14T12:14:00Z</dcterms:created>
  <dcterms:modified xsi:type="dcterms:W3CDTF">2024-04-01T07:10:23Z</dcterms:modified>
  <cp:category/>
</cp:coreProperties>
</file>