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</p:sldIdLst>
  <p:sldSz cx="6858000" cy="8232775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9" userDrawn="1">
          <p15:clr>
            <a:srgbClr val="A4A3A4"/>
          </p15:clr>
        </p15:guide>
        <p15:guide id="2" pos="2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la Gouin" initials="CG" lastIdx="6" clrIdx="0">
    <p:extLst>
      <p:ext uri="{19B8F6BF-5375-455C-9EA6-DF929625EA0E}">
        <p15:presenceInfo xmlns:p15="http://schemas.microsoft.com/office/powerpoint/2012/main" userId="S-1-5-21-3569255166-3711921035-3486062074-2972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7E7E"/>
    <a:srgbClr val="1D90FF"/>
    <a:srgbClr val="FFFF00"/>
    <a:srgbClr val="FF00FF"/>
    <a:srgbClr val="CD8500"/>
    <a:srgbClr val="FF6246"/>
    <a:srgbClr val="4E4E4E"/>
    <a:srgbClr val="CDAD02"/>
    <a:srgbClr val="8B3E2F"/>
    <a:srgbClr val="FF4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9" autoAdjust="0"/>
    <p:restoredTop sz="95340" autoAdjust="0"/>
  </p:normalViewPr>
  <p:slideViewPr>
    <p:cSldViewPr snapToGrid="0">
      <p:cViewPr varScale="1">
        <p:scale>
          <a:sx n="100" d="100"/>
          <a:sy n="100" d="100"/>
        </p:scale>
        <p:origin x="3224" y="176"/>
      </p:cViewPr>
      <p:guideLst>
        <p:guide orient="horz" pos="3659"/>
        <p:guide pos="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347355"/>
            <a:ext cx="5829300" cy="286622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324113"/>
            <a:ext cx="5143500" cy="198768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309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490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3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052479"/>
            <a:ext cx="5915025" cy="3424605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5509482"/>
            <a:ext cx="5915025" cy="180091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231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191595"/>
            <a:ext cx="2914650" cy="522362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191595"/>
            <a:ext cx="2914650" cy="522362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964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38321"/>
            <a:ext cx="5915025" cy="159128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018174"/>
            <a:ext cx="2901255" cy="98907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007250"/>
            <a:ext cx="2901255" cy="442321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018174"/>
            <a:ext cx="2915543" cy="98907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007250"/>
            <a:ext cx="2915543" cy="442321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507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804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33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48852"/>
            <a:ext cx="2211884" cy="19209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185369"/>
            <a:ext cx="3471863" cy="585060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69833"/>
            <a:ext cx="2211884" cy="45756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255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48852"/>
            <a:ext cx="2211884" cy="19209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185369"/>
            <a:ext cx="3471863" cy="5850606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69833"/>
            <a:ext cx="2211884" cy="45756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6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27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38319"/>
            <a:ext cx="1478756" cy="697689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38319"/>
            <a:ext cx="4350544" cy="697689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6171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38321"/>
            <a:ext cx="5915025" cy="1591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191595"/>
            <a:ext cx="5915025" cy="5223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7630565"/>
            <a:ext cx="1543050" cy="438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7630565"/>
            <a:ext cx="2314575" cy="438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7630565"/>
            <a:ext cx="1543050" cy="438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327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8BAAEA1-40FE-D052-748C-F854A437F8F9}"/>
              </a:ext>
            </a:extLst>
          </p:cNvPr>
          <p:cNvSpPr txBox="1"/>
          <p:nvPr/>
        </p:nvSpPr>
        <p:spPr>
          <a:xfrm>
            <a:off x="269522" y="255492"/>
            <a:ext cx="24465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/>
              <a:t>A. Integrated UMAP (initial, 5 </a:t>
            </a:r>
            <a:r>
              <a:rPr lang="fr-FR" sz="1000" b="1" dirty="0" err="1"/>
              <a:t>donors</a:t>
            </a:r>
            <a:r>
              <a:rPr lang="fr-FR" sz="1000" b="1" dirty="0"/>
              <a:t>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72600B-7CEC-CCD4-59A7-878A87BDBCB1}"/>
              </a:ext>
            </a:extLst>
          </p:cNvPr>
          <p:cNvSpPr txBox="1"/>
          <p:nvPr/>
        </p:nvSpPr>
        <p:spPr>
          <a:xfrm>
            <a:off x="274619" y="2466061"/>
            <a:ext cx="62792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/>
              <a:t>B. Percent of </a:t>
            </a:r>
            <a:r>
              <a:rPr lang="fr-FR" sz="1000" b="1" dirty="0" err="1"/>
              <a:t>Azimuth</a:t>
            </a:r>
            <a:r>
              <a:rPr lang="fr-FR" sz="1000" b="1" dirty="0"/>
              <a:t> </a:t>
            </a:r>
            <a:r>
              <a:rPr lang="fr-FR" sz="1000" b="1" dirty="0" err="1"/>
              <a:t>cell</a:t>
            </a:r>
            <a:r>
              <a:rPr lang="fr-FR" sz="1000" b="1" dirty="0"/>
              <a:t> </a:t>
            </a:r>
            <a:r>
              <a:rPr lang="fr-FR" sz="1000" b="1" dirty="0" err="1"/>
              <a:t>identities</a:t>
            </a:r>
            <a:r>
              <a:rPr lang="fr-FR" sz="1000" b="1" dirty="0"/>
              <a:t> per cluster in </a:t>
            </a:r>
            <a:r>
              <a:rPr lang="fr-FR" sz="1000" b="1" dirty="0" err="1"/>
              <a:t>donors</a:t>
            </a:r>
            <a:r>
              <a:rPr lang="fr-FR" sz="1000" b="1" dirty="0"/>
              <a:t> 1, 2 and 3 (SARS-CoV-2 infection in EVLP) 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CA891AD-0F12-BE4D-ED99-4E1B300FAE1D}"/>
              </a:ext>
            </a:extLst>
          </p:cNvPr>
          <p:cNvSpPr txBox="1"/>
          <p:nvPr/>
        </p:nvSpPr>
        <p:spPr>
          <a:xfrm>
            <a:off x="145946" y="6024563"/>
            <a:ext cx="6145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800" b="1" dirty="0" err="1"/>
              <a:t>Additional</a:t>
            </a:r>
            <a:r>
              <a:rPr lang="fr-FR" sz="800" b="1" dirty="0"/>
              <a:t> </a:t>
            </a:r>
            <a:r>
              <a:rPr lang="fr-FR" sz="800" b="1"/>
              <a:t>file 6. </a:t>
            </a:r>
            <a:r>
              <a:rPr lang="fr-FR" sz="800" b="1" dirty="0" err="1"/>
              <a:t>Cell</a:t>
            </a:r>
            <a:r>
              <a:rPr lang="fr-FR" sz="800" b="1" dirty="0"/>
              <a:t> </a:t>
            </a:r>
            <a:r>
              <a:rPr lang="fr-FR" sz="800" b="1" dirty="0" err="1"/>
              <a:t>identity</a:t>
            </a:r>
            <a:r>
              <a:rPr lang="fr-FR" sz="800" b="1" dirty="0"/>
              <a:t> </a:t>
            </a:r>
            <a:r>
              <a:rPr lang="fr-FR" sz="800" b="1" dirty="0" err="1"/>
              <a:t>determination</a:t>
            </a:r>
            <a:r>
              <a:rPr lang="fr-FR" sz="800" b="1" dirty="0"/>
              <a:t>. A. </a:t>
            </a:r>
            <a:r>
              <a:rPr lang="fr-FR" sz="800" dirty="0"/>
              <a:t>The </a:t>
            </a:r>
            <a:r>
              <a:rPr lang="fr-FR" sz="800" dirty="0" err="1"/>
              <a:t>preprocessed</a:t>
            </a:r>
            <a:r>
              <a:rPr lang="fr-FR" sz="800" dirty="0"/>
              <a:t> </a:t>
            </a:r>
            <a:r>
              <a:rPr lang="fr-FR" sz="800" dirty="0" err="1"/>
              <a:t>scRNA-seq</a:t>
            </a:r>
            <a:r>
              <a:rPr lang="fr-FR" sz="800" dirty="0"/>
              <a:t> data (86253 </a:t>
            </a:r>
            <a:r>
              <a:rPr lang="fr-FR" sz="800" dirty="0" err="1"/>
              <a:t>cells</a:t>
            </a:r>
            <a:r>
              <a:rPr lang="fr-FR" sz="800" dirty="0"/>
              <a:t>) </a:t>
            </a:r>
            <a:r>
              <a:rPr lang="fr-FR" sz="800" dirty="0" err="1"/>
              <a:t>were</a:t>
            </a:r>
            <a:r>
              <a:rPr lang="fr-FR" sz="800" dirty="0"/>
              <a:t> and </a:t>
            </a:r>
            <a:r>
              <a:rPr lang="fr-FR" sz="800" dirty="0" err="1"/>
              <a:t>plotted</a:t>
            </a:r>
            <a:r>
              <a:rPr lang="fr-FR" sz="800" dirty="0"/>
              <a:t> </a:t>
            </a:r>
            <a:r>
              <a:rPr lang="fr-FR" sz="800" dirty="0" err="1"/>
              <a:t>into</a:t>
            </a:r>
            <a:r>
              <a:rPr lang="fr-FR" sz="800" dirty="0"/>
              <a:t> an initial "</a:t>
            </a:r>
            <a:r>
              <a:rPr lang="fr-FR" sz="800" dirty="0" err="1"/>
              <a:t>integrated</a:t>
            </a:r>
            <a:r>
              <a:rPr lang="fr-FR" sz="800" dirty="0"/>
              <a:t> UMAP" </a:t>
            </a:r>
            <a:r>
              <a:rPr lang="fr-FR" sz="800" dirty="0" err="1"/>
              <a:t>with</a:t>
            </a:r>
            <a:r>
              <a:rPr lang="fr-FR" sz="800" dirty="0"/>
              <a:t> 22 clusters (C0 to C21) as </a:t>
            </a:r>
            <a:r>
              <a:rPr lang="fr-FR" sz="800" dirty="0" err="1"/>
              <a:t>described</a:t>
            </a:r>
            <a:r>
              <a:rPr lang="fr-FR" sz="800" dirty="0"/>
              <a:t> in the Methods. </a:t>
            </a:r>
            <a:r>
              <a:rPr lang="fr-FR" sz="800" b="1" dirty="0"/>
              <a:t>B. </a:t>
            </a:r>
            <a:r>
              <a:rPr lang="fr-FR" sz="800" dirty="0"/>
              <a:t>the </a:t>
            </a:r>
            <a:r>
              <a:rPr lang="fr-FR" sz="800" dirty="0" err="1"/>
              <a:t>normalized</a:t>
            </a:r>
            <a:r>
              <a:rPr lang="fr-FR" sz="800" dirty="0"/>
              <a:t> expression values for </a:t>
            </a:r>
            <a:r>
              <a:rPr lang="fr-FR" sz="800" dirty="0" err="1"/>
              <a:t>each</a:t>
            </a:r>
            <a:r>
              <a:rPr lang="fr-FR" sz="800" dirty="0"/>
              <a:t> </a:t>
            </a:r>
            <a:r>
              <a:rPr lang="fr-FR" sz="800" dirty="0" err="1"/>
              <a:t>donor</a:t>
            </a:r>
            <a:r>
              <a:rPr lang="fr-FR" sz="800" dirty="0"/>
              <a:t> data sets </a:t>
            </a:r>
            <a:r>
              <a:rPr lang="fr-FR" sz="800" dirty="0" err="1"/>
              <a:t>before</a:t>
            </a:r>
            <a:r>
              <a:rPr lang="fr-FR" sz="800" dirty="0"/>
              <a:t> </a:t>
            </a:r>
            <a:r>
              <a:rPr lang="fr-FR" sz="800" dirty="0" err="1"/>
              <a:t>integration</a:t>
            </a:r>
            <a:r>
              <a:rPr lang="fr-FR" sz="800" dirty="0"/>
              <a:t> </a:t>
            </a:r>
            <a:r>
              <a:rPr lang="fr-FR" sz="800" dirty="0" err="1"/>
              <a:t>were</a:t>
            </a:r>
            <a:r>
              <a:rPr lang="fr-FR" sz="800" dirty="0"/>
              <a:t> </a:t>
            </a:r>
            <a:r>
              <a:rPr lang="fr-FR" sz="800" dirty="0" err="1"/>
              <a:t>analyzed</a:t>
            </a:r>
            <a:r>
              <a:rPr lang="fr-FR" sz="800" dirty="0"/>
              <a:t> </a:t>
            </a:r>
            <a:r>
              <a:rPr lang="fr-FR" sz="800" dirty="0" err="1"/>
              <a:t>using</a:t>
            </a:r>
            <a:r>
              <a:rPr lang="fr-FR" sz="800" dirty="0"/>
              <a:t> </a:t>
            </a:r>
            <a:r>
              <a:rPr lang="fr-FR" sz="800" dirty="0" err="1"/>
              <a:t>Azimuth</a:t>
            </a:r>
            <a:r>
              <a:rPr lang="fr-FR" sz="800" dirty="0"/>
              <a:t> </a:t>
            </a:r>
            <a:r>
              <a:rPr lang="fr-FR" sz="800" dirty="0" err="1"/>
              <a:t>algorithm</a:t>
            </a:r>
            <a:r>
              <a:rPr lang="fr-FR" sz="800" dirty="0"/>
              <a:t> and the Human </a:t>
            </a:r>
            <a:r>
              <a:rPr lang="fr-FR" sz="800" dirty="0" err="1"/>
              <a:t>lung</a:t>
            </a:r>
            <a:r>
              <a:rPr lang="fr-FR" sz="800" dirty="0"/>
              <a:t> v2 </a:t>
            </a:r>
            <a:r>
              <a:rPr lang="fr-FR" sz="800" dirty="0" err="1"/>
              <a:t>reference</a:t>
            </a:r>
            <a:r>
              <a:rPr lang="fr-FR" sz="800" dirty="0"/>
              <a:t> </a:t>
            </a:r>
            <a:r>
              <a:rPr lang="fr-FR" sz="800" dirty="0" err="1"/>
              <a:t>database</a:t>
            </a:r>
            <a:r>
              <a:rPr lang="fr-FR" sz="800" dirty="0"/>
              <a:t>, to </a:t>
            </a:r>
            <a:r>
              <a:rPr lang="fr-FR" sz="800" dirty="0" err="1"/>
              <a:t>attribute</a:t>
            </a:r>
            <a:r>
              <a:rPr lang="fr-FR" sz="800" dirty="0"/>
              <a:t> an </a:t>
            </a:r>
            <a:r>
              <a:rPr lang="fr-FR" sz="800" dirty="0" err="1"/>
              <a:t>identity</a:t>
            </a:r>
            <a:r>
              <a:rPr lang="fr-FR" sz="800" dirty="0"/>
              <a:t> score to </a:t>
            </a:r>
            <a:r>
              <a:rPr lang="fr-FR" sz="800" dirty="0" err="1"/>
              <a:t>each</a:t>
            </a:r>
            <a:r>
              <a:rPr lang="fr-FR" sz="800" dirty="0"/>
              <a:t> </a:t>
            </a:r>
            <a:r>
              <a:rPr lang="fr-FR" sz="800" dirty="0" err="1"/>
              <a:t>cell</a:t>
            </a:r>
            <a:r>
              <a:rPr lang="fr-FR" sz="800" dirty="0"/>
              <a:t>. </a:t>
            </a:r>
            <a:r>
              <a:rPr lang="fr-FR" sz="800" dirty="0" err="1"/>
              <a:t>Only</a:t>
            </a:r>
            <a:r>
              <a:rPr lang="fr-FR" sz="800" dirty="0"/>
              <a:t> </a:t>
            </a:r>
            <a:r>
              <a:rPr lang="fr-FR" sz="800" dirty="0" err="1"/>
              <a:t>cells</a:t>
            </a:r>
            <a:r>
              <a:rPr lang="fr-FR" sz="800" dirty="0"/>
              <a:t> </a:t>
            </a:r>
            <a:r>
              <a:rPr lang="fr-FR" sz="800" dirty="0" err="1"/>
              <a:t>with</a:t>
            </a:r>
            <a:r>
              <a:rPr lang="fr-FR" sz="800" dirty="0"/>
              <a:t> scores &gt; 0.6 </a:t>
            </a:r>
            <a:r>
              <a:rPr lang="fr-FR" sz="800" dirty="0" err="1"/>
              <a:t>were</a:t>
            </a:r>
            <a:r>
              <a:rPr lang="fr-FR" sz="800" dirty="0"/>
              <a:t> </a:t>
            </a:r>
            <a:r>
              <a:rPr lang="fr-FR" sz="800" dirty="0" err="1"/>
              <a:t>selected</a:t>
            </a:r>
            <a:r>
              <a:rPr lang="fr-FR" sz="800" dirty="0"/>
              <a:t>. The proportion of </a:t>
            </a:r>
            <a:r>
              <a:rPr lang="fr-FR" sz="800" dirty="0" err="1"/>
              <a:t>Azimuth</a:t>
            </a:r>
            <a:r>
              <a:rPr lang="fr-FR" sz="800" dirty="0"/>
              <a:t> </a:t>
            </a:r>
            <a:r>
              <a:rPr lang="fr-FR" sz="800" dirty="0" err="1"/>
              <a:t>identities</a:t>
            </a:r>
            <a:r>
              <a:rPr lang="fr-FR" sz="800" dirty="0"/>
              <a:t> in </a:t>
            </a:r>
            <a:r>
              <a:rPr lang="fr-FR" sz="800" dirty="0" err="1"/>
              <a:t>each</a:t>
            </a:r>
            <a:r>
              <a:rPr lang="fr-FR" sz="800" dirty="0"/>
              <a:t> of the 22 clusters </a:t>
            </a:r>
            <a:r>
              <a:rPr lang="fr-FR" sz="800" dirty="0" err="1"/>
              <a:t>is</a:t>
            </a:r>
            <a:r>
              <a:rPr lang="fr-FR" sz="800" dirty="0"/>
              <a:t> </a:t>
            </a:r>
            <a:r>
              <a:rPr lang="fr-FR" sz="800" dirty="0" err="1"/>
              <a:t>indicated</a:t>
            </a:r>
            <a:r>
              <a:rPr lang="fr-FR" sz="800" dirty="0"/>
              <a:t> on the </a:t>
            </a:r>
            <a:r>
              <a:rPr lang="fr-FR" sz="800" dirty="0" err="1"/>
              <a:t>heat</a:t>
            </a:r>
            <a:r>
              <a:rPr lang="fr-FR" sz="800" dirty="0"/>
              <a:t> </a:t>
            </a:r>
            <a:r>
              <a:rPr lang="fr-FR" sz="800" dirty="0" err="1"/>
              <a:t>maps</a:t>
            </a:r>
            <a:r>
              <a:rPr lang="fr-FR" sz="800" dirty="0"/>
              <a:t> (100% = 1) for the 3 </a:t>
            </a:r>
            <a:r>
              <a:rPr lang="fr-FR" sz="800" dirty="0" err="1"/>
              <a:t>donor</a:t>
            </a:r>
            <a:r>
              <a:rPr lang="fr-FR" sz="800" dirty="0"/>
              <a:t> </a:t>
            </a:r>
            <a:r>
              <a:rPr lang="fr-FR" sz="800" dirty="0" err="1"/>
              <a:t>lungs</a:t>
            </a:r>
            <a:r>
              <a:rPr lang="fr-FR" sz="800" dirty="0"/>
              <a:t> </a:t>
            </a:r>
            <a:r>
              <a:rPr lang="fr-FR" sz="800" dirty="0" err="1"/>
              <a:t>with</a:t>
            </a:r>
            <a:r>
              <a:rPr lang="fr-FR" sz="800" dirty="0"/>
              <a:t> SARS-CoV-2 infection in EVLP (</a:t>
            </a:r>
            <a:r>
              <a:rPr lang="fr-FR" sz="800" dirty="0" err="1"/>
              <a:t>donor</a:t>
            </a:r>
            <a:r>
              <a:rPr lang="fr-FR" sz="800" dirty="0"/>
              <a:t> 1, 2, 3). For the </a:t>
            </a:r>
            <a:r>
              <a:rPr lang="fr-FR" sz="800" dirty="0" err="1"/>
              <a:t>next</a:t>
            </a:r>
            <a:r>
              <a:rPr lang="fr-FR" sz="800" dirty="0"/>
              <a:t> </a:t>
            </a:r>
            <a:r>
              <a:rPr lang="fr-FR" sz="800" dirty="0" err="1"/>
              <a:t>steps</a:t>
            </a:r>
            <a:r>
              <a:rPr lang="fr-FR" sz="800" dirty="0"/>
              <a:t>, </a:t>
            </a:r>
            <a:r>
              <a:rPr lang="fr-FR" sz="800" dirty="0" err="1"/>
              <a:t>identities</a:t>
            </a:r>
            <a:r>
              <a:rPr lang="fr-FR" sz="800" dirty="0"/>
              <a:t> </a:t>
            </a:r>
            <a:r>
              <a:rPr lang="fr-FR" sz="800" dirty="0" err="1"/>
              <a:t>representing</a:t>
            </a:r>
            <a:r>
              <a:rPr lang="fr-FR" sz="800" dirty="0"/>
              <a:t> &lt; 10% per cluster in the 3 </a:t>
            </a:r>
            <a:r>
              <a:rPr lang="fr-FR" sz="800" dirty="0" err="1"/>
              <a:t>donors</a:t>
            </a:r>
            <a:r>
              <a:rPr lang="fr-FR" sz="800" dirty="0"/>
              <a:t> (&lt; 0.1 on the </a:t>
            </a:r>
            <a:r>
              <a:rPr lang="fr-FR" sz="800" dirty="0" err="1"/>
              <a:t>heat</a:t>
            </a:r>
            <a:r>
              <a:rPr lang="fr-FR" sz="800" dirty="0"/>
              <a:t> </a:t>
            </a:r>
            <a:r>
              <a:rPr lang="fr-FR" sz="800" dirty="0" err="1"/>
              <a:t>map</a:t>
            </a:r>
            <a:r>
              <a:rPr lang="fr-FR" sz="800" dirty="0"/>
              <a:t>) as </a:t>
            </a:r>
            <a:r>
              <a:rPr lang="fr-FR" sz="800" dirty="0" err="1"/>
              <a:t>well</a:t>
            </a:r>
            <a:r>
              <a:rPr lang="fr-FR" sz="800" dirty="0"/>
              <a:t> as </a:t>
            </a:r>
            <a:r>
              <a:rPr lang="fr-FR" sz="800" dirty="0" err="1"/>
              <a:t>identities</a:t>
            </a:r>
            <a:r>
              <a:rPr lang="fr-FR" sz="800" dirty="0"/>
              <a:t>-clusters not </a:t>
            </a:r>
            <a:r>
              <a:rPr lang="fr-FR" sz="800" dirty="0" err="1"/>
              <a:t>shared</a:t>
            </a:r>
            <a:r>
              <a:rPr lang="fr-FR" sz="800" dirty="0"/>
              <a:t> by the 3 </a:t>
            </a:r>
            <a:r>
              <a:rPr lang="fr-FR" sz="800" dirty="0" err="1"/>
              <a:t>donors</a:t>
            </a:r>
            <a:r>
              <a:rPr lang="fr-FR" sz="800" dirty="0"/>
              <a:t> </a:t>
            </a:r>
            <a:r>
              <a:rPr lang="fr-FR" sz="800" dirty="0" err="1"/>
              <a:t>were</a:t>
            </a:r>
            <a:r>
              <a:rPr lang="fr-FR" sz="800" dirty="0"/>
              <a:t> </a:t>
            </a:r>
            <a:r>
              <a:rPr lang="fr-FR" sz="800" dirty="0" err="1"/>
              <a:t>eliminated</a:t>
            </a:r>
            <a:r>
              <a:rPr lang="fr-FR" sz="800" dirty="0"/>
              <a:t>, </a:t>
            </a:r>
            <a:r>
              <a:rPr lang="fr-FR" sz="800" dirty="0" err="1"/>
              <a:t>leading</a:t>
            </a:r>
            <a:r>
              <a:rPr lang="fr-FR" sz="800" dirty="0"/>
              <a:t> to 66737 </a:t>
            </a:r>
            <a:r>
              <a:rPr lang="fr-FR" sz="800" dirty="0" err="1"/>
              <a:t>selected</a:t>
            </a:r>
            <a:r>
              <a:rPr lang="fr-FR" sz="800" dirty="0"/>
              <a:t> </a:t>
            </a:r>
            <a:r>
              <a:rPr lang="fr-FR" sz="800" dirty="0" err="1"/>
              <a:t>cells</a:t>
            </a:r>
            <a:r>
              <a:rPr lang="fr-FR" sz="800" dirty="0"/>
              <a:t>. </a:t>
            </a:r>
            <a:r>
              <a:rPr lang="fr-FR" sz="800" dirty="0" err="1"/>
              <a:t>From</a:t>
            </a:r>
            <a:r>
              <a:rPr lang="fr-FR" sz="800" dirty="0"/>
              <a:t> </a:t>
            </a:r>
            <a:r>
              <a:rPr lang="fr-FR" sz="800" dirty="0" err="1"/>
              <a:t>there</a:t>
            </a:r>
            <a:r>
              <a:rPr lang="fr-FR" sz="800" dirty="0"/>
              <a:t>, 17 </a:t>
            </a:r>
            <a:r>
              <a:rPr lang="fr-FR" sz="800" dirty="0" err="1"/>
              <a:t>cell</a:t>
            </a:r>
            <a:r>
              <a:rPr lang="fr-FR" sz="800" dirty="0"/>
              <a:t> </a:t>
            </a:r>
            <a:r>
              <a:rPr lang="fr-FR" sz="800" dirty="0" err="1"/>
              <a:t>identities</a:t>
            </a:r>
            <a:r>
              <a:rPr lang="fr-FR" sz="800" dirty="0"/>
              <a:t> </a:t>
            </a:r>
            <a:r>
              <a:rPr lang="fr-FR" sz="800" dirty="0" err="1"/>
              <a:t>were</a:t>
            </a:r>
            <a:r>
              <a:rPr lang="fr-FR" sz="800" dirty="0"/>
              <a:t> </a:t>
            </a:r>
            <a:r>
              <a:rPr lang="fr-FR" sz="800" dirty="0" err="1"/>
              <a:t>selected</a:t>
            </a:r>
            <a:r>
              <a:rPr lang="fr-FR" sz="800" dirty="0"/>
              <a:t> for </a:t>
            </a:r>
            <a:r>
              <a:rPr lang="fr-FR" sz="800" dirty="0" err="1"/>
              <a:t>downstream</a:t>
            </a:r>
            <a:r>
              <a:rPr lang="fr-FR" sz="800" dirty="0"/>
              <a:t> analyses: </a:t>
            </a:r>
            <a:r>
              <a:rPr lang="fr-FR" sz="800" dirty="0" err="1"/>
              <a:t>AMs</a:t>
            </a:r>
            <a:r>
              <a:rPr lang="fr-FR" sz="800" dirty="0"/>
              <a:t>, </a:t>
            </a:r>
            <a:r>
              <a:rPr lang="fr-FR" sz="800" dirty="0" err="1"/>
              <a:t>MoMacs</a:t>
            </a:r>
            <a:r>
              <a:rPr lang="fr-FR" sz="800" dirty="0"/>
              <a:t>, </a:t>
            </a:r>
            <a:r>
              <a:rPr lang="fr-FR" sz="800" dirty="0" err="1"/>
              <a:t>cMos</a:t>
            </a:r>
            <a:r>
              <a:rPr lang="fr-FR" sz="800" dirty="0"/>
              <a:t>, </a:t>
            </a:r>
            <a:r>
              <a:rPr lang="fr-FR" sz="800" dirty="0" err="1"/>
              <a:t>ncMos</a:t>
            </a:r>
            <a:r>
              <a:rPr lang="fr-FR" sz="800" dirty="0"/>
              <a:t>, DC2, </a:t>
            </a:r>
            <a:r>
              <a:rPr lang="fr-FR" sz="800" dirty="0" err="1"/>
              <a:t>mast</a:t>
            </a:r>
            <a:r>
              <a:rPr lang="fr-FR" sz="800" dirty="0"/>
              <a:t> </a:t>
            </a:r>
            <a:r>
              <a:rPr lang="fr-FR" sz="800" dirty="0" err="1"/>
              <a:t>cells</a:t>
            </a:r>
            <a:r>
              <a:rPr lang="fr-FR" sz="800" dirty="0"/>
              <a:t>, stromal </a:t>
            </a:r>
            <a:r>
              <a:rPr lang="fr-FR" sz="800" dirty="0" err="1"/>
              <a:t>cells</a:t>
            </a:r>
            <a:r>
              <a:rPr lang="fr-FR" sz="800" dirty="0"/>
              <a:t>, CD4-T, CD8-T, NK, B, </a:t>
            </a:r>
            <a:r>
              <a:rPr lang="fr-FR" sz="800" dirty="0" err="1"/>
              <a:t>blood</a:t>
            </a:r>
            <a:r>
              <a:rPr lang="fr-FR" sz="800" dirty="0"/>
              <a:t> </a:t>
            </a:r>
            <a:r>
              <a:rPr lang="fr-FR" sz="800" dirty="0" err="1"/>
              <a:t>endothelial</a:t>
            </a:r>
            <a:r>
              <a:rPr lang="fr-FR" sz="800" dirty="0"/>
              <a:t> </a:t>
            </a:r>
            <a:r>
              <a:rPr lang="fr-FR" sz="800" dirty="0" err="1"/>
              <a:t>cells</a:t>
            </a:r>
            <a:r>
              <a:rPr lang="fr-FR" sz="800" dirty="0"/>
              <a:t>, AT1, AT2, Transitional_Club-AT2, Club (non-nasal), </a:t>
            </a:r>
            <a:r>
              <a:rPr lang="fr-FR" sz="800" dirty="0" err="1"/>
              <a:t>multiciliated</a:t>
            </a:r>
            <a:r>
              <a:rPr lang="fr-FR" sz="800" dirty="0"/>
              <a:t>_(non-nasal).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B5CC857-5137-3EB9-90BF-ED512A639B72}"/>
              </a:ext>
            </a:extLst>
          </p:cNvPr>
          <p:cNvSpPr txBox="1"/>
          <p:nvPr/>
        </p:nvSpPr>
        <p:spPr>
          <a:xfrm rot="16200000">
            <a:off x="-39699" y="4517834"/>
            <a:ext cx="5725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b="1" dirty="0" err="1"/>
              <a:t>Donor</a:t>
            </a:r>
            <a:r>
              <a:rPr lang="fr-FR" sz="800" b="1" dirty="0"/>
              <a:t> 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C552870-2DC6-54C1-B7FF-016863AD88B2}"/>
              </a:ext>
            </a:extLst>
          </p:cNvPr>
          <p:cNvSpPr txBox="1"/>
          <p:nvPr/>
        </p:nvSpPr>
        <p:spPr>
          <a:xfrm rot="16200000">
            <a:off x="2069391" y="4541723"/>
            <a:ext cx="5725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b="1" dirty="0" err="1"/>
              <a:t>Donor</a:t>
            </a:r>
            <a:r>
              <a:rPr lang="fr-FR" sz="800" b="1" dirty="0"/>
              <a:t> 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A46DD0C-EC11-C0F2-6C26-4D23B199E446}"/>
              </a:ext>
            </a:extLst>
          </p:cNvPr>
          <p:cNvSpPr txBox="1"/>
          <p:nvPr/>
        </p:nvSpPr>
        <p:spPr>
          <a:xfrm rot="16200000">
            <a:off x="3987705" y="4536756"/>
            <a:ext cx="5725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b="1" dirty="0" err="1"/>
              <a:t>Donor</a:t>
            </a:r>
            <a:r>
              <a:rPr lang="fr-FR" sz="800" b="1" dirty="0"/>
              <a:t> 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B690239-F5A6-A23B-1936-57891FF2E8B4}"/>
              </a:ext>
            </a:extLst>
          </p:cNvPr>
          <p:cNvSpPr txBox="1"/>
          <p:nvPr/>
        </p:nvSpPr>
        <p:spPr>
          <a:xfrm>
            <a:off x="2666452" y="286003"/>
            <a:ext cx="7072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86253 </a:t>
            </a:r>
            <a:r>
              <a:rPr lang="fr-FR" sz="800" dirty="0" err="1"/>
              <a:t>cells</a:t>
            </a:r>
            <a:endParaRPr lang="fr-FR" sz="8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A4BD78A-7134-4BC7-9448-15D5602C391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rcRect r="20530"/>
          <a:stretch/>
        </p:blipFill>
        <p:spPr>
          <a:xfrm>
            <a:off x="2566823" y="3916938"/>
            <a:ext cx="1584000" cy="1440000"/>
          </a:xfrm>
          <a:prstGeom prst="rect">
            <a:avLst/>
          </a:prstGeom>
        </p:spPr>
      </p:pic>
      <p:grpSp>
        <p:nvGrpSpPr>
          <p:cNvPr id="112" name="Groupe 111">
            <a:extLst>
              <a:ext uri="{FF2B5EF4-FFF2-40B4-BE49-F238E27FC236}">
                <a16:creationId xmlns:a16="http://schemas.microsoft.com/office/drawing/2014/main" id="{9B2128FB-FDA6-414A-BA78-4B574B4EAEF8}"/>
              </a:ext>
            </a:extLst>
          </p:cNvPr>
          <p:cNvGrpSpPr/>
          <p:nvPr/>
        </p:nvGrpSpPr>
        <p:grpSpPr>
          <a:xfrm>
            <a:off x="2516317" y="2631135"/>
            <a:ext cx="1680591" cy="1367552"/>
            <a:chOff x="4219388" y="1972569"/>
            <a:chExt cx="1680591" cy="1367552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45F7603B-E2EF-422C-AD96-5AC20AB881E3}"/>
                </a:ext>
              </a:extLst>
            </p:cNvPr>
            <p:cNvSpPr txBox="1"/>
            <p:nvPr/>
          </p:nvSpPr>
          <p:spPr>
            <a:xfrm rot="16200000">
              <a:off x="4448548" y="2571706"/>
              <a:ext cx="13675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err="1"/>
                <a:t>Interstitial</a:t>
              </a:r>
              <a:r>
                <a:rPr lang="fr-FR" sz="500" dirty="0"/>
                <a:t> </a:t>
              </a:r>
              <a:r>
                <a:rPr lang="fr-FR" sz="500" dirty="0" err="1"/>
                <a:t>Macrophages_perivascular</a:t>
              </a:r>
              <a:endParaRPr lang="fr-FR" sz="500" dirty="0"/>
            </a:p>
          </p:txBody>
        </p:sp>
        <p:grpSp>
          <p:nvGrpSpPr>
            <p:cNvPr id="88" name="Groupe 87">
              <a:extLst>
                <a:ext uri="{FF2B5EF4-FFF2-40B4-BE49-F238E27FC236}">
                  <a16:creationId xmlns:a16="http://schemas.microsoft.com/office/drawing/2014/main" id="{E0897682-180F-4CB2-BDA9-8C131B43A4DD}"/>
                </a:ext>
              </a:extLst>
            </p:cNvPr>
            <p:cNvGrpSpPr/>
            <p:nvPr/>
          </p:nvGrpSpPr>
          <p:grpSpPr>
            <a:xfrm>
              <a:off x="4219388" y="2229468"/>
              <a:ext cx="1680591" cy="1110653"/>
              <a:chOff x="4219388" y="2229468"/>
              <a:chExt cx="1680591" cy="1110653"/>
            </a:xfrm>
          </p:grpSpPr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D979960-1C0B-4EE6-9ECE-823CE84A4241}"/>
                  </a:ext>
                </a:extLst>
              </p:cNvPr>
              <p:cNvSpPr txBox="1"/>
              <p:nvPr/>
            </p:nvSpPr>
            <p:spPr>
              <a:xfrm rot="16200000">
                <a:off x="4137548" y="3089003"/>
                <a:ext cx="332958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 err="1"/>
                  <a:t>AMs</a:t>
                </a:r>
                <a:endParaRPr lang="fr-FR" sz="500" dirty="0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C93591A-FA61-4223-8940-7E94DB9B6AF6}"/>
                  </a:ext>
                </a:extLst>
              </p:cNvPr>
              <p:cNvSpPr txBox="1"/>
              <p:nvPr/>
            </p:nvSpPr>
            <p:spPr>
              <a:xfrm rot="16200000">
                <a:off x="4206917" y="3089003"/>
                <a:ext cx="332958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/>
                  <a:t>AT1s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E3A1708-3EA7-4110-893A-E76406CCF24F}"/>
                  </a:ext>
                </a:extLst>
              </p:cNvPr>
              <p:cNvSpPr txBox="1"/>
              <p:nvPr/>
            </p:nvSpPr>
            <p:spPr>
              <a:xfrm rot="16200000">
                <a:off x="4276443" y="3089003"/>
                <a:ext cx="332958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/>
                  <a:t>AT2s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F520F20-8E11-4084-B379-D794006FCF4D}"/>
                  </a:ext>
                </a:extLst>
              </p:cNvPr>
              <p:cNvSpPr txBox="1"/>
              <p:nvPr/>
            </p:nvSpPr>
            <p:spPr>
              <a:xfrm rot="16200000">
                <a:off x="4314906" y="3057939"/>
                <a:ext cx="395087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/>
                  <a:t>B </a:t>
                </a:r>
                <a:r>
                  <a:rPr lang="fr-FR" sz="500" dirty="0" err="1"/>
                  <a:t>cells</a:t>
                </a:r>
                <a:endParaRPr lang="fr-FR" sz="500" dirty="0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D1CED38-C643-40A5-9EE1-A0E9BF83CB6A}"/>
                  </a:ext>
                </a:extLst>
              </p:cNvPr>
              <p:cNvSpPr txBox="1"/>
              <p:nvPr/>
            </p:nvSpPr>
            <p:spPr>
              <a:xfrm rot="16200000">
                <a:off x="4223291" y="2897118"/>
                <a:ext cx="716729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/>
                  <a:t>Basal </a:t>
                </a:r>
                <a:r>
                  <a:rPr lang="fr-FR" sz="500" dirty="0" err="1"/>
                  <a:t>resting</a:t>
                </a:r>
                <a:r>
                  <a:rPr lang="fr-FR" sz="500" dirty="0"/>
                  <a:t> </a:t>
                </a:r>
                <a:r>
                  <a:rPr lang="fr-FR" sz="500" dirty="0" err="1"/>
                  <a:t>cells</a:t>
                </a:r>
                <a:endParaRPr lang="fr-FR" sz="500" dirty="0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FED1B08-18D7-4406-B5FB-46B7A8F623B7}"/>
                  </a:ext>
                </a:extLst>
              </p:cNvPr>
              <p:cNvSpPr txBox="1"/>
              <p:nvPr/>
            </p:nvSpPr>
            <p:spPr>
              <a:xfrm rot="16200000">
                <a:off x="4367632" y="2972252"/>
                <a:ext cx="566461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/>
                  <a:t>CD4</a:t>
                </a:r>
                <a:r>
                  <a:rPr lang="fr-FR" sz="500" baseline="30000" dirty="0"/>
                  <a:t>+</a:t>
                </a:r>
                <a:r>
                  <a:rPr lang="fr-FR" sz="500" dirty="0"/>
                  <a:t> T </a:t>
                </a:r>
                <a:r>
                  <a:rPr lang="fr-FR" sz="500" dirty="0" err="1"/>
                  <a:t>cells</a:t>
                </a:r>
                <a:endParaRPr lang="fr-FR" sz="500" dirty="0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471125C-303A-4026-B973-A070F44BE0E3}"/>
                  </a:ext>
                </a:extLst>
              </p:cNvPr>
              <p:cNvSpPr txBox="1"/>
              <p:nvPr/>
            </p:nvSpPr>
            <p:spPr>
              <a:xfrm rot="16200000">
                <a:off x="4436838" y="2972252"/>
                <a:ext cx="566461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/>
                  <a:t>CD8</a:t>
                </a:r>
                <a:r>
                  <a:rPr lang="fr-FR" sz="500" baseline="30000" dirty="0"/>
                  <a:t>+</a:t>
                </a:r>
                <a:r>
                  <a:rPr lang="fr-FR" sz="500" dirty="0"/>
                  <a:t> T </a:t>
                </a:r>
                <a:r>
                  <a:rPr lang="fr-FR" sz="500" dirty="0" err="1"/>
                  <a:t>cells</a:t>
                </a:r>
                <a:endParaRPr lang="fr-FR" sz="500" dirty="0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07058F7-E922-41E7-8F59-0F891DBDBF24}"/>
                  </a:ext>
                </a:extLst>
              </p:cNvPr>
              <p:cNvSpPr txBox="1"/>
              <p:nvPr/>
            </p:nvSpPr>
            <p:spPr>
              <a:xfrm rot="16200000">
                <a:off x="4382295" y="2847112"/>
                <a:ext cx="816741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/>
                  <a:t>Club </a:t>
                </a:r>
                <a:r>
                  <a:rPr lang="fr-FR" sz="500" dirty="0" err="1"/>
                  <a:t>cells</a:t>
                </a:r>
                <a:r>
                  <a:rPr lang="fr-FR" sz="500" dirty="0"/>
                  <a:t> (non-nasal)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D591400-31C4-4F7A-88B4-DBA14E9B1E3C}"/>
                  </a:ext>
                </a:extLst>
              </p:cNvPr>
              <p:cNvSpPr txBox="1"/>
              <p:nvPr/>
            </p:nvSpPr>
            <p:spPr>
              <a:xfrm rot="16200000">
                <a:off x="4664426" y="3068568"/>
                <a:ext cx="373828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 err="1"/>
                  <a:t>cMos</a:t>
                </a:r>
                <a:endParaRPr lang="fr-FR" sz="500" dirty="0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4B818CA-7E4A-4729-A8D6-9EEB7EAD6B17}"/>
                  </a:ext>
                </a:extLst>
              </p:cNvPr>
              <p:cNvSpPr txBox="1"/>
              <p:nvPr/>
            </p:nvSpPr>
            <p:spPr>
              <a:xfrm rot="16200000">
                <a:off x="4730079" y="3068568"/>
                <a:ext cx="373828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/>
                  <a:t>cDC2s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C3539A7-2CF6-4759-A91F-6201ACC02A49}"/>
                  </a:ext>
                </a:extLst>
              </p:cNvPr>
              <p:cNvSpPr txBox="1"/>
              <p:nvPr/>
            </p:nvSpPr>
            <p:spPr>
              <a:xfrm rot="16200000">
                <a:off x="4569099" y="2832452"/>
                <a:ext cx="846060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/>
                  <a:t>Blood </a:t>
                </a:r>
                <a:r>
                  <a:rPr lang="fr-FR" sz="500" dirty="0" err="1"/>
                  <a:t>ECs</a:t>
                </a:r>
                <a:endParaRPr lang="fr-FR" sz="500" dirty="0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70420AF-16E6-445F-9FEC-3D095E7CF1DC}"/>
                  </a:ext>
                </a:extLst>
              </p:cNvPr>
              <p:cNvSpPr txBox="1"/>
              <p:nvPr/>
            </p:nvSpPr>
            <p:spPr>
              <a:xfrm rot="16200000">
                <a:off x="4642991" y="2832452"/>
                <a:ext cx="846060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 err="1"/>
                  <a:t>Lymph</a:t>
                </a:r>
                <a:r>
                  <a:rPr lang="fr-FR" sz="500" dirty="0"/>
                  <a:t> </a:t>
                </a:r>
                <a:r>
                  <a:rPr lang="fr-FR" sz="500" dirty="0" err="1"/>
                  <a:t>ECs</a:t>
                </a:r>
                <a:endParaRPr lang="fr-FR" sz="500" dirty="0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6687F4E-6B26-4467-B6CE-4F7BD17C3627}"/>
                  </a:ext>
                </a:extLst>
              </p:cNvPr>
              <p:cNvSpPr txBox="1"/>
              <p:nvPr/>
            </p:nvSpPr>
            <p:spPr>
              <a:xfrm rot="16200000">
                <a:off x="4955376" y="3012230"/>
                <a:ext cx="486505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 err="1"/>
                  <a:t>Ionocytes</a:t>
                </a:r>
                <a:endParaRPr lang="fr-FR" sz="500" dirty="0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3FF0F0DB-566B-421F-BF8D-F6558889FB1D}"/>
                  </a:ext>
                </a:extLst>
              </p:cNvPr>
              <p:cNvSpPr txBox="1"/>
              <p:nvPr/>
            </p:nvSpPr>
            <p:spPr>
              <a:xfrm rot="16200000">
                <a:off x="5024111" y="3012230"/>
                <a:ext cx="486505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 err="1"/>
                  <a:t>Mast</a:t>
                </a:r>
                <a:r>
                  <a:rPr lang="fr-FR" sz="500" dirty="0"/>
                  <a:t> </a:t>
                </a:r>
                <a:r>
                  <a:rPr lang="fr-FR" sz="500" dirty="0" err="1"/>
                  <a:t>cells</a:t>
                </a:r>
                <a:endParaRPr lang="fr-FR" sz="500" dirty="0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8009B7A-B8AC-412C-99FE-E1DBB0A12141}"/>
                  </a:ext>
                </a:extLst>
              </p:cNvPr>
              <p:cNvSpPr txBox="1"/>
              <p:nvPr/>
            </p:nvSpPr>
            <p:spPr>
              <a:xfrm rot="16200000">
                <a:off x="5090520" y="3012230"/>
                <a:ext cx="486505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 err="1"/>
                  <a:t>MoMacs</a:t>
                </a:r>
                <a:endParaRPr lang="fr-FR" sz="500" dirty="0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8A25FF95-5C3D-401E-AD71-DE001966CFFE}"/>
                  </a:ext>
                </a:extLst>
              </p:cNvPr>
              <p:cNvSpPr txBox="1"/>
              <p:nvPr/>
            </p:nvSpPr>
            <p:spPr>
              <a:xfrm rot="16200000">
                <a:off x="5053460" y="2906434"/>
                <a:ext cx="698096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 err="1"/>
                  <a:t>Multiciliated</a:t>
                </a:r>
                <a:r>
                  <a:rPr lang="fr-FR" sz="500" dirty="0"/>
                  <a:t> </a:t>
                </a:r>
                <a:r>
                  <a:rPr lang="fr-FR" sz="500" dirty="0" err="1"/>
                  <a:t>cells</a:t>
                </a:r>
                <a:endParaRPr lang="fr-FR" sz="500" dirty="0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CEE881B-21E0-439D-84AA-7AE8EA81C2D6}"/>
                  </a:ext>
                </a:extLst>
              </p:cNvPr>
              <p:cNvSpPr txBox="1"/>
              <p:nvPr/>
            </p:nvSpPr>
            <p:spPr>
              <a:xfrm rot="16200000">
                <a:off x="5124157" y="2906434"/>
                <a:ext cx="698096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 err="1"/>
                  <a:t>ncMos</a:t>
                </a:r>
                <a:endParaRPr lang="fr-FR" sz="500" dirty="0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C7B79C06-26B3-4612-B852-DFDB3A7D38E5}"/>
                  </a:ext>
                </a:extLst>
              </p:cNvPr>
              <p:cNvSpPr txBox="1"/>
              <p:nvPr/>
            </p:nvSpPr>
            <p:spPr>
              <a:xfrm rot="16200000">
                <a:off x="5101667" y="2822139"/>
                <a:ext cx="866687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/>
                  <a:t>Neuroendocrine </a:t>
                </a:r>
                <a:r>
                  <a:rPr lang="fr-FR" sz="500" dirty="0" err="1"/>
                  <a:t>cells</a:t>
                </a:r>
                <a:endParaRPr lang="fr-FR" sz="500" dirty="0"/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729CFCF5-CEEF-43EE-AC7B-97D6E74294ED}"/>
                  </a:ext>
                </a:extLst>
              </p:cNvPr>
              <p:cNvSpPr txBox="1"/>
              <p:nvPr/>
            </p:nvSpPr>
            <p:spPr>
              <a:xfrm rot="16200000">
                <a:off x="5174900" y="2822139"/>
                <a:ext cx="866687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/>
                  <a:t>NK </a:t>
                </a:r>
                <a:r>
                  <a:rPr lang="fr-FR" sz="500" dirty="0" err="1"/>
                  <a:t>cells</a:t>
                </a:r>
                <a:endParaRPr lang="fr-FR" sz="500" dirty="0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58B390AB-CFC5-46A7-BF32-1C10F47B07E9}"/>
                  </a:ext>
                </a:extLst>
              </p:cNvPr>
              <p:cNvSpPr txBox="1"/>
              <p:nvPr/>
            </p:nvSpPr>
            <p:spPr>
              <a:xfrm rot="16200000">
                <a:off x="5243741" y="2822139"/>
                <a:ext cx="866687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 err="1"/>
                  <a:t>pDCs</a:t>
                </a:r>
                <a:endParaRPr lang="fr-FR" sz="500" dirty="0"/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ADEA48D3-07D5-4E95-B95D-C779CCD123CF}"/>
                  </a:ext>
                </a:extLst>
              </p:cNvPr>
              <p:cNvSpPr txBox="1"/>
              <p:nvPr/>
            </p:nvSpPr>
            <p:spPr>
              <a:xfrm rot="16200000">
                <a:off x="5310044" y="2822139"/>
                <a:ext cx="866687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/>
                  <a:t>Stromal </a:t>
                </a:r>
                <a:r>
                  <a:rPr lang="fr-FR" sz="500" dirty="0" err="1"/>
                  <a:t>cells</a:t>
                </a:r>
                <a:endParaRPr lang="fr-FR" sz="500" dirty="0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EDE9C9A5-0180-4CBE-B26C-D8899E0F22DB}"/>
                  </a:ext>
                </a:extLst>
              </p:cNvPr>
              <p:cNvSpPr txBox="1"/>
              <p:nvPr/>
            </p:nvSpPr>
            <p:spPr>
              <a:xfrm rot="16200000">
                <a:off x="5260014" y="2700156"/>
                <a:ext cx="1110653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500" dirty="0"/>
                  <a:t>AT2s/</a:t>
                </a:r>
                <a:r>
                  <a:rPr lang="fr-FR" sz="500" dirty="0" err="1"/>
                  <a:t>Transitionnal</a:t>
                </a:r>
                <a:r>
                  <a:rPr lang="fr-FR" sz="500" dirty="0"/>
                  <a:t> Club </a:t>
                </a:r>
                <a:r>
                  <a:rPr lang="fr-FR" sz="500" dirty="0" err="1"/>
                  <a:t>cells</a:t>
                </a:r>
                <a:endParaRPr lang="fr-FR" sz="500" dirty="0"/>
              </a:p>
            </p:txBody>
          </p:sp>
        </p:grp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83CE661F-C4FE-4F20-B476-C32B5CD5F625}"/>
              </a:ext>
            </a:extLst>
          </p:cNvPr>
          <p:cNvGrpSpPr/>
          <p:nvPr/>
        </p:nvGrpSpPr>
        <p:grpSpPr>
          <a:xfrm>
            <a:off x="2325682" y="3869071"/>
            <a:ext cx="332252" cy="1540776"/>
            <a:chOff x="4028753" y="3210505"/>
            <a:chExt cx="332252" cy="1540776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F8EC8657-3C95-4451-AC50-3CB0A8527FF1}"/>
                </a:ext>
              </a:extLst>
            </p:cNvPr>
            <p:cNvSpPr txBox="1"/>
            <p:nvPr/>
          </p:nvSpPr>
          <p:spPr>
            <a:xfrm>
              <a:off x="4074691" y="3210505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C0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43DA9C69-9371-45C0-A22F-A82F4BFCB4DF}"/>
                </a:ext>
              </a:extLst>
            </p:cNvPr>
            <p:cNvSpPr txBox="1"/>
            <p:nvPr/>
          </p:nvSpPr>
          <p:spPr>
            <a:xfrm>
              <a:off x="4074691" y="3277651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AE64ED2D-B12D-4FA8-990C-E458E06210B8}"/>
                </a:ext>
              </a:extLst>
            </p:cNvPr>
            <p:cNvSpPr txBox="1"/>
            <p:nvPr/>
          </p:nvSpPr>
          <p:spPr>
            <a:xfrm>
              <a:off x="4074691" y="3338978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C2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05BCEE65-328F-4575-80AD-95750AADBD15}"/>
                </a:ext>
              </a:extLst>
            </p:cNvPr>
            <p:cNvSpPr txBox="1"/>
            <p:nvPr/>
          </p:nvSpPr>
          <p:spPr>
            <a:xfrm>
              <a:off x="4074691" y="3405403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C3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F332085E-1C48-4E4F-B2F4-050E80D0BC67}"/>
                </a:ext>
              </a:extLst>
            </p:cNvPr>
            <p:cNvSpPr txBox="1"/>
            <p:nvPr/>
          </p:nvSpPr>
          <p:spPr>
            <a:xfrm>
              <a:off x="4074691" y="3469716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C4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6EB9C92E-1ADC-4879-A259-3795ADDD701C}"/>
                </a:ext>
              </a:extLst>
            </p:cNvPr>
            <p:cNvSpPr txBox="1"/>
            <p:nvPr/>
          </p:nvSpPr>
          <p:spPr>
            <a:xfrm>
              <a:off x="4074691" y="3536435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C5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89F5425C-E87B-4350-A7EB-409743CA30D9}"/>
                </a:ext>
              </a:extLst>
            </p:cNvPr>
            <p:cNvSpPr txBox="1"/>
            <p:nvPr/>
          </p:nvSpPr>
          <p:spPr>
            <a:xfrm>
              <a:off x="4074691" y="3599853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C6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B46E7805-74F1-49C7-9541-BD6A7A25FB34}"/>
                </a:ext>
              </a:extLst>
            </p:cNvPr>
            <p:cNvSpPr txBox="1"/>
            <p:nvPr/>
          </p:nvSpPr>
          <p:spPr>
            <a:xfrm>
              <a:off x="4074691" y="3665365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C7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6A7CF840-0CA9-43F8-BAFA-098ADD425D52}"/>
                </a:ext>
              </a:extLst>
            </p:cNvPr>
            <p:cNvSpPr txBox="1"/>
            <p:nvPr/>
          </p:nvSpPr>
          <p:spPr>
            <a:xfrm>
              <a:off x="4074691" y="3730412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C8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447AE387-5BD2-43D4-B8CC-617BDFE2F0BB}"/>
                </a:ext>
              </a:extLst>
            </p:cNvPr>
            <p:cNvSpPr txBox="1"/>
            <p:nvPr/>
          </p:nvSpPr>
          <p:spPr>
            <a:xfrm>
              <a:off x="4074691" y="3796686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C9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6FFA7B2A-295B-4640-AE05-B6AA55C7AC3E}"/>
                </a:ext>
              </a:extLst>
            </p:cNvPr>
            <p:cNvSpPr txBox="1"/>
            <p:nvPr/>
          </p:nvSpPr>
          <p:spPr>
            <a:xfrm>
              <a:off x="4028753" y="3859027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C10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6CB22FBE-B537-4FD6-B11C-54CD70D6AD46}"/>
                </a:ext>
              </a:extLst>
            </p:cNvPr>
            <p:cNvSpPr txBox="1"/>
            <p:nvPr/>
          </p:nvSpPr>
          <p:spPr>
            <a:xfrm>
              <a:off x="4028753" y="3924826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C11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C8048965-83F4-4B64-BAEB-CAC25CAC3E07}"/>
                </a:ext>
              </a:extLst>
            </p:cNvPr>
            <p:cNvSpPr txBox="1"/>
            <p:nvPr/>
          </p:nvSpPr>
          <p:spPr>
            <a:xfrm>
              <a:off x="4028753" y="3990880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C12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EE99AF21-DF94-4AD3-BEE2-7A4F8D242D15}"/>
                </a:ext>
              </a:extLst>
            </p:cNvPr>
            <p:cNvSpPr txBox="1"/>
            <p:nvPr/>
          </p:nvSpPr>
          <p:spPr>
            <a:xfrm>
              <a:off x="4028753" y="4055466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C13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F022EC54-255D-402A-8674-F04208E5969C}"/>
                </a:ext>
              </a:extLst>
            </p:cNvPr>
            <p:cNvSpPr txBox="1"/>
            <p:nvPr/>
          </p:nvSpPr>
          <p:spPr>
            <a:xfrm>
              <a:off x="4028753" y="4120582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C14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88BA3C43-F8CC-4350-8AF6-BF7E07A8E73F}"/>
                </a:ext>
              </a:extLst>
            </p:cNvPr>
            <p:cNvSpPr txBox="1"/>
            <p:nvPr/>
          </p:nvSpPr>
          <p:spPr>
            <a:xfrm>
              <a:off x="4028753" y="4186880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C15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C9DBD8B2-3C15-4102-BDEF-4FC441FDA7FC}"/>
                </a:ext>
              </a:extLst>
            </p:cNvPr>
            <p:cNvSpPr txBox="1"/>
            <p:nvPr/>
          </p:nvSpPr>
          <p:spPr>
            <a:xfrm>
              <a:off x="4028753" y="4249259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C16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52309414-F4C7-4BC6-938F-96ECDFE772B3}"/>
                </a:ext>
              </a:extLst>
            </p:cNvPr>
            <p:cNvSpPr txBox="1"/>
            <p:nvPr/>
          </p:nvSpPr>
          <p:spPr>
            <a:xfrm>
              <a:off x="4028753" y="4315864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C17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498B6CC3-761A-4EA8-9F97-94D2584F8D96}"/>
                </a:ext>
              </a:extLst>
            </p:cNvPr>
            <p:cNvSpPr txBox="1"/>
            <p:nvPr/>
          </p:nvSpPr>
          <p:spPr>
            <a:xfrm>
              <a:off x="4028753" y="4382570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C18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E32F133-2847-408F-A9CE-A62FD42A05CA}"/>
                </a:ext>
              </a:extLst>
            </p:cNvPr>
            <p:cNvSpPr txBox="1"/>
            <p:nvPr/>
          </p:nvSpPr>
          <p:spPr>
            <a:xfrm>
              <a:off x="4028753" y="4446261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C19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A94F79A-36D4-4145-BF38-298B58E67D8E}"/>
                </a:ext>
              </a:extLst>
            </p:cNvPr>
            <p:cNvSpPr txBox="1"/>
            <p:nvPr/>
          </p:nvSpPr>
          <p:spPr>
            <a:xfrm>
              <a:off x="4028753" y="4513052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C20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382E0E55-EDE8-4E33-96B8-E88158DB061F}"/>
                </a:ext>
              </a:extLst>
            </p:cNvPr>
            <p:cNvSpPr txBox="1"/>
            <p:nvPr/>
          </p:nvSpPr>
          <p:spPr>
            <a:xfrm>
              <a:off x="4028753" y="4582004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C21</a:t>
              </a:r>
            </a:p>
          </p:txBody>
        </p:sp>
      </p:grpSp>
      <p:pic>
        <p:nvPicPr>
          <p:cNvPr id="63" name="Image 62">
            <a:extLst>
              <a:ext uri="{FF2B5EF4-FFF2-40B4-BE49-F238E27FC236}">
                <a16:creationId xmlns:a16="http://schemas.microsoft.com/office/drawing/2014/main" id="{232A0695-F75C-45EA-8EC6-1BF85F85720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/>
          <a:srcRect r="15515"/>
          <a:stretch/>
        </p:blipFill>
        <p:spPr>
          <a:xfrm>
            <a:off x="465790" y="3914492"/>
            <a:ext cx="1764000" cy="1440000"/>
          </a:xfrm>
          <a:prstGeom prst="rect">
            <a:avLst/>
          </a:prstGeom>
        </p:spPr>
      </p:pic>
      <p:grpSp>
        <p:nvGrpSpPr>
          <p:cNvPr id="65" name="Groupe 64">
            <a:extLst>
              <a:ext uri="{FF2B5EF4-FFF2-40B4-BE49-F238E27FC236}">
                <a16:creationId xmlns:a16="http://schemas.microsoft.com/office/drawing/2014/main" id="{C139DA29-FF60-4C77-92F8-3ADDFFFABABF}"/>
              </a:ext>
            </a:extLst>
          </p:cNvPr>
          <p:cNvGrpSpPr/>
          <p:nvPr/>
        </p:nvGrpSpPr>
        <p:grpSpPr>
          <a:xfrm>
            <a:off x="225912" y="3869071"/>
            <a:ext cx="332252" cy="1540776"/>
            <a:chOff x="4028753" y="3210505"/>
            <a:chExt cx="332252" cy="1540776"/>
          </a:xfrm>
        </p:grpSpPr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D7E0C688-F7BD-40C6-BDE3-870E43D5FE43}"/>
                </a:ext>
              </a:extLst>
            </p:cNvPr>
            <p:cNvSpPr txBox="1"/>
            <p:nvPr/>
          </p:nvSpPr>
          <p:spPr>
            <a:xfrm>
              <a:off x="4074691" y="3210505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C0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C1AE31D4-824E-4C28-A89C-F66966332CDA}"/>
                </a:ext>
              </a:extLst>
            </p:cNvPr>
            <p:cNvSpPr txBox="1"/>
            <p:nvPr/>
          </p:nvSpPr>
          <p:spPr>
            <a:xfrm>
              <a:off x="4074691" y="3277651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3D336873-7587-4F0E-A190-F85566A38588}"/>
                </a:ext>
              </a:extLst>
            </p:cNvPr>
            <p:cNvSpPr txBox="1"/>
            <p:nvPr/>
          </p:nvSpPr>
          <p:spPr>
            <a:xfrm>
              <a:off x="4074691" y="3338978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C2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F70E38EA-FF44-49C4-BC6E-69D67119DB53}"/>
                </a:ext>
              </a:extLst>
            </p:cNvPr>
            <p:cNvSpPr txBox="1"/>
            <p:nvPr/>
          </p:nvSpPr>
          <p:spPr>
            <a:xfrm>
              <a:off x="4074691" y="3405403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C3</a:t>
              </a: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50E90C8A-D012-4367-8CF9-81D185B11462}"/>
                </a:ext>
              </a:extLst>
            </p:cNvPr>
            <p:cNvSpPr txBox="1"/>
            <p:nvPr/>
          </p:nvSpPr>
          <p:spPr>
            <a:xfrm>
              <a:off x="4074691" y="3469716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C4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3BF6BBFD-5B17-4C6A-B3D1-513F4DCCC9D9}"/>
                </a:ext>
              </a:extLst>
            </p:cNvPr>
            <p:cNvSpPr txBox="1"/>
            <p:nvPr/>
          </p:nvSpPr>
          <p:spPr>
            <a:xfrm>
              <a:off x="4074691" y="3536435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C5</a:t>
              </a: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C0BF54F0-738C-4352-8087-5C6B653F5CFF}"/>
                </a:ext>
              </a:extLst>
            </p:cNvPr>
            <p:cNvSpPr txBox="1"/>
            <p:nvPr/>
          </p:nvSpPr>
          <p:spPr>
            <a:xfrm>
              <a:off x="4074691" y="3599853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C6</a:t>
              </a:r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0EA83588-5A87-438A-8528-43C6C6E5DEF6}"/>
                </a:ext>
              </a:extLst>
            </p:cNvPr>
            <p:cNvSpPr txBox="1"/>
            <p:nvPr/>
          </p:nvSpPr>
          <p:spPr>
            <a:xfrm>
              <a:off x="4074691" y="3665365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C7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CC2A1913-36DF-48B7-810F-BB93221156A2}"/>
                </a:ext>
              </a:extLst>
            </p:cNvPr>
            <p:cNvSpPr txBox="1"/>
            <p:nvPr/>
          </p:nvSpPr>
          <p:spPr>
            <a:xfrm>
              <a:off x="4074691" y="3730412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C8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17FECBED-3E93-4041-9138-C9A6EC5344BF}"/>
                </a:ext>
              </a:extLst>
            </p:cNvPr>
            <p:cNvSpPr txBox="1"/>
            <p:nvPr/>
          </p:nvSpPr>
          <p:spPr>
            <a:xfrm>
              <a:off x="4074691" y="3796686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C9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0578C354-5810-472A-9704-378507C6186C}"/>
                </a:ext>
              </a:extLst>
            </p:cNvPr>
            <p:cNvSpPr txBox="1"/>
            <p:nvPr/>
          </p:nvSpPr>
          <p:spPr>
            <a:xfrm>
              <a:off x="4028753" y="3859027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C10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E70B310C-1A00-47C8-8637-851154D292F0}"/>
                </a:ext>
              </a:extLst>
            </p:cNvPr>
            <p:cNvSpPr txBox="1"/>
            <p:nvPr/>
          </p:nvSpPr>
          <p:spPr>
            <a:xfrm>
              <a:off x="4028753" y="3924826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C11</a:t>
              </a: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3E9F4B55-A69E-43A7-B0E8-5CCD147475CE}"/>
                </a:ext>
              </a:extLst>
            </p:cNvPr>
            <p:cNvSpPr txBox="1"/>
            <p:nvPr/>
          </p:nvSpPr>
          <p:spPr>
            <a:xfrm>
              <a:off x="4028753" y="3990880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C12</a:t>
              </a: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5B6FE021-6772-43BE-8A39-F5CF2C4A13BC}"/>
                </a:ext>
              </a:extLst>
            </p:cNvPr>
            <p:cNvSpPr txBox="1"/>
            <p:nvPr/>
          </p:nvSpPr>
          <p:spPr>
            <a:xfrm>
              <a:off x="4028753" y="4055466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C13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62036A06-1A1A-452D-8FCF-E5BDB99A6EA6}"/>
                </a:ext>
              </a:extLst>
            </p:cNvPr>
            <p:cNvSpPr txBox="1"/>
            <p:nvPr/>
          </p:nvSpPr>
          <p:spPr>
            <a:xfrm>
              <a:off x="4028753" y="4120582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C14</a:t>
              </a: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A3E92F3C-9F26-412F-B346-05299F1A1171}"/>
                </a:ext>
              </a:extLst>
            </p:cNvPr>
            <p:cNvSpPr txBox="1"/>
            <p:nvPr/>
          </p:nvSpPr>
          <p:spPr>
            <a:xfrm>
              <a:off x="4028753" y="4186880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C15</a:t>
              </a: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0D8EE0C8-9094-43A6-A8F9-1E3392426D58}"/>
                </a:ext>
              </a:extLst>
            </p:cNvPr>
            <p:cNvSpPr txBox="1"/>
            <p:nvPr/>
          </p:nvSpPr>
          <p:spPr>
            <a:xfrm>
              <a:off x="4028753" y="4249259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C16</a:t>
              </a: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4765939D-315D-491A-AFA3-475ED93D84AD}"/>
                </a:ext>
              </a:extLst>
            </p:cNvPr>
            <p:cNvSpPr txBox="1"/>
            <p:nvPr/>
          </p:nvSpPr>
          <p:spPr>
            <a:xfrm>
              <a:off x="4028753" y="4315864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C17</a:t>
              </a:r>
            </a:p>
          </p:txBody>
        </p: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1B24D89D-9377-44CC-A404-6C73774886FD}"/>
                </a:ext>
              </a:extLst>
            </p:cNvPr>
            <p:cNvSpPr txBox="1"/>
            <p:nvPr/>
          </p:nvSpPr>
          <p:spPr>
            <a:xfrm>
              <a:off x="4028753" y="4382570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C18</a:t>
              </a: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693FB251-57E3-4204-88DF-D9FAB8C4437F}"/>
                </a:ext>
              </a:extLst>
            </p:cNvPr>
            <p:cNvSpPr txBox="1"/>
            <p:nvPr/>
          </p:nvSpPr>
          <p:spPr>
            <a:xfrm>
              <a:off x="4028753" y="4446261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C19</a:t>
              </a:r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8054212D-5910-4391-B553-D9C104E47699}"/>
                </a:ext>
              </a:extLst>
            </p:cNvPr>
            <p:cNvSpPr txBox="1"/>
            <p:nvPr/>
          </p:nvSpPr>
          <p:spPr>
            <a:xfrm>
              <a:off x="4028753" y="4513052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C20</a:t>
              </a: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212A0865-98D6-4B07-AB9C-7B730364AFCE}"/>
                </a:ext>
              </a:extLst>
            </p:cNvPr>
            <p:cNvSpPr txBox="1"/>
            <p:nvPr/>
          </p:nvSpPr>
          <p:spPr>
            <a:xfrm>
              <a:off x="4028753" y="4582004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C21</a:t>
              </a:r>
            </a:p>
          </p:txBody>
        </p:sp>
      </p:grpSp>
      <p:sp>
        <p:nvSpPr>
          <p:cNvPr id="114" name="ZoneTexte 113">
            <a:extLst>
              <a:ext uri="{FF2B5EF4-FFF2-40B4-BE49-F238E27FC236}">
                <a16:creationId xmlns:a16="http://schemas.microsoft.com/office/drawing/2014/main" id="{B89CAFFF-CCD9-496E-AEE1-20CE5F3A0EB8}"/>
              </a:ext>
            </a:extLst>
          </p:cNvPr>
          <p:cNvSpPr txBox="1"/>
          <p:nvPr/>
        </p:nvSpPr>
        <p:spPr>
          <a:xfrm rot="16200000">
            <a:off x="560686" y="3236942"/>
            <a:ext cx="136755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 err="1"/>
              <a:t>Interstitial</a:t>
            </a:r>
            <a:r>
              <a:rPr lang="fr-FR" sz="500" dirty="0"/>
              <a:t> </a:t>
            </a:r>
            <a:r>
              <a:rPr lang="fr-FR" sz="500" dirty="0" err="1"/>
              <a:t>Macrophages_perivascular</a:t>
            </a:r>
            <a:endParaRPr lang="fr-FR" sz="500" dirty="0"/>
          </a:p>
        </p:txBody>
      </p:sp>
      <p:grpSp>
        <p:nvGrpSpPr>
          <p:cNvPr id="143" name="Groupe 142">
            <a:extLst>
              <a:ext uri="{FF2B5EF4-FFF2-40B4-BE49-F238E27FC236}">
                <a16:creationId xmlns:a16="http://schemas.microsoft.com/office/drawing/2014/main" id="{A5C1FCFC-4EC7-4B75-B1AC-00A119E6626C}"/>
              </a:ext>
            </a:extLst>
          </p:cNvPr>
          <p:cNvGrpSpPr/>
          <p:nvPr/>
        </p:nvGrpSpPr>
        <p:grpSpPr>
          <a:xfrm>
            <a:off x="412488" y="2895476"/>
            <a:ext cx="1857641" cy="1110653"/>
            <a:chOff x="1126594" y="2233621"/>
            <a:chExt cx="1857641" cy="1110653"/>
          </a:xfrm>
        </p:grpSpPr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6CA34A09-5A3E-4826-B830-A863893A8B73}"/>
                </a:ext>
              </a:extLst>
            </p:cNvPr>
            <p:cNvSpPr txBox="1"/>
            <p:nvPr/>
          </p:nvSpPr>
          <p:spPr>
            <a:xfrm rot="16200000">
              <a:off x="1044754" y="3093156"/>
              <a:ext cx="33295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err="1"/>
                <a:t>AMs</a:t>
              </a:r>
              <a:endParaRPr lang="fr-FR" sz="500" dirty="0"/>
            </a:p>
          </p:txBody>
        </p: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3040D00E-CFAF-4BC3-B897-BC9C533C0E59}"/>
                </a:ext>
              </a:extLst>
            </p:cNvPr>
            <p:cNvSpPr txBox="1"/>
            <p:nvPr/>
          </p:nvSpPr>
          <p:spPr>
            <a:xfrm rot="16200000">
              <a:off x="1114123" y="3093156"/>
              <a:ext cx="33295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/>
                <a:t>AT1s</a:t>
              </a:r>
            </a:p>
          </p:txBody>
        </p: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5C895C6A-3ED3-471E-8956-096453B5AC37}"/>
                </a:ext>
              </a:extLst>
            </p:cNvPr>
            <p:cNvSpPr txBox="1"/>
            <p:nvPr/>
          </p:nvSpPr>
          <p:spPr>
            <a:xfrm rot="16200000">
              <a:off x="1183649" y="3093156"/>
              <a:ext cx="33295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/>
                <a:t>AT2s</a:t>
              </a:r>
            </a:p>
          </p:txBody>
        </p:sp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id="{D4E39463-2687-4C56-8FD9-34F7CB930691}"/>
                </a:ext>
              </a:extLst>
            </p:cNvPr>
            <p:cNvSpPr txBox="1"/>
            <p:nvPr/>
          </p:nvSpPr>
          <p:spPr>
            <a:xfrm rot="16200000">
              <a:off x="1222112" y="3062092"/>
              <a:ext cx="39508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/>
                <a:t>B </a:t>
              </a:r>
              <a:r>
                <a:rPr lang="fr-FR" sz="500" dirty="0" err="1"/>
                <a:t>cells</a:t>
              </a:r>
              <a:endParaRPr lang="fr-FR" sz="500" dirty="0"/>
            </a:p>
          </p:txBody>
        </p:sp>
        <p:sp>
          <p:nvSpPr>
            <p:cNvPr id="120" name="ZoneTexte 119">
              <a:extLst>
                <a:ext uri="{FF2B5EF4-FFF2-40B4-BE49-F238E27FC236}">
                  <a16:creationId xmlns:a16="http://schemas.microsoft.com/office/drawing/2014/main" id="{CEF5349A-CE0E-42D1-A15F-8243CACD3C5F}"/>
                </a:ext>
              </a:extLst>
            </p:cNvPr>
            <p:cNvSpPr txBox="1"/>
            <p:nvPr/>
          </p:nvSpPr>
          <p:spPr>
            <a:xfrm rot="16200000">
              <a:off x="2205651" y="2901271"/>
              <a:ext cx="716729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err="1"/>
                <a:t>Pericytes</a:t>
              </a:r>
              <a:endParaRPr lang="fr-FR" sz="500" dirty="0"/>
            </a:p>
          </p:txBody>
        </p:sp>
        <p:sp>
          <p:nvSpPr>
            <p:cNvPr id="121" name="ZoneTexte 120">
              <a:extLst>
                <a:ext uri="{FF2B5EF4-FFF2-40B4-BE49-F238E27FC236}">
                  <a16:creationId xmlns:a16="http://schemas.microsoft.com/office/drawing/2014/main" id="{53AB86FF-272E-43DF-9A79-9F20F33BF15F}"/>
                </a:ext>
              </a:extLst>
            </p:cNvPr>
            <p:cNvSpPr txBox="1"/>
            <p:nvPr/>
          </p:nvSpPr>
          <p:spPr>
            <a:xfrm rot="16200000">
              <a:off x="1205783" y="2976405"/>
              <a:ext cx="566461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/>
                <a:t>CD4</a:t>
              </a:r>
              <a:r>
                <a:rPr lang="fr-FR" sz="500" baseline="30000" dirty="0"/>
                <a:t>+</a:t>
              </a:r>
              <a:r>
                <a:rPr lang="fr-FR" sz="500" dirty="0"/>
                <a:t> T </a:t>
              </a:r>
              <a:r>
                <a:rPr lang="fr-FR" sz="500" dirty="0" err="1"/>
                <a:t>cells</a:t>
              </a:r>
              <a:endParaRPr lang="fr-FR" sz="500" dirty="0"/>
            </a:p>
          </p:txBody>
        </p:sp>
        <p:sp>
          <p:nvSpPr>
            <p:cNvPr id="122" name="ZoneTexte 121">
              <a:extLst>
                <a:ext uri="{FF2B5EF4-FFF2-40B4-BE49-F238E27FC236}">
                  <a16:creationId xmlns:a16="http://schemas.microsoft.com/office/drawing/2014/main" id="{4C7C005F-CCF4-4970-862C-0DD4D7E55F1C}"/>
                </a:ext>
              </a:extLst>
            </p:cNvPr>
            <p:cNvSpPr txBox="1"/>
            <p:nvPr/>
          </p:nvSpPr>
          <p:spPr>
            <a:xfrm rot="16200000">
              <a:off x="1272606" y="2976405"/>
              <a:ext cx="566461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/>
                <a:t>CD8</a:t>
              </a:r>
              <a:r>
                <a:rPr lang="fr-FR" sz="500" baseline="30000" dirty="0"/>
                <a:t>+</a:t>
              </a:r>
              <a:r>
                <a:rPr lang="fr-FR" sz="500" dirty="0"/>
                <a:t> T </a:t>
              </a:r>
              <a:r>
                <a:rPr lang="fr-FR" sz="500" dirty="0" err="1"/>
                <a:t>cells</a:t>
              </a:r>
              <a:endParaRPr lang="fr-FR" sz="500" dirty="0"/>
            </a:p>
          </p:txBody>
        </p:sp>
        <p:sp>
          <p:nvSpPr>
            <p:cNvPr id="123" name="ZoneTexte 122">
              <a:extLst>
                <a:ext uri="{FF2B5EF4-FFF2-40B4-BE49-F238E27FC236}">
                  <a16:creationId xmlns:a16="http://schemas.microsoft.com/office/drawing/2014/main" id="{B8EC3D71-905B-4A2C-9BA1-F1A0F72ADE23}"/>
                </a:ext>
              </a:extLst>
            </p:cNvPr>
            <p:cNvSpPr txBox="1"/>
            <p:nvPr/>
          </p:nvSpPr>
          <p:spPr>
            <a:xfrm rot="16200000">
              <a:off x="1213300" y="2851265"/>
              <a:ext cx="816741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/>
                <a:t>Club </a:t>
              </a:r>
              <a:r>
                <a:rPr lang="fr-FR" sz="500" dirty="0" err="1"/>
                <a:t>cells</a:t>
              </a:r>
              <a:r>
                <a:rPr lang="fr-FR" sz="500" dirty="0"/>
                <a:t> (non-nasal)</a:t>
              </a:r>
            </a:p>
          </p:txBody>
        </p:sp>
        <p:sp>
          <p:nvSpPr>
            <p:cNvPr id="124" name="ZoneTexte 123">
              <a:extLst>
                <a:ext uri="{FF2B5EF4-FFF2-40B4-BE49-F238E27FC236}">
                  <a16:creationId xmlns:a16="http://schemas.microsoft.com/office/drawing/2014/main" id="{606F9876-F4B0-4B26-AD24-7B0AC1783DC5}"/>
                </a:ext>
              </a:extLst>
            </p:cNvPr>
            <p:cNvSpPr txBox="1"/>
            <p:nvPr/>
          </p:nvSpPr>
          <p:spPr>
            <a:xfrm rot="16200000">
              <a:off x="1500195" y="3072721"/>
              <a:ext cx="37382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err="1"/>
                <a:t>cMos</a:t>
              </a:r>
              <a:endParaRPr lang="fr-FR" sz="500" dirty="0"/>
            </a:p>
          </p:txBody>
        </p:sp>
        <p:sp>
          <p:nvSpPr>
            <p:cNvPr id="125" name="ZoneTexte 124">
              <a:extLst>
                <a:ext uri="{FF2B5EF4-FFF2-40B4-BE49-F238E27FC236}">
                  <a16:creationId xmlns:a16="http://schemas.microsoft.com/office/drawing/2014/main" id="{CAFA26BB-CAA1-4BD7-A1DB-B93C22106E44}"/>
                </a:ext>
              </a:extLst>
            </p:cNvPr>
            <p:cNvSpPr txBox="1"/>
            <p:nvPr/>
          </p:nvSpPr>
          <p:spPr>
            <a:xfrm rot="16200000">
              <a:off x="1568228" y="3072721"/>
              <a:ext cx="373828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/>
                <a:t>cDC2s</a:t>
              </a:r>
            </a:p>
          </p:txBody>
        </p:sp>
        <p:sp>
          <p:nvSpPr>
            <p:cNvPr id="126" name="ZoneTexte 125">
              <a:extLst>
                <a:ext uri="{FF2B5EF4-FFF2-40B4-BE49-F238E27FC236}">
                  <a16:creationId xmlns:a16="http://schemas.microsoft.com/office/drawing/2014/main" id="{D9B72BA9-3430-4078-94E3-D693439DD0ED}"/>
                </a:ext>
              </a:extLst>
            </p:cNvPr>
            <p:cNvSpPr txBox="1"/>
            <p:nvPr/>
          </p:nvSpPr>
          <p:spPr>
            <a:xfrm rot="16200000">
              <a:off x="1402486" y="2836605"/>
              <a:ext cx="84606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/>
                <a:t>Blood </a:t>
              </a:r>
              <a:r>
                <a:rPr lang="fr-FR" sz="500" dirty="0" err="1"/>
                <a:t>ECs</a:t>
              </a:r>
              <a:endParaRPr lang="fr-FR" sz="500" dirty="0"/>
            </a:p>
          </p:txBody>
        </p:sp>
        <p:sp>
          <p:nvSpPr>
            <p:cNvPr id="127" name="ZoneTexte 126">
              <a:extLst>
                <a:ext uri="{FF2B5EF4-FFF2-40B4-BE49-F238E27FC236}">
                  <a16:creationId xmlns:a16="http://schemas.microsoft.com/office/drawing/2014/main" id="{96E36E57-34BC-4E2A-9D70-58DF09FFAC8C}"/>
                </a:ext>
              </a:extLst>
            </p:cNvPr>
            <p:cNvSpPr txBox="1"/>
            <p:nvPr/>
          </p:nvSpPr>
          <p:spPr>
            <a:xfrm rot="16200000">
              <a:off x="1466828" y="2836605"/>
              <a:ext cx="84606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err="1"/>
                <a:t>Lymph</a:t>
              </a:r>
              <a:r>
                <a:rPr lang="fr-FR" sz="500" dirty="0"/>
                <a:t> </a:t>
              </a:r>
              <a:r>
                <a:rPr lang="fr-FR" sz="500" dirty="0" err="1"/>
                <a:t>ECs</a:t>
              </a:r>
              <a:endParaRPr lang="fr-FR" sz="500" dirty="0"/>
            </a:p>
          </p:txBody>
        </p:sp>
        <p:sp>
          <p:nvSpPr>
            <p:cNvPr id="128" name="ZoneTexte 127">
              <a:extLst>
                <a:ext uri="{FF2B5EF4-FFF2-40B4-BE49-F238E27FC236}">
                  <a16:creationId xmlns:a16="http://schemas.microsoft.com/office/drawing/2014/main" id="{895AFF43-6731-4904-AC6F-89037431BF6C}"/>
                </a:ext>
              </a:extLst>
            </p:cNvPr>
            <p:cNvSpPr txBox="1"/>
            <p:nvPr/>
          </p:nvSpPr>
          <p:spPr>
            <a:xfrm rot="16200000">
              <a:off x="1761632" y="2927337"/>
              <a:ext cx="66459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err="1"/>
                <a:t>Migratory</a:t>
              </a:r>
              <a:r>
                <a:rPr lang="fr-FR" sz="500" dirty="0"/>
                <a:t> </a:t>
              </a:r>
              <a:r>
                <a:rPr lang="fr-FR" sz="500" dirty="0" err="1"/>
                <a:t>DCs</a:t>
              </a:r>
              <a:endParaRPr lang="fr-FR" sz="500" dirty="0"/>
            </a:p>
          </p:txBody>
        </p:sp>
        <p:sp>
          <p:nvSpPr>
            <p:cNvPr id="129" name="ZoneTexte 128">
              <a:extLst>
                <a:ext uri="{FF2B5EF4-FFF2-40B4-BE49-F238E27FC236}">
                  <a16:creationId xmlns:a16="http://schemas.microsoft.com/office/drawing/2014/main" id="{D1C4BB5D-775B-4BE5-B791-B8529A485C44}"/>
                </a:ext>
              </a:extLst>
            </p:cNvPr>
            <p:cNvSpPr txBox="1"/>
            <p:nvPr/>
          </p:nvSpPr>
          <p:spPr>
            <a:xfrm rot="16200000">
              <a:off x="1781298" y="3016383"/>
              <a:ext cx="486505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err="1"/>
                <a:t>Mast</a:t>
              </a:r>
              <a:r>
                <a:rPr lang="fr-FR" sz="500" dirty="0"/>
                <a:t> </a:t>
              </a:r>
              <a:r>
                <a:rPr lang="fr-FR" sz="500" dirty="0" err="1"/>
                <a:t>cells</a:t>
              </a:r>
              <a:endParaRPr lang="fr-FR" sz="500" dirty="0"/>
            </a:p>
          </p:txBody>
        </p:sp>
        <p:sp>
          <p:nvSpPr>
            <p:cNvPr id="130" name="ZoneTexte 129">
              <a:extLst>
                <a:ext uri="{FF2B5EF4-FFF2-40B4-BE49-F238E27FC236}">
                  <a16:creationId xmlns:a16="http://schemas.microsoft.com/office/drawing/2014/main" id="{6A784F51-AE0D-4E91-B85D-76EAC88589F8}"/>
                </a:ext>
              </a:extLst>
            </p:cNvPr>
            <p:cNvSpPr txBox="1"/>
            <p:nvPr/>
          </p:nvSpPr>
          <p:spPr>
            <a:xfrm rot="16200000">
              <a:off x="1914382" y="3016383"/>
              <a:ext cx="486505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err="1"/>
                <a:t>MoMacs</a:t>
              </a:r>
              <a:endParaRPr lang="fr-FR" sz="500" dirty="0"/>
            </a:p>
          </p:txBody>
        </p:sp>
        <p:sp>
          <p:nvSpPr>
            <p:cNvPr id="131" name="ZoneTexte 130">
              <a:extLst>
                <a:ext uri="{FF2B5EF4-FFF2-40B4-BE49-F238E27FC236}">
                  <a16:creationId xmlns:a16="http://schemas.microsoft.com/office/drawing/2014/main" id="{DB96B23F-C5D7-4C32-A5EB-075604B0D004}"/>
                </a:ext>
              </a:extLst>
            </p:cNvPr>
            <p:cNvSpPr txBox="1"/>
            <p:nvPr/>
          </p:nvSpPr>
          <p:spPr>
            <a:xfrm rot="16200000">
              <a:off x="1764296" y="2797559"/>
              <a:ext cx="9241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err="1"/>
                <a:t>Multiciliated</a:t>
              </a:r>
              <a:r>
                <a:rPr lang="fr-FR" sz="500" dirty="0"/>
                <a:t> </a:t>
              </a:r>
              <a:r>
                <a:rPr lang="fr-FR" sz="500" dirty="0" err="1"/>
                <a:t>cells</a:t>
              </a:r>
              <a:r>
                <a:rPr lang="fr-FR" sz="500" dirty="0"/>
                <a:t> (nasal)</a:t>
              </a:r>
            </a:p>
          </p:txBody>
        </p:sp>
        <p:sp>
          <p:nvSpPr>
            <p:cNvPr id="132" name="ZoneTexte 131">
              <a:extLst>
                <a:ext uri="{FF2B5EF4-FFF2-40B4-BE49-F238E27FC236}">
                  <a16:creationId xmlns:a16="http://schemas.microsoft.com/office/drawing/2014/main" id="{ABDF87BB-0C67-4394-8AC0-044C14B556B3}"/>
                </a:ext>
              </a:extLst>
            </p:cNvPr>
            <p:cNvSpPr txBox="1"/>
            <p:nvPr/>
          </p:nvSpPr>
          <p:spPr>
            <a:xfrm rot="16200000">
              <a:off x="2009009" y="2910587"/>
              <a:ext cx="69809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err="1"/>
                <a:t>ncMos</a:t>
              </a:r>
              <a:endParaRPr lang="fr-FR" sz="500" dirty="0"/>
            </a:p>
          </p:txBody>
        </p:sp>
        <p:sp>
          <p:nvSpPr>
            <p:cNvPr id="133" name="ZoneTexte 132">
              <a:extLst>
                <a:ext uri="{FF2B5EF4-FFF2-40B4-BE49-F238E27FC236}">
                  <a16:creationId xmlns:a16="http://schemas.microsoft.com/office/drawing/2014/main" id="{2654DD2A-FE2C-48B0-B5A5-44DBC830B2B5}"/>
                </a:ext>
              </a:extLst>
            </p:cNvPr>
            <p:cNvSpPr txBox="1"/>
            <p:nvPr/>
          </p:nvSpPr>
          <p:spPr>
            <a:xfrm rot="16200000">
              <a:off x="2265340" y="2826292"/>
              <a:ext cx="86668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/>
                <a:t>Stromal </a:t>
              </a:r>
              <a:r>
                <a:rPr lang="fr-FR" sz="500" dirty="0" err="1"/>
                <a:t>cells</a:t>
              </a:r>
              <a:endParaRPr lang="fr-FR" sz="500" dirty="0"/>
            </a:p>
          </p:txBody>
        </p:sp>
        <p:sp>
          <p:nvSpPr>
            <p:cNvPr id="134" name="ZoneTexte 133">
              <a:extLst>
                <a:ext uri="{FF2B5EF4-FFF2-40B4-BE49-F238E27FC236}">
                  <a16:creationId xmlns:a16="http://schemas.microsoft.com/office/drawing/2014/main" id="{D35F9411-16D9-4F01-8511-959BB0980F94}"/>
                </a:ext>
              </a:extLst>
            </p:cNvPr>
            <p:cNvSpPr txBox="1"/>
            <p:nvPr/>
          </p:nvSpPr>
          <p:spPr>
            <a:xfrm rot="16200000">
              <a:off x="1996378" y="2826292"/>
              <a:ext cx="86668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/>
                <a:t>NK </a:t>
              </a:r>
              <a:r>
                <a:rPr lang="fr-FR" sz="500" dirty="0" err="1"/>
                <a:t>cells</a:t>
              </a:r>
              <a:endParaRPr lang="fr-FR" sz="500" dirty="0"/>
            </a:p>
          </p:txBody>
        </p:sp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3FBD6965-AF09-4E2C-B2D6-7FF364C06898}"/>
                </a:ext>
              </a:extLst>
            </p:cNvPr>
            <p:cNvSpPr txBox="1"/>
            <p:nvPr/>
          </p:nvSpPr>
          <p:spPr>
            <a:xfrm rot="16200000">
              <a:off x="2060280" y="2826292"/>
              <a:ext cx="86668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err="1"/>
                <a:t>pDCs</a:t>
              </a:r>
              <a:endParaRPr lang="fr-FR" sz="500" dirty="0"/>
            </a:p>
          </p:txBody>
        </p:sp>
        <p:sp>
          <p:nvSpPr>
            <p:cNvPr id="136" name="ZoneTexte 135">
              <a:extLst>
                <a:ext uri="{FF2B5EF4-FFF2-40B4-BE49-F238E27FC236}">
                  <a16:creationId xmlns:a16="http://schemas.microsoft.com/office/drawing/2014/main" id="{371F8069-63C3-4B42-896E-D7DA55537DA3}"/>
                </a:ext>
              </a:extLst>
            </p:cNvPr>
            <p:cNvSpPr txBox="1"/>
            <p:nvPr/>
          </p:nvSpPr>
          <p:spPr>
            <a:xfrm rot="16200000">
              <a:off x="2092074" y="2720168"/>
              <a:ext cx="10789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/>
                <a:t>SM </a:t>
              </a:r>
              <a:r>
                <a:rPr lang="fr-FR" sz="500" dirty="0" err="1"/>
                <a:t>activated</a:t>
              </a:r>
              <a:r>
                <a:rPr lang="fr-FR" sz="500" dirty="0"/>
                <a:t> stress </a:t>
              </a:r>
              <a:r>
                <a:rPr lang="fr-FR" sz="500" dirty="0" err="1"/>
                <a:t>response</a:t>
              </a:r>
              <a:r>
                <a:rPr lang="fr-FR" sz="500" dirty="0"/>
                <a:t> </a:t>
              </a:r>
            </a:p>
          </p:txBody>
        </p:sp>
        <p:sp>
          <p:nvSpPr>
            <p:cNvPr id="137" name="ZoneTexte 136">
              <a:extLst>
                <a:ext uri="{FF2B5EF4-FFF2-40B4-BE49-F238E27FC236}">
                  <a16:creationId xmlns:a16="http://schemas.microsoft.com/office/drawing/2014/main" id="{0AF2A303-1409-44B9-8A4E-07ED9ABD0EBF}"/>
                </a:ext>
              </a:extLst>
            </p:cNvPr>
            <p:cNvSpPr txBox="1"/>
            <p:nvPr/>
          </p:nvSpPr>
          <p:spPr>
            <a:xfrm rot="16200000">
              <a:off x="2344270" y="2704309"/>
              <a:ext cx="1110653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/>
                <a:t>AT2s/</a:t>
              </a:r>
              <a:r>
                <a:rPr lang="fr-FR" sz="500" dirty="0" err="1"/>
                <a:t>Transitionnal</a:t>
              </a:r>
              <a:r>
                <a:rPr lang="fr-FR" sz="500" dirty="0"/>
                <a:t> Club </a:t>
              </a:r>
              <a:r>
                <a:rPr lang="fr-FR" sz="500" dirty="0" err="1"/>
                <a:t>cells</a:t>
              </a:r>
              <a:endParaRPr lang="fr-FR" sz="500" dirty="0"/>
            </a:p>
          </p:txBody>
        </p:sp>
        <p:sp>
          <p:nvSpPr>
            <p:cNvPr id="138" name="ZoneTexte 137">
              <a:extLst>
                <a:ext uri="{FF2B5EF4-FFF2-40B4-BE49-F238E27FC236}">
                  <a16:creationId xmlns:a16="http://schemas.microsoft.com/office/drawing/2014/main" id="{4960DC71-6FDB-42E0-9A76-E15AAA274878}"/>
                </a:ext>
              </a:extLst>
            </p:cNvPr>
            <p:cNvSpPr txBox="1"/>
            <p:nvPr/>
          </p:nvSpPr>
          <p:spPr>
            <a:xfrm rot="16200000">
              <a:off x="1753626" y="2720191"/>
              <a:ext cx="1078889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err="1"/>
                <a:t>Multiciliated</a:t>
              </a:r>
              <a:r>
                <a:rPr lang="fr-FR" sz="500" dirty="0"/>
                <a:t> </a:t>
              </a:r>
              <a:r>
                <a:rPr lang="fr-FR" sz="500" dirty="0" err="1"/>
                <a:t>cells</a:t>
              </a:r>
              <a:r>
                <a:rPr lang="fr-FR" sz="500" dirty="0"/>
                <a:t> (non-nasal)</a:t>
              </a:r>
            </a:p>
          </p:txBody>
        </p:sp>
        <p:sp>
          <p:nvSpPr>
            <p:cNvPr id="139" name="ZoneTexte 138">
              <a:extLst>
                <a:ext uri="{FF2B5EF4-FFF2-40B4-BE49-F238E27FC236}">
                  <a16:creationId xmlns:a16="http://schemas.microsoft.com/office/drawing/2014/main" id="{294402FB-8B19-4418-8CD6-3B26F0FBF72A}"/>
                </a:ext>
              </a:extLst>
            </p:cNvPr>
            <p:cNvSpPr txBox="1"/>
            <p:nvPr/>
          </p:nvSpPr>
          <p:spPr>
            <a:xfrm rot="16200000">
              <a:off x="2330688" y="2826292"/>
              <a:ext cx="86668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err="1"/>
                <a:t>Suprabasal</a:t>
              </a:r>
              <a:r>
                <a:rPr lang="fr-FR" sz="500" dirty="0"/>
                <a:t> </a:t>
              </a:r>
              <a:r>
                <a:rPr lang="fr-FR" sz="500" dirty="0" err="1"/>
                <a:t>cells</a:t>
              </a:r>
              <a:endParaRPr lang="fr-FR" sz="500" dirty="0"/>
            </a:p>
          </p:txBody>
        </p:sp>
        <p:sp>
          <p:nvSpPr>
            <p:cNvPr id="140" name="ZoneTexte 139">
              <a:extLst>
                <a:ext uri="{FF2B5EF4-FFF2-40B4-BE49-F238E27FC236}">
                  <a16:creationId xmlns:a16="http://schemas.microsoft.com/office/drawing/2014/main" id="{937B888D-A4E4-46E7-867F-EBBA17290D00}"/>
                </a:ext>
              </a:extLst>
            </p:cNvPr>
            <p:cNvSpPr txBox="1"/>
            <p:nvPr/>
          </p:nvSpPr>
          <p:spPr>
            <a:xfrm rot="16200000">
              <a:off x="2398916" y="2826292"/>
              <a:ext cx="86668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/>
                <a:t>T </a:t>
              </a:r>
              <a:r>
                <a:rPr lang="fr-FR" sz="500" dirty="0" err="1"/>
                <a:t>cells</a:t>
              </a:r>
              <a:r>
                <a:rPr lang="fr-FR" sz="500" dirty="0"/>
                <a:t> </a:t>
              </a:r>
              <a:r>
                <a:rPr lang="fr-FR" sz="500" dirty="0" err="1"/>
                <a:t>proliferating</a:t>
              </a:r>
              <a:endParaRPr lang="fr-FR" sz="500" dirty="0"/>
            </a:p>
          </p:txBody>
        </p:sp>
      </p:grpSp>
      <p:pic>
        <p:nvPicPr>
          <p:cNvPr id="142" name="Image 141">
            <a:extLst>
              <a:ext uri="{FF2B5EF4-FFF2-40B4-BE49-F238E27FC236}">
                <a16:creationId xmlns:a16="http://schemas.microsoft.com/office/drawing/2014/main" id="{88F5B4C7-C359-4B6F-AFD3-EB83A33CB71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/>
          <a:srcRect r="18719"/>
          <a:stretch/>
        </p:blipFill>
        <p:spPr>
          <a:xfrm>
            <a:off x="4507210" y="3909150"/>
            <a:ext cx="1800000" cy="1440000"/>
          </a:xfrm>
          <a:prstGeom prst="rect">
            <a:avLst/>
          </a:prstGeom>
        </p:spPr>
      </p:pic>
      <p:grpSp>
        <p:nvGrpSpPr>
          <p:cNvPr id="146" name="Groupe 145">
            <a:extLst>
              <a:ext uri="{FF2B5EF4-FFF2-40B4-BE49-F238E27FC236}">
                <a16:creationId xmlns:a16="http://schemas.microsoft.com/office/drawing/2014/main" id="{C7CC9B4F-09A7-4B49-B6A4-3C751F94F809}"/>
              </a:ext>
            </a:extLst>
          </p:cNvPr>
          <p:cNvGrpSpPr/>
          <p:nvPr/>
        </p:nvGrpSpPr>
        <p:grpSpPr>
          <a:xfrm>
            <a:off x="4248914" y="3864104"/>
            <a:ext cx="332252" cy="1540776"/>
            <a:chOff x="4028753" y="3210505"/>
            <a:chExt cx="332252" cy="1540776"/>
          </a:xfrm>
        </p:grpSpPr>
        <p:sp>
          <p:nvSpPr>
            <p:cNvPr id="147" name="ZoneTexte 146">
              <a:extLst>
                <a:ext uri="{FF2B5EF4-FFF2-40B4-BE49-F238E27FC236}">
                  <a16:creationId xmlns:a16="http://schemas.microsoft.com/office/drawing/2014/main" id="{6F6AF23D-552E-432B-891C-F2BF14924589}"/>
                </a:ext>
              </a:extLst>
            </p:cNvPr>
            <p:cNvSpPr txBox="1"/>
            <p:nvPr/>
          </p:nvSpPr>
          <p:spPr>
            <a:xfrm>
              <a:off x="4074691" y="3210505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C0</a:t>
              </a:r>
            </a:p>
          </p:txBody>
        </p:sp>
        <p:sp>
          <p:nvSpPr>
            <p:cNvPr id="148" name="ZoneTexte 147">
              <a:extLst>
                <a:ext uri="{FF2B5EF4-FFF2-40B4-BE49-F238E27FC236}">
                  <a16:creationId xmlns:a16="http://schemas.microsoft.com/office/drawing/2014/main" id="{EA02C25C-8CE4-4633-9821-84907977D727}"/>
                </a:ext>
              </a:extLst>
            </p:cNvPr>
            <p:cNvSpPr txBox="1"/>
            <p:nvPr/>
          </p:nvSpPr>
          <p:spPr>
            <a:xfrm>
              <a:off x="4074691" y="3277651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</a:t>
              </a:r>
            </a:p>
          </p:txBody>
        </p:sp>
        <p:sp>
          <p:nvSpPr>
            <p:cNvPr id="149" name="ZoneTexte 148">
              <a:extLst>
                <a:ext uri="{FF2B5EF4-FFF2-40B4-BE49-F238E27FC236}">
                  <a16:creationId xmlns:a16="http://schemas.microsoft.com/office/drawing/2014/main" id="{45BFEB13-F251-44A5-9F92-DA2B221901F2}"/>
                </a:ext>
              </a:extLst>
            </p:cNvPr>
            <p:cNvSpPr txBox="1"/>
            <p:nvPr/>
          </p:nvSpPr>
          <p:spPr>
            <a:xfrm>
              <a:off x="4074691" y="3338978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C2</a:t>
              </a:r>
            </a:p>
          </p:txBody>
        </p:sp>
        <p:sp>
          <p:nvSpPr>
            <p:cNvPr id="150" name="ZoneTexte 149">
              <a:extLst>
                <a:ext uri="{FF2B5EF4-FFF2-40B4-BE49-F238E27FC236}">
                  <a16:creationId xmlns:a16="http://schemas.microsoft.com/office/drawing/2014/main" id="{37D54A04-91EF-4707-841C-69E4017713B8}"/>
                </a:ext>
              </a:extLst>
            </p:cNvPr>
            <p:cNvSpPr txBox="1"/>
            <p:nvPr/>
          </p:nvSpPr>
          <p:spPr>
            <a:xfrm>
              <a:off x="4074691" y="3405403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C3</a:t>
              </a:r>
            </a:p>
          </p:txBody>
        </p:sp>
        <p:sp>
          <p:nvSpPr>
            <p:cNvPr id="151" name="ZoneTexte 150">
              <a:extLst>
                <a:ext uri="{FF2B5EF4-FFF2-40B4-BE49-F238E27FC236}">
                  <a16:creationId xmlns:a16="http://schemas.microsoft.com/office/drawing/2014/main" id="{0BC9DC52-3D2B-4731-AEC8-1DA890B0AB49}"/>
                </a:ext>
              </a:extLst>
            </p:cNvPr>
            <p:cNvSpPr txBox="1"/>
            <p:nvPr/>
          </p:nvSpPr>
          <p:spPr>
            <a:xfrm>
              <a:off x="4074691" y="3469716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C4</a:t>
              </a:r>
            </a:p>
          </p:txBody>
        </p:sp>
        <p:sp>
          <p:nvSpPr>
            <p:cNvPr id="152" name="ZoneTexte 151">
              <a:extLst>
                <a:ext uri="{FF2B5EF4-FFF2-40B4-BE49-F238E27FC236}">
                  <a16:creationId xmlns:a16="http://schemas.microsoft.com/office/drawing/2014/main" id="{CFF69BD5-F6F0-417C-8EB8-5910F6EEA61B}"/>
                </a:ext>
              </a:extLst>
            </p:cNvPr>
            <p:cNvSpPr txBox="1"/>
            <p:nvPr/>
          </p:nvSpPr>
          <p:spPr>
            <a:xfrm>
              <a:off x="4074691" y="3536435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C5</a:t>
              </a:r>
            </a:p>
          </p:txBody>
        </p:sp>
        <p:sp>
          <p:nvSpPr>
            <p:cNvPr id="153" name="ZoneTexte 152">
              <a:extLst>
                <a:ext uri="{FF2B5EF4-FFF2-40B4-BE49-F238E27FC236}">
                  <a16:creationId xmlns:a16="http://schemas.microsoft.com/office/drawing/2014/main" id="{5A7FD5CF-ED81-4DBB-AB6B-8DB0018C9374}"/>
                </a:ext>
              </a:extLst>
            </p:cNvPr>
            <p:cNvSpPr txBox="1"/>
            <p:nvPr/>
          </p:nvSpPr>
          <p:spPr>
            <a:xfrm>
              <a:off x="4074691" y="3599853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C6</a:t>
              </a:r>
            </a:p>
          </p:txBody>
        </p:sp>
        <p:sp>
          <p:nvSpPr>
            <p:cNvPr id="154" name="ZoneTexte 153">
              <a:extLst>
                <a:ext uri="{FF2B5EF4-FFF2-40B4-BE49-F238E27FC236}">
                  <a16:creationId xmlns:a16="http://schemas.microsoft.com/office/drawing/2014/main" id="{F7CBBCC1-00DB-4AD5-92CB-8CF7952D3090}"/>
                </a:ext>
              </a:extLst>
            </p:cNvPr>
            <p:cNvSpPr txBox="1"/>
            <p:nvPr/>
          </p:nvSpPr>
          <p:spPr>
            <a:xfrm>
              <a:off x="4074691" y="3665365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C7</a:t>
              </a:r>
            </a:p>
          </p:txBody>
        </p:sp>
        <p:sp>
          <p:nvSpPr>
            <p:cNvPr id="155" name="ZoneTexte 154">
              <a:extLst>
                <a:ext uri="{FF2B5EF4-FFF2-40B4-BE49-F238E27FC236}">
                  <a16:creationId xmlns:a16="http://schemas.microsoft.com/office/drawing/2014/main" id="{DF970941-0A77-434A-9456-53C58BC4C781}"/>
                </a:ext>
              </a:extLst>
            </p:cNvPr>
            <p:cNvSpPr txBox="1"/>
            <p:nvPr/>
          </p:nvSpPr>
          <p:spPr>
            <a:xfrm>
              <a:off x="4074691" y="3730412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C8</a:t>
              </a:r>
            </a:p>
          </p:txBody>
        </p:sp>
        <p:sp>
          <p:nvSpPr>
            <p:cNvPr id="156" name="ZoneTexte 155">
              <a:extLst>
                <a:ext uri="{FF2B5EF4-FFF2-40B4-BE49-F238E27FC236}">
                  <a16:creationId xmlns:a16="http://schemas.microsoft.com/office/drawing/2014/main" id="{7F28D578-3693-4C8D-B076-D0F2274C0637}"/>
                </a:ext>
              </a:extLst>
            </p:cNvPr>
            <p:cNvSpPr txBox="1"/>
            <p:nvPr/>
          </p:nvSpPr>
          <p:spPr>
            <a:xfrm>
              <a:off x="4074691" y="3796686"/>
              <a:ext cx="28631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C9</a:t>
              </a:r>
            </a:p>
          </p:txBody>
        </p:sp>
        <p:sp>
          <p:nvSpPr>
            <p:cNvPr id="157" name="ZoneTexte 156">
              <a:extLst>
                <a:ext uri="{FF2B5EF4-FFF2-40B4-BE49-F238E27FC236}">
                  <a16:creationId xmlns:a16="http://schemas.microsoft.com/office/drawing/2014/main" id="{AA515CAA-AC3B-4A94-B1F7-ED29211C8D8F}"/>
                </a:ext>
              </a:extLst>
            </p:cNvPr>
            <p:cNvSpPr txBox="1"/>
            <p:nvPr/>
          </p:nvSpPr>
          <p:spPr>
            <a:xfrm>
              <a:off x="4028753" y="3859027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C10</a:t>
              </a:r>
            </a:p>
          </p:txBody>
        </p:sp>
        <p:sp>
          <p:nvSpPr>
            <p:cNvPr id="158" name="ZoneTexte 157">
              <a:extLst>
                <a:ext uri="{FF2B5EF4-FFF2-40B4-BE49-F238E27FC236}">
                  <a16:creationId xmlns:a16="http://schemas.microsoft.com/office/drawing/2014/main" id="{A1C0BB9F-98A2-4C80-ABD9-DCB47C7E0F2A}"/>
                </a:ext>
              </a:extLst>
            </p:cNvPr>
            <p:cNvSpPr txBox="1"/>
            <p:nvPr/>
          </p:nvSpPr>
          <p:spPr>
            <a:xfrm>
              <a:off x="4028753" y="3924826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C11</a:t>
              </a:r>
            </a:p>
          </p:txBody>
        </p:sp>
        <p:sp>
          <p:nvSpPr>
            <p:cNvPr id="159" name="ZoneTexte 158">
              <a:extLst>
                <a:ext uri="{FF2B5EF4-FFF2-40B4-BE49-F238E27FC236}">
                  <a16:creationId xmlns:a16="http://schemas.microsoft.com/office/drawing/2014/main" id="{23BB6DC1-7966-4713-A50B-0B49502CB4E2}"/>
                </a:ext>
              </a:extLst>
            </p:cNvPr>
            <p:cNvSpPr txBox="1"/>
            <p:nvPr/>
          </p:nvSpPr>
          <p:spPr>
            <a:xfrm>
              <a:off x="4028753" y="3990880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C12</a:t>
              </a:r>
            </a:p>
          </p:txBody>
        </p:sp>
        <p:sp>
          <p:nvSpPr>
            <p:cNvPr id="160" name="ZoneTexte 159">
              <a:extLst>
                <a:ext uri="{FF2B5EF4-FFF2-40B4-BE49-F238E27FC236}">
                  <a16:creationId xmlns:a16="http://schemas.microsoft.com/office/drawing/2014/main" id="{5C183B39-D5D4-4B03-87E7-E5E0E87EBF96}"/>
                </a:ext>
              </a:extLst>
            </p:cNvPr>
            <p:cNvSpPr txBox="1"/>
            <p:nvPr/>
          </p:nvSpPr>
          <p:spPr>
            <a:xfrm>
              <a:off x="4028753" y="4055466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C13</a:t>
              </a:r>
            </a:p>
          </p:txBody>
        </p:sp>
        <p:sp>
          <p:nvSpPr>
            <p:cNvPr id="161" name="ZoneTexte 160">
              <a:extLst>
                <a:ext uri="{FF2B5EF4-FFF2-40B4-BE49-F238E27FC236}">
                  <a16:creationId xmlns:a16="http://schemas.microsoft.com/office/drawing/2014/main" id="{7DE42596-EAE3-41FE-9707-8FDD0865E81C}"/>
                </a:ext>
              </a:extLst>
            </p:cNvPr>
            <p:cNvSpPr txBox="1"/>
            <p:nvPr/>
          </p:nvSpPr>
          <p:spPr>
            <a:xfrm>
              <a:off x="4028753" y="4120582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C14</a:t>
              </a:r>
            </a:p>
          </p:txBody>
        </p:sp>
        <p:sp>
          <p:nvSpPr>
            <p:cNvPr id="162" name="ZoneTexte 161">
              <a:extLst>
                <a:ext uri="{FF2B5EF4-FFF2-40B4-BE49-F238E27FC236}">
                  <a16:creationId xmlns:a16="http://schemas.microsoft.com/office/drawing/2014/main" id="{CC5CE1D7-09E3-403B-BF2A-7201C84EB00E}"/>
                </a:ext>
              </a:extLst>
            </p:cNvPr>
            <p:cNvSpPr txBox="1"/>
            <p:nvPr/>
          </p:nvSpPr>
          <p:spPr>
            <a:xfrm>
              <a:off x="4028753" y="4186880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C15</a:t>
              </a:r>
            </a:p>
          </p:txBody>
        </p:sp>
        <p:sp>
          <p:nvSpPr>
            <p:cNvPr id="163" name="ZoneTexte 162">
              <a:extLst>
                <a:ext uri="{FF2B5EF4-FFF2-40B4-BE49-F238E27FC236}">
                  <a16:creationId xmlns:a16="http://schemas.microsoft.com/office/drawing/2014/main" id="{12B2886C-CA87-4328-A27D-37AC13F30CA1}"/>
                </a:ext>
              </a:extLst>
            </p:cNvPr>
            <p:cNvSpPr txBox="1"/>
            <p:nvPr/>
          </p:nvSpPr>
          <p:spPr>
            <a:xfrm>
              <a:off x="4028753" y="4249259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C16</a:t>
              </a:r>
            </a:p>
          </p:txBody>
        </p:sp>
        <p:sp>
          <p:nvSpPr>
            <p:cNvPr id="164" name="ZoneTexte 163">
              <a:extLst>
                <a:ext uri="{FF2B5EF4-FFF2-40B4-BE49-F238E27FC236}">
                  <a16:creationId xmlns:a16="http://schemas.microsoft.com/office/drawing/2014/main" id="{E4B01E17-F997-40F2-8185-0B9944AF5401}"/>
                </a:ext>
              </a:extLst>
            </p:cNvPr>
            <p:cNvSpPr txBox="1"/>
            <p:nvPr/>
          </p:nvSpPr>
          <p:spPr>
            <a:xfrm>
              <a:off x="4028753" y="4315864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C17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510D40BF-37D6-404F-A52D-86EB125DB971}"/>
                </a:ext>
              </a:extLst>
            </p:cNvPr>
            <p:cNvSpPr txBox="1"/>
            <p:nvPr/>
          </p:nvSpPr>
          <p:spPr>
            <a:xfrm>
              <a:off x="4028753" y="4382570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C18</a:t>
              </a:r>
            </a:p>
          </p:txBody>
        </p:sp>
        <p:sp>
          <p:nvSpPr>
            <p:cNvPr id="166" name="ZoneTexte 165">
              <a:extLst>
                <a:ext uri="{FF2B5EF4-FFF2-40B4-BE49-F238E27FC236}">
                  <a16:creationId xmlns:a16="http://schemas.microsoft.com/office/drawing/2014/main" id="{90B644A9-B312-4780-B823-8B97126AFA3A}"/>
                </a:ext>
              </a:extLst>
            </p:cNvPr>
            <p:cNvSpPr txBox="1"/>
            <p:nvPr/>
          </p:nvSpPr>
          <p:spPr>
            <a:xfrm>
              <a:off x="4028753" y="4446261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C19</a:t>
              </a:r>
            </a:p>
          </p:txBody>
        </p:sp>
        <p:sp>
          <p:nvSpPr>
            <p:cNvPr id="167" name="ZoneTexte 166">
              <a:extLst>
                <a:ext uri="{FF2B5EF4-FFF2-40B4-BE49-F238E27FC236}">
                  <a16:creationId xmlns:a16="http://schemas.microsoft.com/office/drawing/2014/main" id="{020D12E5-4E07-432A-9677-9E520F53CA2F}"/>
                </a:ext>
              </a:extLst>
            </p:cNvPr>
            <p:cNvSpPr txBox="1"/>
            <p:nvPr/>
          </p:nvSpPr>
          <p:spPr>
            <a:xfrm>
              <a:off x="4028753" y="4513052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C20</a:t>
              </a:r>
            </a:p>
          </p:txBody>
        </p: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62DB840-6535-4824-BFF9-94C6A8540F39}"/>
                </a:ext>
              </a:extLst>
            </p:cNvPr>
            <p:cNvSpPr txBox="1"/>
            <p:nvPr/>
          </p:nvSpPr>
          <p:spPr>
            <a:xfrm>
              <a:off x="4028753" y="4582004"/>
              <a:ext cx="33225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00" dirty="0"/>
                <a:t>C21</a:t>
              </a:r>
            </a:p>
          </p:txBody>
        </p:sp>
      </p:grpSp>
      <p:sp>
        <p:nvSpPr>
          <p:cNvPr id="170" name="ZoneTexte 169">
            <a:extLst>
              <a:ext uri="{FF2B5EF4-FFF2-40B4-BE49-F238E27FC236}">
                <a16:creationId xmlns:a16="http://schemas.microsoft.com/office/drawing/2014/main" id="{5E65CA2D-D6B3-49E3-B273-B7249EE5A26F}"/>
              </a:ext>
            </a:extLst>
          </p:cNvPr>
          <p:cNvSpPr txBox="1"/>
          <p:nvPr/>
        </p:nvSpPr>
        <p:spPr>
          <a:xfrm rot="16200000">
            <a:off x="4372518" y="3747069"/>
            <a:ext cx="33295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 err="1"/>
              <a:t>AMs</a:t>
            </a:r>
            <a:endParaRPr lang="fr-FR" sz="500" dirty="0"/>
          </a:p>
        </p:txBody>
      </p:sp>
      <p:sp>
        <p:nvSpPr>
          <p:cNvPr id="171" name="ZoneTexte 170">
            <a:extLst>
              <a:ext uri="{FF2B5EF4-FFF2-40B4-BE49-F238E27FC236}">
                <a16:creationId xmlns:a16="http://schemas.microsoft.com/office/drawing/2014/main" id="{1DA781D2-A3E5-4127-B1AA-80CA17744415}"/>
              </a:ext>
            </a:extLst>
          </p:cNvPr>
          <p:cNvSpPr txBox="1"/>
          <p:nvPr/>
        </p:nvSpPr>
        <p:spPr>
          <a:xfrm rot="16200000">
            <a:off x="4441887" y="3747069"/>
            <a:ext cx="33295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AT1s</a:t>
            </a:r>
          </a:p>
        </p:txBody>
      </p:sp>
      <p:sp>
        <p:nvSpPr>
          <p:cNvPr id="172" name="ZoneTexte 171">
            <a:extLst>
              <a:ext uri="{FF2B5EF4-FFF2-40B4-BE49-F238E27FC236}">
                <a16:creationId xmlns:a16="http://schemas.microsoft.com/office/drawing/2014/main" id="{901C35FE-8425-49C5-9762-C09414878D63}"/>
              </a:ext>
            </a:extLst>
          </p:cNvPr>
          <p:cNvSpPr txBox="1"/>
          <p:nvPr/>
        </p:nvSpPr>
        <p:spPr>
          <a:xfrm rot="16200000">
            <a:off x="4511413" y="3747069"/>
            <a:ext cx="33295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AT2s</a:t>
            </a:r>
          </a:p>
        </p:txBody>
      </p:sp>
      <p:sp>
        <p:nvSpPr>
          <p:cNvPr id="173" name="ZoneTexte 172">
            <a:extLst>
              <a:ext uri="{FF2B5EF4-FFF2-40B4-BE49-F238E27FC236}">
                <a16:creationId xmlns:a16="http://schemas.microsoft.com/office/drawing/2014/main" id="{200CB302-0C28-45D2-A7EE-D440EE69A8F4}"/>
              </a:ext>
            </a:extLst>
          </p:cNvPr>
          <p:cNvSpPr txBox="1"/>
          <p:nvPr/>
        </p:nvSpPr>
        <p:spPr>
          <a:xfrm rot="16200000">
            <a:off x="4547495" y="3716005"/>
            <a:ext cx="3950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B </a:t>
            </a:r>
            <a:r>
              <a:rPr lang="fr-FR" sz="500" dirty="0" err="1"/>
              <a:t>cells</a:t>
            </a:r>
            <a:endParaRPr lang="fr-FR" sz="500" dirty="0"/>
          </a:p>
        </p:txBody>
      </p:sp>
      <p:sp>
        <p:nvSpPr>
          <p:cNvPr id="174" name="ZoneTexte 173">
            <a:extLst>
              <a:ext uri="{FF2B5EF4-FFF2-40B4-BE49-F238E27FC236}">
                <a16:creationId xmlns:a16="http://schemas.microsoft.com/office/drawing/2014/main" id="{616D89B1-0334-4B39-B62E-57A6B7A86A44}"/>
              </a:ext>
            </a:extLst>
          </p:cNvPr>
          <p:cNvSpPr txBox="1"/>
          <p:nvPr/>
        </p:nvSpPr>
        <p:spPr>
          <a:xfrm rot="16200000">
            <a:off x="5645615" y="3555184"/>
            <a:ext cx="71672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 err="1"/>
              <a:t>Pericytes</a:t>
            </a:r>
            <a:endParaRPr lang="fr-FR" sz="500" dirty="0"/>
          </a:p>
        </p:txBody>
      </p:sp>
      <p:sp>
        <p:nvSpPr>
          <p:cNvPr id="175" name="ZoneTexte 174">
            <a:extLst>
              <a:ext uri="{FF2B5EF4-FFF2-40B4-BE49-F238E27FC236}">
                <a16:creationId xmlns:a16="http://schemas.microsoft.com/office/drawing/2014/main" id="{D1C3EBC4-8BF5-4A60-BC8B-92561206EC00}"/>
              </a:ext>
            </a:extLst>
          </p:cNvPr>
          <p:cNvSpPr txBox="1"/>
          <p:nvPr/>
        </p:nvSpPr>
        <p:spPr>
          <a:xfrm rot="16200000">
            <a:off x="4593985" y="3630318"/>
            <a:ext cx="56646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CD4</a:t>
            </a:r>
            <a:r>
              <a:rPr lang="fr-FR" sz="500" baseline="30000" dirty="0"/>
              <a:t>+</a:t>
            </a:r>
            <a:r>
              <a:rPr lang="fr-FR" sz="500" dirty="0"/>
              <a:t> T </a:t>
            </a:r>
            <a:r>
              <a:rPr lang="fr-FR" sz="500" dirty="0" err="1"/>
              <a:t>cells</a:t>
            </a:r>
            <a:endParaRPr lang="fr-FR" sz="500" dirty="0"/>
          </a:p>
        </p:txBody>
      </p:sp>
      <p:sp>
        <p:nvSpPr>
          <p:cNvPr id="176" name="ZoneTexte 175">
            <a:extLst>
              <a:ext uri="{FF2B5EF4-FFF2-40B4-BE49-F238E27FC236}">
                <a16:creationId xmlns:a16="http://schemas.microsoft.com/office/drawing/2014/main" id="{2EBD3DC0-A9BD-488A-A2A7-475E5AB3D041}"/>
              </a:ext>
            </a:extLst>
          </p:cNvPr>
          <p:cNvSpPr txBox="1"/>
          <p:nvPr/>
        </p:nvSpPr>
        <p:spPr>
          <a:xfrm rot="16200000">
            <a:off x="4660808" y="3630318"/>
            <a:ext cx="56646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CD8</a:t>
            </a:r>
            <a:r>
              <a:rPr lang="fr-FR" sz="500" baseline="30000" dirty="0"/>
              <a:t>+</a:t>
            </a:r>
            <a:r>
              <a:rPr lang="fr-FR" sz="500" dirty="0"/>
              <a:t> T </a:t>
            </a:r>
            <a:r>
              <a:rPr lang="fr-FR" sz="500" dirty="0" err="1"/>
              <a:t>cells</a:t>
            </a:r>
            <a:endParaRPr lang="fr-FR" sz="500" dirty="0"/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83B99FF9-49CC-4A36-AD40-6E0E31ED1DDC}"/>
              </a:ext>
            </a:extLst>
          </p:cNvPr>
          <p:cNvSpPr txBox="1"/>
          <p:nvPr/>
        </p:nvSpPr>
        <p:spPr>
          <a:xfrm rot="16200000">
            <a:off x="4603883" y="3505178"/>
            <a:ext cx="81674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Club </a:t>
            </a:r>
            <a:r>
              <a:rPr lang="fr-FR" sz="500" dirty="0" err="1"/>
              <a:t>cells</a:t>
            </a:r>
            <a:r>
              <a:rPr lang="fr-FR" sz="500" dirty="0"/>
              <a:t> (non-nasal)</a:t>
            </a: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E92B9DC1-E2EA-44DB-9158-0ACDA4361583}"/>
              </a:ext>
            </a:extLst>
          </p:cNvPr>
          <p:cNvSpPr txBox="1"/>
          <p:nvPr/>
        </p:nvSpPr>
        <p:spPr>
          <a:xfrm rot="16200000">
            <a:off x="4888397" y="3726634"/>
            <a:ext cx="37382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 err="1"/>
              <a:t>cMos</a:t>
            </a:r>
            <a:endParaRPr lang="fr-FR" sz="500" dirty="0"/>
          </a:p>
        </p:txBody>
      </p:sp>
      <p:sp>
        <p:nvSpPr>
          <p:cNvPr id="179" name="ZoneTexte 178">
            <a:extLst>
              <a:ext uri="{FF2B5EF4-FFF2-40B4-BE49-F238E27FC236}">
                <a16:creationId xmlns:a16="http://schemas.microsoft.com/office/drawing/2014/main" id="{415F5C41-F5EB-4283-BEA1-6E4224F3AAA7}"/>
              </a:ext>
            </a:extLst>
          </p:cNvPr>
          <p:cNvSpPr txBox="1"/>
          <p:nvPr/>
        </p:nvSpPr>
        <p:spPr>
          <a:xfrm rot="16200000">
            <a:off x="4958811" y="3726634"/>
            <a:ext cx="37382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cDC2s</a:t>
            </a:r>
          </a:p>
        </p:txBody>
      </p:sp>
      <p:sp>
        <p:nvSpPr>
          <p:cNvPr id="180" name="ZoneTexte 179">
            <a:extLst>
              <a:ext uri="{FF2B5EF4-FFF2-40B4-BE49-F238E27FC236}">
                <a16:creationId xmlns:a16="http://schemas.microsoft.com/office/drawing/2014/main" id="{61758F17-19C4-4F3F-9F8A-DA5A69C29C17}"/>
              </a:ext>
            </a:extLst>
          </p:cNvPr>
          <p:cNvSpPr txBox="1"/>
          <p:nvPr/>
        </p:nvSpPr>
        <p:spPr>
          <a:xfrm rot="16200000">
            <a:off x="4788307" y="3490518"/>
            <a:ext cx="84606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Blood </a:t>
            </a:r>
            <a:r>
              <a:rPr lang="fr-FR" sz="500" dirty="0" err="1"/>
              <a:t>ECs</a:t>
            </a:r>
            <a:endParaRPr lang="fr-FR" sz="500" dirty="0"/>
          </a:p>
        </p:txBody>
      </p:sp>
      <p:sp>
        <p:nvSpPr>
          <p:cNvPr id="181" name="ZoneTexte 180">
            <a:extLst>
              <a:ext uri="{FF2B5EF4-FFF2-40B4-BE49-F238E27FC236}">
                <a16:creationId xmlns:a16="http://schemas.microsoft.com/office/drawing/2014/main" id="{EE4572E8-7363-47B0-B28F-6308C92E03B1}"/>
              </a:ext>
            </a:extLst>
          </p:cNvPr>
          <p:cNvSpPr txBox="1"/>
          <p:nvPr/>
        </p:nvSpPr>
        <p:spPr>
          <a:xfrm rot="16200000">
            <a:off x="4855030" y="3490518"/>
            <a:ext cx="84606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 err="1"/>
              <a:t>Lymph</a:t>
            </a:r>
            <a:r>
              <a:rPr lang="fr-FR" sz="500" dirty="0"/>
              <a:t> </a:t>
            </a:r>
            <a:r>
              <a:rPr lang="fr-FR" sz="500" dirty="0" err="1"/>
              <a:t>ECs</a:t>
            </a:r>
            <a:endParaRPr lang="fr-FR" sz="500" dirty="0"/>
          </a:p>
        </p:txBody>
      </p:sp>
      <p:sp>
        <p:nvSpPr>
          <p:cNvPr id="183" name="ZoneTexte 182">
            <a:extLst>
              <a:ext uri="{FF2B5EF4-FFF2-40B4-BE49-F238E27FC236}">
                <a16:creationId xmlns:a16="http://schemas.microsoft.com/office/drawing/2014/main" id="{9D7A9798-2622-468E-A7C3-548F35FD06C7}"/>
              </a:ext>
            </a:extLst>
          </p:cNvPr>
          <p:cNvSpPr txBox="1"/>
          <p:nvPr/>
        </p:nvSpPr>
        <p:spPr>
          <a:xfrm rot="16200000">
            <a:off x="5232482" y="3670296"/>
            <a:ext cx="48650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 err="1"/>
              <a:t>Mast</a:t>
            </a:r>
            <a:r>
              <a:rPr lang="fr-FR" sz="500" dirty="0"/>
              <a:t> </a:t>
            </a:r>
            <a:r>
              <a:rPr lang="fr-FR" sz="500" dirty="0" err="1"/>
              <a:t>cells</a:t>
            </a:r>
            <a:endParaRPr lang="fr-FR" sz="500" dirty="0"/>
          </a:p>
        </p:txBody>
      </p:sp>
      <p:sp>
        <p:nvSpPr>
          <p:cNvPr id="184" name="ZoneTexte 183">
            <a:extLst>
              <a:ext uri="{FF2B5EF4-FFF2-40B4-BE49-F238E27FC236}">
                <a16:creationId xmlns:a16="http://schemas.microsoft.com/office/drawing/2014/main" id="{D2744C6B-728B-42CA-AFBA-90C005BCF891}"/>
              </a:ext>
            </a:extLst>
          </p:cNvPr>
          <p:cNvSpPr txBox="1"/>
          <p:nvPr/>
        </p:nvSpPr>
        <p:spPr>
          <a:xfrm rot="16200000">
            <a:off x="5362761" y="3670296"/>
            <a:ext cx="48650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 err="1"/>
              <a:t>MoMacs</a:t>
            </a:r>
            <a:endParaRPr lang="fr-FR" sz="500" dirty="0"/>
          </a:p>
        </p:txBody>
      </p:sp>
      <p:sp>
        <p:nvSpPr>
          <p:cNvPr id="186" name="ZoneTexte 185">
            <a:extLst>
              <a:ext uri="{FF2B5EF4-FFF2-40B4-BE49-F238E27FC236}">
                <a16:creationId xmlns:a16="http://schemas.microsoft.com/office/drawing/2014/main" id="{8E1291C5-DA82-4311-9FD5-6E618C2C4972}"/>
              </a:ext>
            </a:extLst>
          </p:cNvPr>
          <p:cNvSpPr txBox="1"/>
          <p:nvPr/>
        </p:nvSpPr>
        <p:spPr>
          <a:xfrm rot="16200000">
            <a:off x="5390068" y="3564500"/>
            <a:ext cx="69809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 err="1"/>
              <a:t>ncMos</a:t>
            </a:r>
            <a:endParaRPr lang="fr-FR" sz="500" dirty="0"/>
          </a:p>
        </p:txBody>
      </p:sp>
      <p:sp>
        <p:nvSpPr>
          <p:cNvPr id="187" name="ZoneTexte 186">
            <a:extLst>
              <a:ext uri="{FF2B5EF4-FFF2-40B4-BE49-F238E27FC236}">
                <a16:creationId xmlns:a16="http://schemas.microsoft.com/office/drawing/2014/main" id="{B9ADD7A6-2364-424B-BDED-BE8351CD6C45}"/>
              </a:ext>
            </a:extLst>
          </p:cNvPr>
          <p:cNvSpPr txBox="1"/>
          <p:nvPr/>
        </p:nvSpPr>
        <p:spPr>
          <a:xfrm rot="16200000">
            <a:off x="5705304" y="3480205"/>
            <a:ext cx="8666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Stromal </a:t>
            </a:r>
            <a:r>
              <a:rPr lang="fr-FR" sz="500" dirty="0" err="1"/>
              <a:t>cells</a:t>
            </a:r>
            <a:endParaRPr lang="fr-FR" sz="500" dirty="0"/>
          </a:p>
        </p:txBody>
      </p:sp>
      <p:sp>
        <p:nvSpPr>
          <p:cNvPr id="188" name="ZoneTexte 187">
            <a:extLst>
              <a:ext uri="{FF2B5EF4-FFF2-40B4-BE49-F238E27FC236}">
                <a16:creationId xmlns:a16="http://schemas.microsoft.com/office/drawing/2014/main" id="{2CBFB711-B239-4824-ADC2-BFB165B0E664}"/>
              </a:ext>
            </a:extLst>
          </p:cNvPr>
          <p:cNvSpPr txBox="1"/>
          <p:nvPr/>
        </p:nvSpPr>
        <p:spPr>
          <a:xfrm rot="16200000">
            <a:off x="5441952" y="3480205"/>
            <a:ext cx="8666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NK </a:t>
            </a:r>
            <a:r>
              <a:rPr lang="fr-FR" sz="500" dirty="0" err="1"/>
              <a:t>cells</a:t>
            </a:r>
            <a:endParaRPr lang="fr-FR" sz="500" dirty="0"/>
          </a:p>
        </p:txBody>
      </p:sp>
      <p:sp>
        <p:nvSpPr>
          <p:cNvPr id="189" name="ZoneTexte 188">
            <a:extLst>
              <a:ext uri="{FF2B5EF4-FFF2-40B4-BE49-F238E27FC236}">
                <a16:creationId xmlns:a16="http://schemas.microsoft.com/office/drawing/2014/main" id="{37799AF5-C32F-45EE-A6C9-DF8E583F494D}"/>
              </a:ext>
            </a:extLst>
          </p:cNvPr>
          <p:cNvSpPr txBox="1"/>
          <p:nvPr/>
        </p:nvSpPr>
        <p:spPr>
          <a:xfrm rot="16200000">
            <a:off x="5503049" y="3480205"/>
            <a:ext cx="8666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 err="1"/>
              <a:t>pDCs</a:t>
            </a:r>
            <a:endParaRPr lang="fr-FR" sz="500" dirty="0"/>
          </a:p>
        </p:txBody>
      </p:sp>
      <p:sp>
        <p:nvSpPr>
          <p:cNvPr id="190" name="ZoneTexte 189">
            <a:extLst>
              <a:ext uri="{FF2B5EF4-FFF2-40B4-BE49-F238E27FC236}">
                <a16:creationId xmlns:a16="http://schemas.microsoft.com/office/drawing/2014/main" id="{0D50EA25-4214-4D8A-8A8B-EBDEFA3D9381}"/>
              </a:ext>
            </a:extLst>
          </p:cNvPr>
          <p:cNvSpPr txBox="1"/>
          <p:nvPr/>
        </p:nvSpPr>
        <p:spPr>
          <a:xfrm rot="16200000">
            <a:off x="5534843" y="3374081"/>
            <a:ext cx="107893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SM </a:t>
            </a:r>
            <a:r>
              <a:rPr lang="fr-FR" sz="500" dirty="0" err="1"/>
              <a:t>activated</a:t>
            </a:r>
            <a:r>
              <a:rPr lang="fr-FR" sz="500" dirty="0"/>
              <a:t> stress </a:t>
            </a:r>
            <a:r>
              <a:rPr lang="fr-FR" sz="500" dirty="0" err="1"/>
              <a:t>response</a:t>
            </a:r>
            <a:r>
              <a:rPr lang="fr-FR" sz="500" dirty="0"/>
              <a:t> </a:t>
            </a:r>
          </a:p>
        </p:txBody>
      </p:sp>
      <p:sp>
        <p:nvSpPr>
          <p:cNvPr id="191" name="ZoneTexte 190">
            <a:extLst>
              <a:ext uri="{FF2B5EF4-FFF2-40B4-BE49-F238E27FC236}">
                <a16:creationId xmlns:a16="http://schemas.microsoft.com/office/drawing/2014/main" id="{D092F08E-5385-4EEE-B04B-0748138F7753}"/>
              </a:ext>
            </a:extLst>
          </p:cNvPr>
          <p:cNvSpPr txBox="1"/>
          <p:nvPr/>
        </p:nvSpPr>
        <p:spPr>
          <a:xfrm rot="16200000">
            <a:off x="5716914" y="3358222"/>
            <a:ext cx="111065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AT2s/</a:t>
            </a:r>
            <a:r>
              <a:rPr lang="fr-FR" sz="500" dirty="0" err="1"/>
              <a:t>Transitionnal</a:t>
            </a:r>
            <a:r>
              <a:rPr lang="fr-FR" sz="500" dirty="0"/>
              <a:t> Club </a:t>
            </a:r>
            <a:r>
              <a:rPr lang="fr-FR" sz="500" dirty="0" err="1"/>
              <a:t>cells</a:t>
            </a:r>
            <a:endParaRPr lang="fr-FR" sz="500" dirty="0"/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id="{9CDD1508-FD2A-4F09-BD5C-141DAE5DB0A2}"/>
              </a:ext>
            </a:extLst>
          </p:cNvPr>
          <p:cNvSpPr txBox="1"/>
          <p:nvPr/>
        </p:nvSpPr>
        <p:spPr>
          <a:xfrm rot="16200000">
            <a:off x="5134685" y="3374104"/>
            <a:ext cx="107888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 err="1"/>
              <a:t>Multiciliated</a:t>
            </a:r>
            <a:r>
              <a:rPr lang="fr-FR" sz="500" dirty="0"/>
              <a:t> </a:t>
            </a:r>
            <a:r>
              <a:rPr lang="fr-FR" sz="500" dirty="0" err="1"/>
              <a:t>cells</a:t>
            </a:r>
            <a:r>
              <a:rPr lang="fr-FR" sz="500" dirty="0"/>
              <a:t> (non-nasal)</a:t>
            </a:r>
          </a:p>
        </p:txBody>
      </p:sp>
      <p:sp>
        <p:nvSpPr>
          <p:cNvPr id="194" name="ZoneTexte 193">
            <a:extLst>
              <a:ext uri="{FF2B5EF4-FFF2-40B4-BE49-F238E27FC236}">
                <a16:creationId xmlns:a16="http://schemas.microsoft.com/office/drawing/2014/main" id="{79EA5DBF-8C0F-42A1-82FD-674AF62CF54F}"/>
              </a:ext>
            </a:extLst>
          </p:cNvPr>
          <p:cNvSpPr txBox="1"/>
          <p:nvPr/>
        </p:nvSpPr>
        <p:spPr>
          <a:xfrm rot="16200000">
            <a:off x="5771560" y="3480205"/>
            <a:ext cx="8666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T </a:t>
            </a:r>
            <a:r>
              <a:rPr lang="fr-FR" sz="500" dirty="0" err="1"/>
              <a:t>cells</a:t>
            </a:r>
            <a:r>
              <a:rPr lang="fr-FR" sz="500" dirty="0"/>
              <a:t> </a:t>
            </a:r>
            <a:r>
              <a:rPr lang="fr-FR" sz="500" dirty="0" err="1"/>
              <a:t>proliferating</a:t>
            </a:r>
            <a:endParaRPr lang="fr-FR" sz="500" dirty="0"/>
          </a:p>
        </p:txBody>
      </p:sp>
      <p:sp>
        <p:nvSpPr>
          <p:cNvPr id="195" name="ZoneTexte 194">
            <a:extLst>
              <a:ext uri="{FF2B5EF4-FFF2-40B4-BE49-F238E27FC236}">
                <a16:creationId xmlns:a16="http://schemas.microsoft.com/office/drawing/2014/main" id="{770C6F9B-EC16-4F71-982C-071F84227E1C}"/>
              </a:ext>
            </a:extLst>
          </p:cNvPr>
          <p:cNvSpPr txBox="1"/>
          <p:nvPr/>
        </p:nvSpPr>
        <p:spPr>
          <a:xfrm rot="16200000">
            <a:off x="4419507" y="3521667"/>
            <a:ext cx="78376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Basal </a:t>
            </a:r>
            <a:r>
              <a:rPr lang="fr-FR" sz="500" dirty="0" err="1"/>
              <a:t>resting</a:t>
            </a:r>
            <a:r>
              <a:rPr lang="fr-FR" sz="500" dirty="0"/>
              <a:t> </a:t>
            </a:r>
            <a:r>
              <a:rPr lang="fr-FR" sz="500" dirty="0" err="1"/>
              <a:t>cells</a:t>
            </a:r>
            <a:endParaRPr lang="fr-FR" sz="500" dirty="0"/>
          </a:p>
        </p:txBody>
      </p:sp>
      <p:sp>
        <p:nvSpPr>
          <p:cNvPr id="196" name="ZoneTexte 195">
            <a:extLst>
              <a:ext uri="{FF2B5EF4-FFF2-40B4-BE49-F238E27FC236}">
                <a16:creationId xmlns:a16="http://schemas.microsoft.com/office/drawing/2014/main" id="{221DB203-2C2C-4F1E-8F53-4DE165A2A8F9}"/>
              </a:ext>
            </a:extLst>
          </p:cNvPr>
          <p:cNvSpPr txBox="1"/>
          <p:nvPr/>
        </p:nvSpPr>
        <p:spPr>
          <a:xfrm rot="16200000">
            <a:off x="5375327" y="3480205"/>
            <a:ext cx="8666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Neuroendocrine </a:t>
            </a:r>
            <a:r>
              <a:rPr lang="fr-FR" sz="500" dirty="0" err="1"/>
              <a:t>cells</a:t>
            </a:r>
            <a:endParaRPr lang="fr-FR" sz="500" dirty="0"/>
          </a:p>
        </p:txBody>
      </p:sp>
      <p:sp>
        <p:nvSpPr>
          <p:cNvPr id="197" name="ZoneTexte 196">
            <a:extLst>
              <a:ext uri="{FF2B5EF4-FFF2-40B4-BE49-F238E27FC236}">
                <a16:creationId xmlns:a16="http://schemas.microsoft.com/office/drawing/2014/main" id="{E990587C-D9B0-43A7-ADB0-ADE189152918}"/>
              </a:ext>
            </a:extLst>
          </p:cNvPr>
          <p:cNvSpPr txBox="1"/>
          <p:nvPr/>
        </p:nvSpPr>
        <p:spPr>
          <a:xfrm rot="16200000">
            <a:off x="5254694" y="3629513"/>
            <a:ext cx="56807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 err="1"/>
              <a:t>Mesothelium</a:t>
            </a:r>
            <a:endParaRPr lang="fr-FR" sz="500" dirty="0"/>
          </a:p>
        </p:txBody>
      </p:sp>
      <p:sp>
        <p:nvSpPr>
          <p:cNvPr id="198" name="ZoneTexte 197">
            <a:extLst>
              <a:ext uri="{FF2B5EF4-FFF2-40B4-BE49-F238E27FC236}">
                <a16:creationId xmlns:a16="http://schemas.microsoft.com/office/drawing/2014/main" id="{583965F2-7F70-4CCA-9E80-23569AE3336A}"/>
              </a:ext>
            </a:extLst>
          </p:cNvPr>
          <p:cNvSpPr txBox="1"/>
          <p:nvPr/>
        </p:nvSpPr>
        <p:spPr>
          <a:xfrm rot="16200000">
            <a:off x="4725355" y="3229772"/>
            <a:ext cx="136755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 err="1"/>
              <a:t>Interstitial</a:t>
            </a:r>
            <a:r>
              <a:rPr lang="fr-FR" sz="500" dirty="0"/>
              <a:t> </a:t>
            </a:r>
            <a:r>
              <a:rPr lang="fr-FR" sz="500" dirty="0" err="1"/>
              <a:t>Macrophages_perivascular</a:t>
            </a:r>
            <a:endParaRPr lang="fr-FR" sz="500" dirty="0"/>
          </a:p>
        </p:txBody>
      </p:sp>
      <p:sp>
        <p:nvSpPr>
          <p:cNvPr id="199" name="ZoneTexte 198">
            <a:extLst>
              <a:ext uri="{FF2B5EF4-FFF2-40B4-BE49-F238E27FC236}">
                <a16:creationId xmlns:a16="http://schemas.microsoft.com/office/drawing/2014/main" id="{1D800C38-4FFC-4E77-977C-2B7D99192DD6}"/>
              </a:ext>
            </a:extLst>
          </p:cNvPr>
          <p:cNvSpPr txBox="1"/>
          <p:nvPr/>
        </p:nvSpPr>
        <p:spPr>
          <a:xfrm rot="16200000">
            <a:off x="4922063" y="3490518"/>
            <a:ext cx="84606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Goblet </a:t>
            </a:r>
            <a:r>
              <a:rPr lang="fr-FR" sz="500" dirty="0" err="1"/>
              <a:t>cells</a:t>
            </a:r>
            <a:endParaRPr lang="fr-FR" sz="500" dirty="0"/>
          </a:p>
        </p:txBody>
      </p:sp>
      <p:pic>
        <p:nvPicPr>
          <p:cNvPr id="202" name="Image 201">
            <a:extLst>
              <a:ext uri="{FF2B5EF4-FFF2-40B4-BE49-F238E27FC236}">
                <a16:creationId xmlns:a16="http://schemas.microsoft.com/office/drawing/2014/main" id="{95DD99AC-6F13-47F1-9F66-993E44F175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2970"/>
          <a:stretch/>
        </p:blipFill>
        <p:spPr>
          <a:xfrm>
            <a:off x="375101" y="523695"/>
            <a:ext cx="1908000" cy="1657106"/>
          </a:xfrm>
          <a:prstGeom prst="rect">
            <a:avLst/>
          </a:prstGeom>
        </p:spPr>
      </p:pic>
      <p:sp>
        <p:nvSpPr>
          <p:cNvPr id="203" name="ZoneTexte 202">
            <a:extLst>
              <a:ext uri="{FF2B5EF4-FFF2-40B4-BE49-F238E27FC236}">
                <a16:creationId xmlns:a16="http://schemas.microsoft.com/office/drawing/2014/main" id="{AF540CBE-EF6E-4F3E-9DD7-795994C6CD2D}"/>
              </a:ext>
            </a:extLst>
          </p:cNvPr>
          <p:cNvSpPr txBox="1"/>
          <p:nvPr/>
        </p:nvSpPr>
        <p:spPr>
          <a:xfrm>
            <a:off x="2109770" y="2126426"/>
            <a:ext cx="2776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dirty="0"/>
              <a:t>10</a:t>
            </a:r>
          </a:p>
        </p:txBody>
      </p:sp>
      <p:sp>
        <p:nvSpPr>
          <p:cNvPr id="204" name="ZoneTexte 203">
            <a:extLst>
              <a:ext uri="{FF2B5EF4-FFF2-40B4-BE49-F238E27FC236}">
                <a16:creationId xmlns:a16="http://schemas.microsoft.com/office/drawing/2014/main" id="{CC4CCCCE-4C80-4FEB-AC34-EF22A9CC2D78}"/>
              </a:ext>
            </a:extLst>
          </p:cNvPr>
          <p:cNvSpPr txBox="1"/>
          <p:nvPr/>
        </p:nvSpPr>
        <p:spPr>
          <a:xfrm>
            <a:off x="1739977" y="2126426"/>
            <a:ext cx="2776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dirty="0"/>
              <a:t>5</a:t>
            </a:r>
          </a:p>
        </p:txBody>
      </p:sp>
      <p:sp>
        <p:nvSpPr>
          <p:cNvPr id="205" name="ZoneTexte 204">
            <a:extLst>
              <a:ext uri="{FF2B5EF4-FFF2-40B4-BE49-F238E27FC236}">
                <a16:creationId xmlns:a16="http://schemas.microsoft.com/office/drawing/2014/main" id="{15221083-601A-411D-B5F4-E03D5768227F}"/>
              </a:ext>
            </a:extLst>
          </p:cNvPr>
          <p:cNvSpPr txBox="1"/>
          <p:nvPr/>
        </p:nvSpPr>
        <p:spPr>
          <a:xfrm>
            <a:off x="617520" y="2126426"/>
            <a:ext cx="2776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dirty="0"/>
              <a:t>-10</a:t>
            </a:r>
          </a:p>
        </p:txBody>
      </p:sp>
      <p:sp>
        <p:nvSpPr>
          <p:cNvPr id="206" name="ZoneTexte 205">
            <a:extLst>
              <a:ext uri="{FF2B5EF4-FFF2-40B4-BE49-F238E27FC236}">
                <a16:creationId xmlns:a16="http://schemas.microsoft.com/office/drawing/2014/main" id="{5D5395F8-EB5A-4191-AC55-CF4DB1850497}"/>
              </a:ext>
            </a:extLst>
          </p:cNvPr>
          <p:cNvSpPr txBox="1"/>
          <p:nvPr/>
        </p:nvSpPr>
        <p:spPr>
          <a:xfrm>
            <a:off x="999725" y="2126426"/>
            <a:ext cx="2776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dirty="0"/>
              <a:t>-5</a:t>
            </a:r>
          </a:p>
        </p:txBody>
      </p:sp>
      <p:sp>
        <p:nvSpPr>
          <p:cNvPr id="207" name="ZoneTexte 206">
            <a:extLst>
              <a:ext uri="{FF2B5EF4-FFF2-40B4-BE49-F238E27FC236}">
                <a16:creationId xmlns:a16="http://schemas.microsoft.com/office/drawing/2014/main" id="{30E89788-57FF-49B6-A972-5A1045DDE0D7}"/>
              </a:ext>
            </a:extLst>
          </p:cNvPr>
          <p:cNvSpPr txBox="1"/>
          <p:nvPr/>
        </p:nvSpPr>
        <p:spPr>
          <a:xfrm>
            <a:off x="1370184" y="2126426"/>
            <a:ext cx="2776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dirty="0"/>
              <a:t>0</a:t>
            </a:r>
          </a:p>
        </p:txBody>
      </p:sp>
      <p:sp>
        <p:nvSpPr>
          <p:cNvPr id="208" name="ZoneTexte 207">
            <a:extLst>
              <a:ext uri="{FF2B5EF4-FFF2-40B4-BE49-F238E27FC236}">
                <a16:creationId xmlns:a16="http://schemas.microsoft.com/office/drawing/2014/main" id="{1B056515-F9B0-42EF-9D78-BF4881C6450F}"/>
              </a:ext>
            </a:extLst>
          </p:cNvPr>
          <p:cNvSpPr txBox="1"/>
          <p:nvPr/>
        </p:nvSpPr>
        <p:spPr>
          <a:xfrm>
            <a:off x="1075670" y="2276274"/>
            <a:ext cx="6323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UMAP 1</a:t>
            </a:r>
          </a:p>
        </p:txBody>
      </p:sp>
      <p:sp>
        <p:nvSpPr>
          <p:cNvPr id="209" name="ZoneTexte 208">
            <a:extLst>
              <a:ext uri="{FF2B5EF4-FFF2-40B4-BE49-F238E27FC236}">
                <a16:creationId xmlns:a16="http://schemas.microsoft.com/office/drawing/2014/main" id="{79C94D22-387A-4C0F-B6A5-1E2BFE09AE46}"/>
              </a:ext>
            </a:extLst>
          </p:cNvPr>
          <p:cNvSpPr txBox="1"/>
          <p:nvPr/>
        </p:nvSpPr>
        <p:spPr>
          <a:xfrm>
            <a:off x="204050" y="1934304"/>
            <a:ext cx="2776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500" dirty="0"/>
              <a:t>-10</a:t>
            </a:r>
          </a:p>
        </p:txBody>
      </p:sp>
      <p:sp>
        <p:nvSpPr>
          <p:cNvPr id="210" name="ZoneTexte 209">
            <a:extLst>
              <a:ext uri="{FF2B5EF4-FFF2-40B4-BE49-F238E27FC236}">
                <a16:creationId xmlns:a16="http://schemas.microsoft.com/office/drawing/2014/main" id="{D8625D11-51E5-4C6D-98F4-2A3ABC3170AA}"/>
              </a:ext>
            </a:extLst>
          </p:cNvPr>
          <p:cNvSpPr txBox="1"/>
          <p:nvPr/>
        </p:nvSpPr>
        <p:spPr>
          <a:xfrm>
            <a:off x="204050" y="1629007"/>
            <a:ext cx="2776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500" dirty="0"/>
              <a:t>-5</a:t>
            </a:r>
          </a:p>
        </p:txBody>
      </p:sp>
      <p:sp>
        <p:nvSpPr>
          <p:cNvPr id="211" name="ZoneTexte 210">
            <a:extLst>
              <a:ext uri="{FF2B5EF4-FFF2-40B4-BE49-F238E27FC236}">
                <a16:creationId xmlns:a16="http://schemas.microsoft.com/office/drawing/2014/main" id="{F90741E5-F87E-431F-9471-E9217BBDB5EF}"/>
              </a:ext>
            </a:extLst>
          </p:cNvPr>
          <p:cNvSpPr txBox="1"/>
          <p:nvPr/>
        </p:nvSpPr>
        <p:spPr>
          <a:xfrm>
            <a:off x="204050" y="1329536"/>
            <a:ext cx="2776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500" dirty="0"/>
              <a:t>0</a:t>
            </a:r>
          </a:p>
        </p:txBody>
      </p:sp>
      <p:sp>
        <p:nvSpPr>
          <p:cNvPr id="212" name="ZoneTexte 211">
            <a:extLst>
              <a:ext uri="{FF2B5EF4-FFF2-40B4-BE49-F238E27FC236}">
                <a16:creationId xmlns:a16="http://schemas.microsoft.com/office/drawing/2014/main" id="{94DD57FF-574A-4476-88E9-8089EDE106DB}"/>
              </a:ext>
            </a:extLst>
          </p:cNvPr>
          <p:cNvSpPr txBox="1"/>
          <p:nvPr/>
        </p:nvSpPr>
        <p:spPr>
          <a:xfrm>
            <a:off x="204050" y="1033875"/>
            <a:ext cx="2776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500" dirty="0"/>
              <a:t>5</a:t>
            </a:r>
          </a:p>
        </p:txBody>
      </p:sp>
      <p:sp>
        <p:nvSpPr>
          <p:cNvPr id="213" name="ZoneTexte 212">
            <a:extLst>
              <a:ext uri="{FF2B5EF4-FFF2-40B4-BE49-F238E27FC236}">
                <a16:creationId xmlns:a16="http://schemas.microsoft.com/office/drawing/2014/main" id="{258033BB-861B-41BB-B0BA-C1C605664911}"/>
              </a:ext>
            </a:extLst>
          </p:cNvPr>
          <p:cNvSpPr txBox="1"/>
          <p:nvPr/>
        </p:nvSpPr>
        <p:spPr>
          <a:xfrm>
            <a:off x="204050" y="726992"/>
            <a:ext cx="2776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500" dirty="0"/>
              <a:t>10</a:t>
            </a:r>
          </a:p>
        </p:txBody>
      </p:sp>
      <p:sp>
        <p:nvSpPr>
          <p:cNvPr id="214" name="ZoneTexte 213">
            <a:extLst>
              <a:ext uri="{FF2B5EF4-FFF2-40B4-BE49-F238E27FC236}">
                <a16:creationId xmlns:a16="http://schemas.microsoft.com/office/drawing/2014/main" id="{1B24B40A-A610-47FA-8D03-7064FCB5455C}"/>
              </a:ext>
            </a:extLst>
          </p:cNvPr>
          <p:cNvSpPr txBox="1"/>
          <p:nvPr/>
        </p:nvSpPr>
        <p:spPr>
          <a:xfrm rot="16200000">
            <a:off x="-91772" y="1272972"/>
            <a:ext cx="6323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UMAP 2</a:t>
            </a:r>
          </a:p>
        </p:txBody>
      </p:sp>
      <p:sp>
        <p:nvSpPr>
          <p:cNvPr id="215" name="ZoneTexte 214">
            <a:extLst>
              <a:ext uri="{FF2B5EF4-FFF2-40B4-BE49-F238E27FC236}">
                <a16:creationId xmlns:a16="http://schemas.microsoft.com/office/drawing/2014/main" id="{82072D1C-C7F6-432F-8E03-4566B6CB9C25}"/>
              </a:ext>
            </a:extLst>
          </p:cNvPr>
          <p:cNvSpPr txBox="1"/>
          <p:nvPr/>
        </p:nvSpPr>
        <p:spPr>
          <a:xfrm>
            <a:off x="3706246" y="1439330"/>
            <a:ext cx="9957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C13-Stromal </a:t>
            </a:r>
            <a:r>
              <a:rPr lang="fr-FR" sz="800" dirty="0" err="1"/>
              <a:t>cells</a:t>
            </a:r>
            <a:endParaRPr lang="fr-FR" sz="800" dirty="0"/>
          </a:p>
        </p:txBody>
      </p:sp>
      <p:sp>
        <p:nvSpPr>
          <p:cNvPr id="216" name="ZoneTexte 215">
            <a:extLst>
              <a:ext uri="{FF2B5EF4-FFF2-40B4-BE49-F238E27FC236}">
                <a16:creationId xmlns:a16="http://schemas.microsoft.com/office/drawing/2014/main" id="{7190CE09-9781-4AEB-95B2-81E948E32027}"/>
              </a:ext>
            </a:extLst>
          </p:cNvPr>
          <p:cNvSpPr txBox="1"/>
          <p:nvPr/>
        </p:nvSpPr>
        <p:spPr>
          <a:xfrm>
            <a:off x="3706246" y="986765"/>
            <a:ext cx="6527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C10-cMos</a:t>
            </a:r>
          </a:p>
        </p:txBody>
      </p:sp>
      <p:sp>
        <p:nvSpPr>
          <p:cNvPr id="217" name="ZoneTexte 216">
            <a:extLst>
              <a:ext uri="{FF2B5EF4-FFF2-40B4-BE49-F238E27FC236}">
                <a16:creationId xmlns:a16="http://schemas.microsoft.com/office/drawing/2014/main" id="{AD0E1CEE-2A15-4D3E-8DA0-CDB781F5EB93}"/>
              </a:ext>
            </a:extLst>
          </p:cNvPr>
          <p:cNvSpPr txBox="1"/>
          <p:nvPr/>
        </p:nvSpPr>
        <p:spPr>
          <a:xfrm>
            <a:off x="3706246" y="1137620"/>
            <a:ext cx="11320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C11-MoMacs/cDC2s</a:t>
            </a:r>
          </a:p>
        </p:txBody>
      </p:sp>
      <p:sp>
        <p:nvSpPr>
          <p:cNvPr id="218" name="ZoneTexte 217">
            <a:extLst>
              <a:ext uri="{FF2B5EF4-FFF2-40B4-BE49-F238E27FC236}">
                <a16:creationId xmlns:a16="http://schemas.microsoft.com/office/drawing/2014/main" id="{C8633D63-2E32-4CF1-8403-724ED349E116}"/>
              </a:ext>
            </a:extLst>
          </p:cNvPr>
          <p:cNvSpPr txBox="1"/>
          <p:nvPr/>
        </p:nvSpPr>
        <p:spPr>
          <a:xfrm>
            <a:off x="3706246" y="1288475"/>
            <a:ext cx="6479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C12-AT1s</a:t>
            </a:r>
          </a:p>
        </p:txBody>
      </p:sp>
      <p:sp>
        <p:nvSpPr>
          <p:cNvPr id="219" name="ZoneTexte 218">
            <a:extLst>
              <a:ext uri="{FF2B5EF4-FFF2-40B4-BE49-F238E27FC236}">
                <a16:creationId xmlns:a16="http://schemas.microsoft.com/office/drawing/2014/main" id="{4B38E762-A5B0-4C00-A985-DFAD374A00BF}"/>
              </a:ext>
            </a:extLst>
          </p:cNvPr>
          <p:cNvSpPr txBox="1"/>
          <p:nvPr/>
        </p:nvSpPr>
        <p:spPr>
          <a:xfrm>
            <a:off x="3706246" y="1582163"/>
            <a:ext cx="18755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0000"/>
            <a:r>
              <a:rPr lang="fr-FR" sz="800" dirty="0"/>
              <a:t>C14-Club &amp; </a:t>
            </a:r>
            <a:r>
              <a:rPr lang="fr-FR" sz="800" dirty="0" err="1"/>
              <a:t>Transitional_Club</a:t>
            </a:r>
            <a:r>
              <a:rPr lang="fr-FR" sz="800" dirty="0"/>
              <a:t>/AT2s</a:t>
            </a:r>
          </a:p>
        </p:txBody>
      </p:sp>
      <p:sp>
        <p:nvSpPr>
          <p:cNvPr id="220" name="ZoneTexte 219">
            <a:extLst>
              <a:ext uri="{FF2B5EF4-FFF2-40B4-BE49-F238E27FC236}">
                <a16:creationId xmlns:a16="http://schemas.microsoft.com/office/drawing/2014/main" id="{71EBFA1B-A2EC-478F-98D2-F3C48AC11DDF}"/>
              </a:ext>
            </a:extLst>
          </p:cNvPr>
          <p:cNvSpPr txBox="1"/>
          <p:nvPr/>
        </p:nvSpPr>
        <p:spPr>
          <a:xfrm>
            <a:off x="2532643" y="666206"/>
            <a:ext cx="5549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C0-AMs</a:t>
            </a: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82321711-810C-434F-AF42-AE9A019166A1}"/>
              </a:ext>
            </a:extLst>
          </p:cNvPr>
          <p:cNvSpPr txBox="1"/>
          <p:nvPr/>
        </p:nvSpPr>
        <p:spPr>
          <a:xfrm>
            <a:off x="2532169" y="821551"/>
            <a:ext cx="5902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C1-AT2s</a:t>
            </a:r>
          </a:p>
        </p:txBody>
      </p:sp>
      <p:sp>
        <p:nvSpPr>
          <p:cNvPr id="222" name="ZoneTexte 221">
            <a:extLst>
              <a:ext uri="{FF2B5EF4-FFF2-40B4-BE49-F238E27FC236}">
                <a16:creationId xmlns:a16="http://schemas.microsoft.com/office/drawing/2014/main" id="{166EC844-F813-4AAD-9848-291A1A80AF8F}"/>
              </a:ext>
            </a:extLst>
          </p:cNvPr>
          <p:cNvSpPr txBox="1"/>
          <p:nvPr/>
        </p:nvSpPr>
        <p:spPr>
          <a:xfrm>
            <a:off x="2532643" y="971561"/>
            <a:ext cx="5549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C2-AMs</a:t>
            </a:r>
          </a:p>
        </p:txBody>
      </p:sp>
      <p:sp>
        <p:nvSpPr>
          <p:cNvPr id="223" name="ZoneTexte 222">
            <a:extLst>
              <a:ext uri="{FF2B5EF4-FFF2-40B4-BE49-F238E27FC236}">
                <a16:creationId xmlns:a16="http://schemas.microsoft.com/office/drawing/2014/main" id="{DD849464-6F00-4C6F-B9F8-6121730E0794}"/>
              </a:ext>
            </a:extLst>
          </p:cNvPr>
          <p:cNvSpPr txBox="1"/>
          <p:nvPr/>
        </p:nvSpPr>
        <p:spPr>
          <a:xfrm>
            <a:off x="2532643" y="1277269"/>
            <a:ext cx="9108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C4-CD8</a:t>
            </a:r>
            <a:r>
              <a:rPr lang="fr-FR" sz="800" baseline="30000" dirty="0"/>
              <a:t>+ </a:t>
            </a:r>
            <a:r>
              <a:rPr lang="fr-FR" sz="800" dirty="0"/>
              <a:t>T </a:t>
            </a:r>
            <a:r>
              <a:rPr lang="fr-FR" sz="800" dirty="0" err="1"/>
              <a:t>cells</a:t>
            </a:r>
            <a:endParaRPr lang="fr-FR" sz="800" dirty="0"/>
          </a:p>
          <a:p>
            <a:pPr defTabSz="180000"/>
            <a:endParaRPr lang="fr-FR" sz="800" dirty="0"/>
          </a:p>
        </p:txBody>
      </p:sp>
      <p:sp>
        <p:nvSpPr>
          <p:cNvPr id="224" name="ZoneTexte 223">
            <a:extLst>
              <a:ext uri="{FF2B5EF4-FFF2-40B4-BE49-F238E27FC236}">
                <a16:creationId xmlns:a16="http://schemas.microsoft.com/office/drawing/2014/main" id="{CF8299D9-9CBF-4C87-A957-C183B96FDF0B}"/>
              </a:ext>
            </a:extLst>
          </p:cNvPr>
          <p:cNvSpPr txBox="1"/>
          <p:nvPr/>
        </p:nvSpPr>
        <p:spPr>
          <a:xfrm>
            <a:off x="2532643" y="1427583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C5-NK/CD8</a:t>
            </a:r>
            <a:r>
              <a:rPr lang="fr-FR" sz="800" baseline="30000" dirty="0"/>
              <a:t> + </a:t>
            </a:r>
            <a:r>
              <a:rPr lang="fr-FR" sz="800" dirty="0"/>
              <a:t>T </a:t>
            </a:r>
            <a:r>
              <a:rPr lang="fr-FR" sz="800" dirty="0" err="1"/>
              <a:t>cells</a:t>
            </a:r>
            <a:endParaRPr lang="fr-FR" sz="800" dirty="0"/>
          </a:p>
          <a:p>
            <a:pPr defTabSz="180000"/>
            <a:endParaRPr lang="fr-FR" sz="800" dirty="0"/>
          </a:p>
        </p:txBody>
      </p:sp>
      <p:sp>
        <p:nvSpPr>
          <p:cNvPr id="225" name="ZoneTexte 224">
            <a:extLst>
              <a:ext uri="{FF2B5EF4-FFF2-40B4-BE49-F238E27FC236}">
                <a16:creationId xmlns:a16="http://schemas.microsoft.com/office/drawing/2014/main" id="{991436B3-D2CC-46A2-A0F7-64C8A547E3D3}"/>
              </a:ext>
            </a:extLst>
          </p:cNvPr>
          <p:cNvSpPr txBox="1"/>
          <p:nvPr/>
        </p:nvSpPr>
        <p:spPr>
          <a:xfrm>
            <a:off x="2532643" y="1577897"/>
            <a:ext cx="8242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C6-AT2s/</a:t>
            </a:r>
            <a:r>
              <a:rPr lang="fr-FR" sz="800" dirty="0" err="1"/>
              <a:t>AMs</a:t>
            </a:r>
            <a:endParaRPr lang="fr-FR" sz="800" dirty="0"/>
          </a:p>
        </p:txBody>
      </p:sp>
      <p:sp>
        <p:nvSpPr>
          <p:cNvPr id="226" name="ZoneTexte 225">
            <a:extLst>
              <a:ext uri="{FF2B5EF4-FFF2-40B4-BE49-F238E27FC236}">
                <a16:creationId xmlns:a16="http://schemas.microsoft.com/office/drawing/2014/main" id="{1C81E280-7028-4D92-9345-EAB197E86321}"/>
              </a:ext>
            </a:extLst>
          </p:cNvPr>
          <p:cNvSpPr txBox="1"/>
          <p:nvPr/>
        </p:nvSpPr>
        <p:spPr>
          <a:xfrm>
            <a:off x="2532643" y="1728211"/>
            <a:ext cx="9268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C7-ncMos/</a:t>
            </a:r>
            <a:r>
              <a:rPr lang="fr-FR" sz="800" dirty="0" err="1"/>
              <a:t>cMos</a:t>
            </a:r>
            <a:endParaRPr lang="fr-FR" sz="800" dirty="0"/>
          </a:p>
        </p:txBody>
      </p:sp>
      <p:sp>
        <p:nvSpPr>
          <p:cNvPr id="227" name="ZoneTexte 226">
            <a:extLst>
              <a:ext uri="{FF2B5EF4-FFF2-40B4-BE49-F238E27FC236}">
                <a16:creationId xmlns:a16="http://schemas.microsoft.com/office/drawing/2014/main" id="{BC6C4BFA-318E-48C7-A18F-61E2F008F804}"/>
              </a:ext>
            </a:extLst>
          </p:cNvPr>
          <p:cNvSpPr txBox="1"/>
          <p:nvPr/>
        </p:nvSpPr>
        <p:spPr>
          <a:xfrm>
            <a:off x="2532643" y="1126955"/>
            <a:ext cx="9717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C3-AMs/</a:t>
            </a:r>
            <a:r>
              <a:rPr lang="fr-FR" sz="800" dirty="0" err="1"/>
              <a:t>MoMacs</a:t>
            </a:r>
            <a:endParaRPr lang="fr-FR" sz="800" dirty="0"/>
          </a:p>
        </p:txBody>
      </p:sp>
      <p:sp>
        <p:nvSpPr>
          <p:cNvPr id="228" name="ZoneTexte 227">
            <a:extLst>
              <a:ext uri="{FF2B5EF4-FFF2-40B4-BE49-F238E27FC236}">
                <a16:creationId xmlns:a16="http://schemas.microsoft.com/office/drawing/2014/main" id="{5DEDD2A5-18DE-411A-83FE-3B1F8CB8A75D}"/>
              </a:ext>
            </a:extLst>
          </p:cNvPr>
          <p:cNvSpPr txBox="1"/>
          <p:nvPr/>
        </p:nvSpPr>
        <p:spPr>
          <a:xfrm>
            <a:off x="3706246" y="1720432"/>
            <a:ext cx="8354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C15-AMs/</a:t>
            </a:r>
            <a:r>
              <a:rPr lang="fr-FR" sz="800" dirty="0" err="1"/>
              <a:t>ECs</a:t>
            </a:r>
            <a:endParaRPr lang="fr-FR" sz="800" dirty="0"/>
          </a:p>
        </p:txBody>
      </p:sp>
      <p:sp>
        <p:nvSpPr>
          <p:cNvPr id="229" name="ZoneTexte 228">
            <a:extLst>
              <a:ext uri="{FF2B5EF4-FFF2-40B4-BE49-F238E27FC236}">
                <a16:creationId xmlns:a16="http://schemas.microsoft.com/office/drawing/2014/main" id="{64C319C7-039A-4160-8AFD-3E5333B006DD}"/>
              </a:ext>
            </a:extLst>
          </p:cNvPr>
          <p:cNvSpPr txBox="1"/>
          <p:nvPr/>
        </p:nvSpPr>
        <p:spPr>
          <a:xfrm>
            <a:off x="5467680" y="670583"/>
            <a:ext cx="7104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C16-B </a:t>
            </a:r>
            <a:r>
              <a:rPr lang="fr-FR" sz="800" dirty="0" err="1"/>
              <a:t>cells</a:t>
            </a:r>
            <a:endParaRPr lang="fr-FR" sz="800" dirty="0"/>
          </a:p>
        </p:txBody>
      </p:sp>
      <p:sp>
        <p:nvSpPr>
          <p:cNvPr id="230" name="ZoneTexte 229">
            <a:extLst>
              <a:ext uri="{FF2B5EF4-FFF2-40B4-BE49-F238E27FC236}">
                <a16:creationId xmlns:a16="http://schemas.microsoft.com/office/drawing/2014/main" id="{F474C353-926C-44B1-851A-F4A6EF2C9CC9}"/>
              </a:ext>
            </a:extLst>
          </p:cNvPr>
          <p:cNvSpPr txBox="1"/>
          <p:nvPr/>
        </p:nvSpPr>
        <p:spPr>
          <a:xfrm>
            <a:off x="5468154" y="820593"/>
            <a:ext cx="11785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C17-Multiciliated </a:t>
            </a:r>
            <a:r>
              <a:rPr lang="fr-FR" sz="800" dirty="0" err="1"/>
              <a:t>cells</a:t>
            </a:r>
            <a:endParaRPr lang="fr-FR" sz="800" dirty="0"/>
          </a:p>
        </p:txBody>
      </p:sp>
      <p:sp>
        <p:nvSpPr>
          <p:cNvPr id="231" name="ZoneTexte 230">
            <a:extLst>
              <a:ext uri="{FF2B5EF4-FFF2-40B4-BE49-F238E27FC236}">
                <a16:creationId xmlns:a16="http://schemas.microsoft.com/office/drawing/2014/main" id="{85CDF8E3-7A21-419A-8332-A84740D04D5D}"/>
              </a:ext>
            </a:extLst>
          </p:cNvPr>
          <p:cNvSpPr txBox="1"/>
          <p:nvPr/>
        </p:nvSpPr>
        <p:spPr>
          <a:xfrm>
            <a:off x="5468154" y="1126301"/>
            <a:ext cx="612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C19-AMs</a:t>
            </a:r>
          </a:p>
          <a:p>
            <a:pPr defTabSz="180000"/>
            <a:endParaRPr lang="fr-FR" sz="800" dirty="0"/>
          </a:p>
        </p:txBody>
      </p:sp>
      <p:sp>
        <p:nvSpPr>
          <p:cNvPr id="232" name="ZoneTexte 231">
            <a:extLst>
              <a:ext uri="{FF2B5EF4-FFF2-40B4-BE49-F238E27FC236}">
                <a16:creationId xmlns:a16="http://schemas.microsoft.com/office/drawing/2014/main" id="{248DD500-8E36-456F-8ABE-1C6EEC4370E1}"/>
              </a:ext>
            </a:extLst>
          </p:cNvPr>
          <p:cNvSpPr txBox="1"/>
          <p:nvPr/>
        </p:nvSpPr>
        <p:spPr>
          <a:xfrm>
            <a:off x="5483144" y="1427342"/>
            <a:ext cx="6479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C21-AT2s</a:t>
            </a:r>
          </a:p>
        </p:txBody>
      </p:sp>
      <p:sp>
        <p:nvSpPr>
          <p:cNvPr id="233" name="ZoneTexte 232">
            <a:extLst>
              <a:ext uri="{FF2B5EF4-FFF2-40B4-BE49-F238E27FC236}">
                <a16:creationId xmlns:a16="http://schemas.microsoft.com/office/drawing/2014/main" id="{ED06EF02-492D-40F6-98FC-E25442F0506C}"/>
              </a:ext>
            </a:extLst>
          </p:cNvPr>
          <p:cNvSpPr txBox="1"/>
          <p:nvPr/>
        </p:nvSpPr>
        <p:spPr>
          <a:xfrm>
            <a:off x="5468154" y="975987"/>
            <a:ext cx="8643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C18-Mast </a:t>
            </a:r>
            <a:r>
              <a:rPr lang="fr-FR" sz="800" dirty="0" err="1"/>
              <a:t>cells</a:t>
            </a:r>
            <a:endParaRPr lang="fr-FR" sz="800" dirty="0"/>
          </a:p>
        </p:txBody>
      </p:sp>
      <p:grpSp>
        <p:nvGrpSpPr>
          <p:cNvPr id="234" name="Groupe 233">
            <a:extLst>
              <a:ext uri="{FF2B5EF4-FFF2-40B4-BE49-F238E27FC236}">
                <a16:creationId xmlns:a16="http://schemas.microsoft.com/office/drawing/2014/main" id="{F4DD2407-ED9A-4015-BFAE-F50D969EABDA}"/>
              </a:ext>
            </a:extLst>
          </p:cNvPr>
          <p:cNvGrpSpPr/>
          <p:nvPr/>
        </p:nvGrpSpPr>
        <p:grpSpPr>
          <a:xfrm>
            <a:off x="2482284" y="714680"/>
            <a:ext cx="108000" cy="1160807"/>
            <a:chOff x="6703100" y="1019329"/>
            <a:chExt cx="108000" cy="1160807"/>
          </a:xfrm>
        </p:grpSpPr>
        <p:sp>
          <p:nvSpPr>
            <p:cNvPr id="235" name="Rectangle : coins arrondis 234">
              <a:extLst>
                <a:ext uri="{FF2B5EF4-FFF2-40B4-BE49-F238E27FC236}">
                  <a16:creationId xmlns:a16="http://schemas.microsoft.com/office/drawing/2014/main" id="{FACAE915-C785-4ACD-992F-7A4B73BFFC49}"/>
                </a:ext>
              </a:extLst>
            </p:cNvPr>
            <p:cNvSpPr/>
            <p:nvPr/>
          </p:nvSpPr>
          <p:spPr>
            <a:xfrm>
              <a:off x="6703100" y="2072136"/>
              <a:ext cx="108000" cy="108000"/>
            </a:xfrm>
            <a:prstGeom prst="roundRect">
              <a:avLst/>
            </a:prstGeom>
            <a:solidFill>
              <a:srgbClr val="00B81B"/>
            </a:solidFill>
            <a:ln>
              <a:solidFill>
                <a:srgbClr val="00B8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236" name="Rectangle : coins arrondis 235">
              <a:extLst>
                <a:ext uri="{FF2B5EF4-FFF2-40B4-BE49-F238E27FC236}">
                  <a16:creationId xmlns:a16="http://schemas.microsoft.com/office/drawing/2014/main" id="{CCEA70F6-DD40-4F35-B1BC-C5C4A685C737}"/>
                </a:ext>
              </a:extLst>
            </p:cNvPr>
            <p:cNvSpPr/>
            <p:nvPr/>
          </p:nvSpPr>
          <p:spPr>
            <a:xfrm>
              <a:off x="6703100" y="1921735"/>
              <a:ext cx="108000" cy="108000"/>
            </a:xfrm>
            <a:prstGeom prst="roundRect">
              <a:avLst/>
            </a:prstGeom>
            <a:solidFill>
              <a:srgbClr val="64B200"/>
            </a:solidFill>
            <a:ln>
              <a:solidFill>
                <a:srgbClr val="64B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237" name="Rectangle : coins arrondis 236">
              <a:extLst>
                <a:ext uri="{FF2B5EF4-FFF2-40B4-BE49-F238E27FC236}">
                  <a16:creationId xmlns:a16="http://schemas.microsoft.com/office/drawing/2014/main" id="{B18C3C19-3A6F-4DEE-B7CD-4FF1645BD4A1}"/>
                </a:ext>
              </a:extLst>
            </p:cNvPr>
            <p:cNvSpPr/>
            <p:nvPr/>
          </p:nvSpPr>
          <p:spPr>
            <a:xfrm>
              <a:off x="6703100" y="1771334"/>
              <a:ext cx="108000" cy="108000"/>
            </a:xfrm>
            <a:prstGeom prst="roundRect">
              <a:avLst/>
            </a:prstGeom>
            <a:solidFill>
              <a:srgbClr val="8EAA00"/>
            </a:solidFill>
            <a:ln>
              <a:solidFill>
                <a:srgbClr val="8EAA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238" name="Rectangle : coins arrondis 237">
              <a:extLst>
                <a:ext uri="{FF2B5EF4-FFF2-40B4-BE49-F238E27FC236}">
                  <a16:creationId xmlns:a16="http://schemas.microsoft.com/office/drawing/2014/main" id="{4B49325A-0EBE-438F-9DD8-BD7558E3DC9F}"/>
                </a:ext>
              </a:extLst>
            </p:cNvPr>
            <p:cNvSpPr/>
            <p:nvPr/>
          </p:nvSpPr>
          <p:spPr>
            <a:xfrm>
              <a:off x="6703100" y="1620933"/>
              <a:ext cx="108000" cy="108000"/>
            </a:xfrm>
            <a:prstGeom prst="roundRect">
              <a:avLst/>
            </a:prstGeom>
            <a:solidFill>
              <a:srgbClr val="AEA200"/>
            </a:solidFill>
            <a:ln>
              <a:solidFill>
                <a:srgbClr val="AEA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239" name="Rectangle : coins arrondis 238">
              <a:extLst>
                <a:ext uri="{FF2B5EF4-FFF2-40B4-BE49-F238E27FC236}">
                  <a16:creationId xmlns:a16="http://schemas.microsoft.com/office/drawing/2014/main" id="{CF31F120-5C8D-41B9-A15A-308D63DD91AF}"/>
                </a:ext>
              </a:extLst>
            </p:cNvPr>
            <p:cNvSpPr/>
            <p:nvPr/>
          </p:nvSpPr>
          <p:spPr>
            <a:xfrm>
              <a:off x="6703100" y="1470532"/>
              <a:ext cx="108000" cy="108000"/>
            </a:xfrm>
            <a:prstGeom prst="roundRect">
              <a:avLst/>
            </a:prstGeom>
            <a:solidFill>
              <a:srgbClr val="C79800"/>
            </a:solidFill>
            <a:ln>
              <a:solidFill>
                <a:srgbClr val="C7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240" name="Rectangle : coins arrondis 239">
              <a:extLst>
                <a:ext uri="{FF2B5EF4-FFF2-40B4-BE49-F238E27FC236}">
                  <a16:creationId xmlns:a16="http://schemas.microsoft.com/office/drawing/2014/main" id="{49725357-8926-48F3-B2E3-9512B92D3712}"/>
                </a:ext>
              </a:extLst>
            </p:cNvPr>
            <p:cNvSpPr/>
            <p:nvPr/>
          </p:nvSpPr>
          <p:spPr>
            <a:xfrm>
              <a:off x="6703100" y="1320131"/>
              <a:ext cx="108000" cy="108000"/>
            </a:xfrm>
            <a:prstGeom prst="roundRect">
              <a:avLst/>
            </a:prstGeom>
            <a:solidFill>
              <a:srgbClr val="DB8E00"/>
            </a:solidFill>
            <a:ln>
              <a:solidFill>
                <a:srgbClr val="DB8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241" name="Rectangle : coins arrondis 240">
              <a:extLst>
                <a:ext uri="{FF2B5EF4-FFF2-40B4-BE49-F238E27FC236}">
                  <a16:creationId xmlns:a16="http://schemas.microsoft.com/office/drawing/2014/main" id="{9E7BD1A6-1D38-4665-BBC1-B387D201DD8E}"/>
                </a:ext>
              </a:extLst>
            </p:cNvPr>
            <p:cNvSpPr/>
            <p:nvPr/>
          </p:nvSpPr>
          <p:spPr>
            <a:xfrm>
              <a:off x="6703100" y="1169730"/>
              <a:ext cx="108000" cy="108000"/>
            </a:xfrm>
            <a:prstGeom prst="roundRect">
              <a:avLst/>
            </a:prstGeom>
            <a:solidFill>
              <a:srgbClr val="EC8239"/>
            </a:solidFill>
            <a:ln>
              <a:solidFill>
                <a:srgbClr val="EC82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242" name="Rectangle : coins arrondis 241">
              <a:extLst>
                <a:ext uri="{FF2B5EF4-FFF2-40B4-BE49-F238E27FC236}">
                  <a16:creationId xmlns:a16="http://schemas.microsoft.com/office/drawing/2014/main" id="{3AA7AAF1-26D9-4528-84E7-3B6DDE60B528}"/>
                </a:ext>
              </a:extLst>
            </p:cNvPr>
            <p:cNvSpPr/>
            <p:nvPr/>
          </p:nvSpPr>
          <p:spPr>
            <a:xfrm>
              <a:off x="6703100" y="1019329"/>
              <a:ext cx="108000" cy="108000"/>
            </a:xfrm>
            <a:prstGeom prst="roundRect">
              <a:avLst/>
            </a:prstGeom>
            <a:solidFill>
              <a:srgbClr val="F8766D"/>
            </a:solidFill>
            <a:ln>
              <a:solidFill>
                <a:srgbClr val="F876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</p:grpSp>
      <p:sp>
        <p:nvSpPr>
          <p:cNvPr id="243" name="ZoneTexte 242">
            <a:extLst>
              <a:ext uri="{FF2B5EF4-FFF2-40B4-BE49-F238E27FC236}">
                <a16:creationId xmlns:a16="http://schemas.microsoft.com/office/drawing/2014/main" id="{796582CC-3F06-4081-9F99-EF37EA50CB15}"/>
              </a:ext>
            </a:extLst>
          </p:cNvPr>
          <p:cNvSpPr txBox="1"/>
          <p:nvPr/>
        </p:nvSpPr>
        <p:spPr>
          <a:xfrm>
            <a:off x="3706246" y="686024"/>
            <a:ext cx="5437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C8-ECs</a:t>
            </a:r>
          </a:p>
        </p:txBody>
      </p:sp>
      <p:sp>
        <p:nvSpPr>
          <p:cNvPr id="244" name="ZoneTexte 243">
            <a:extLst>
              <a:ext uri="{FF2B5EF4-FFF2-40B4-BE49-F238E27FC236}">
                <a16:creationId xmlns:a16="http://schemas.microsoft.com/office/drawing/2014/main" id="{B9661E4C-9536-417B-9C17-55FF46F4AA83}"/>
              </a:ext>
            </a:extLst>
          </p:cNvPr>
          <p:cNvSpPr txBox="1"/>
          <p:nvPr/>
        </p:nvSpPr>
        <p:spPr>
          <a:xfrm>
            <a:off x="3706246" y="836338"/>
            <a:ext cx="9204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C9-CD4</a:t>
            </a:r>
            <a:r>
              <a:rPr lang="fr-FR" sz="800" baseline="30000" dirty="0"/>
              <a:t>+</a:t>
            </a:r>
            <a:r>
              <a:rPr lang="fr-FR" sz="800" dirty="0"/>
              <a:t> T </a:t>
            </a:r>
            <a:r>
              <a:rPr lang="fr-FR" sz="800" dirty="0" err="1"/>
              <a:t>cells</a:t>
            </a:r>
            <a:endParaRPr lang="fr-FR" sz="800" dirty="0"/>
          </a:p>
        </p:txBody>
      </p:sp>
      <p:sp>
        <p:nvSpPr>
          <p:cNvPr id="245" name="Rectangle : coins arrondis 244">
            <a:extLst>
              <a:ext uri="{FF2B5EF4-FFF2-40B4-BE49-F238E27FC236}">
                <a16:creationId xmlns:a16="http://schemas.microsoft.com/office/drawing/2014/main" id="{C0901EEC-09C1-42A1-863C-DCF31077A8E8}"/>
              </a:ext>
            </a:extLst>
          </p:cNvPr>
          <p:cNvSpPr/>
          <p:nvPr/>
        </p:nvSpPr>
        <p:spPr>
          <a:xfrm>
            <a:off x="5408536" y="1479549"/>
            <a:ext cx="108000" cy="108000"/>
          </a:xfrm>
          <a:prstGeom prst="roundRect">
            <a:avLst/>
          </a:prstGeom>
          <a:solidFill>
            <a:srgbClr val="FF6B94"/>
          </a:solidFill>
          <a:ln>
            <a:solidFill>
              <a:srgbClr val="FF6B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 dirty="0"/>
          </a:p>
        </p:txBody>
      </p:sp>
      <p:sp>
        <p:nvSpPr>
          <p:cNvPr id="246" name="Rectangle : coins arrondis 245">
            <a:extLst>
              <a:ext uri="{FF2B5EF4-FFF2-40B4-BE49-F238E27FC236}">
                <a16:creationId xmlns:a16="http://schemas.microsoft.com/office/drawing/2014/main" id="{13117437-990A-42AB-85CC-F8FD62D2A48C}"/>
              </a:ext>
            </a:extLst>
          </p:cNvPr>
          <p:cNvSpPr/>
          <p:nvPr/>
        </p:nvSpPr>
        <p:spPr>
          <a:xfrm>
            <a:off x="5408536" y="1329148"/>
            <a:ext cx="108000" cy="108000"/>
          </a:xfrm>
          <a:prstGeom prst="roundRect">
            <a:avLst/>
          </a:prstGeom>
          <a:solidFill>
            <a:srgbClr val="FF63B6"/>
          </a:solidFill>
          <a:ln>
            <a:solidFill>
              <a:srgbClr val="FF6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 dirty="0"/>
          </a:p>
        </p:txBody>
      </p:sp>
      <p:sp>
        <p:nvSpPr>
          <p:cNvPr id="247" name="Rectangle : coins arrondis 246">
            <a:extLst>
              <a:ext uri="{FF2B5EF4-FFF2-40B4-BE49-F238E27FC236}">
                <a16:creationId xmlns:a16="http://schemas.microsoft.com/office/drawing/2014/main" id="{C462F509-4548-4AF1-B576-FB9AB804D6F3}"/>
              </a:ext>
            </a:extLst>
          </p:cNvPr>
          <p:cNvSpPr/>
          <p:nvPr/>
        </p:nvSpPr>
        <p:spPr>
          <a:xfrm>
            <a:off x="5408536" y="1178747"/>
            <a:ext cx="108000" cy="108000"/>
          </a:xfrm>
          <a:prstGeom prst="roundRect">
            <a:avLst/>
          </a:prstGeom>
          <a:solidFill>
            <a:srgbClr val="FD61D3"/>
          </a:solidFill>
          <a:ln>
            <a:solidFill>
              <a:srgbClr val="FD61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 dirty="0"/>
          </a:p>
        </p:txBody>
      </p:sp>
      <p:sp>
        <p:nvSpPr>
          <p:cNvPr id="248" name="Rectangle : coins arrondis 247">
            <a:extLst>
              <a:ext uri="{FF2B5EF4-FFF2-40B4-BE49-F238E27FC236}">
                <a16:creationId xmlns:a16="http://schemas.microsoft.com/office/drawing/2014/main" id="{A6522D4F-C632-4109-996A-5B9ABCE40603}"/>
              </a:ext>
            </a:extLst>
          </p:cNvPr>
          <p:cNvSpPr/>
          <p:nvPr/>
        </p:nvSpPr>
        <p:spPr>
          <a:xfrm>
            <a:off x="5408536" y="1028346"/>
            <a:ext cx="108000" cy="108000"/>
          </a:xfrm>
          <a:prstGeom prst="roundRect">
            <a:avLst/>
          </a:prstGeom>
          <a:solidFill>
            <a:srgbClr val="EF67EB"/>
          </a:solidFill>
          <a:ln>
            <a:solidFill>
              <a:srgbClr val="EF67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 dirty="0"/>
          </a:p>
        </p:txBody>
      </p:sp>
      <p:sp>
        <p:nvSpPr>
          <p:cNvPr id="249" name="Rectangle : coins arrondis 248">
            <a:extLst>
              <a:ext uri="{FF2B5EF4-FFF2-40B4-BE49-F238E27FC236}">
                <a16:creationId xmlns:a16="http://schemas.microsoft.com/office/drawing/2014/main" id="{4B02E7F3-65B1-4EC1-BBD3-7D4C3D4FA879}"/>
              </a:ext>
            </a:extLst>
          </p:cNvPr>
          <p:cNvSpPr/>
          <p:nvPr/>
        </p:nvSpPr>
        <p:spPr>
          <a:xfrm>
            <a:off x="5408536" y="877945"/>
            <a:ext cx="108000" cy="108000"/>
          </a:xfrm>
          <a:prstGeom prst="roundRect">
            <a:avLst/>
          </a:prstGeom>
          <a:solidFill>
            <a:srgbClr val="D874FD"/>
          </a:solidFill>
          <a:ln>
            <a:solidFill>
              <a:srgbClr val="D87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 dirty="0"/>
          </a:p>
        </p:txBody>
      </p:sp>
      <p:sp>
        <p:nvSpPr>
          <p:cNvPr id="250" name="Rectangle : coins arrondis 249">
            <a:extLst>
              <a:ext uri="{FF2B5EF4-FFF2-40B4-BE49-F238E27FC236}">
                <a16:creationId xmlns:a16="http://schemas.microsoft.com/office/drawing/2014/main" id="{6E5089D0-75C8-4329-9A37-84FA2031C706}"/>
              </a:ext>
            </a:extLst>
          </p:cNvPr>
          <p:cNvSpPr/>
          <p:nvPr/>
        </p:nvSpPr>
        <p:spPr>
          <a:xfrm>
            <a:off x="5408536" y="727544"/>
            <a:ext cx="108000" cy="108000"/>
          </a:xfrm>
          <a:prstGeom prst="roundRect">
            <a:avLst/>
          </a:prstGeom>
          <a:solidFill>
            <a:srgbClr val="B783FF"/>
          </a:solidFill>
          <a:ln>
            <a:solidFill>
              <a:srgbClr val="B78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 dirty="0"/>
          </a:p>
        </p:txBody>
      </p:sp>
      <p:sp>
        <p:nvSpPr>
          <p:cNvPr id="251" name="Rectangle : coins arrondis 250">
            <a:extLst>
              <a:ext uri="{FF2B5EF4-FFF2-40B4-BE49-F238E27FC236}">
                <a16:creationId xmlns:a16="http://schemas.microsoft.com/office/drawing/2014/main" id="{82BA4A7F-BC91-4AD8-AD3B-E1B00C649FF3}"/>
              </a:ext>
            </a:extLst>
          </p:cNvPr>
          <p:cNvSpPr/>
          <p:nvPr/>
        </p:nvSpPr>
        <p:spPr>
          <a:xfrm>
            <a:off x="3661995" y="1773370"/>
            <a:ext cx="108000" cy="108000"/>
          </a:xfrm>
          <a:prstGeom prst="roundRect">
            <a:avLst/>
          </a:prstGeom>
          <a:solidFill>
            <a:srgbClr val="7C96FF"/>
          </a:solidFill>
          <a:ln>
            <a:solidFill>
              <a:srgbClr val="7C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 dirty="0"/>
          </a:p>
        </p:txBody>
      </p:sp>
      <p:grpSp>
        <p:nvGrpSpPr>
          <p:cNvPr id="252" name="Groupe 251">
            <a:extLst>
              <a:ext uri="{FF2B5EF4-FFF2-40B4-BE49-F238E27FC236}">
                <a16:creationId xmlns:a16="http://schemas.microsoft.com/office/drawing/2014/main" id="{D25D0E17-FC4B-472B-AE32-39223CB1270A}"/>
              </a:ext>
            </a:extLst>
          </p:cNvPr>
          <p:cNvGrpSpPr/>
          <p:nvPr/>
        </p:nvGrpSpPr>
        <p:grpSpPr>
          <a:xfrm>
            <a:off x="3661995" y="729673"/>
            <a:ext cx="108000" cy="1010406"/>
            <a:chOff x="5114143" y="734516"/>
            <a:chExt cx="108000" cy="1010406"/>
          </a:xfrm>
        </p:grpSpPr>
        <p:sp>
          <p:nvSpPr>
            <p:cNvPr id="253" name="Rectangle : coins arrondis 252">
              <a:extLst>
                <a:ext uri="{FF2B5EF4-FFF2-40B4-BE49-F238E27FC236}">
                  <a16:creationId xmlns:a16="http://schemas.microsoft.com/office/drawing/2014/main" id="{BB5EFAF3-2416-44B7-95C6-7DBAB540F128}"/>
                </a:ext>
              </a:extLst>
            </p:cNvPr>
            <p:cNvSpPr/>
            <p:nvPr/>
          </p:nvSpPr>
          <p:spPr>
            <a:xfrm>
              <a:off x="5114143" y="1636922"/>
              <a:ext cx="108000" cy="108000"/>
            </a:xfrm>
            <a:prstGeom prst="roundRect">
              <a:avLst/>
            </a:prstGeom>
            <a:solidFill>
              <a:srgbClr val="00A6FF"/>
            </a:solidFill>
            <a:ln>
              <a:solidFill>
                <a:srgbClr val="00A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254" name="Rectangle : coins arrondis 253">
              <a:extLst>
                <a:ext uri="{FF2B5EF4-FFF2-40B4-BE49-F238E27FC236}">
                  <a16:creationId xmlns:a16="http://schemas.microsoft.com/office/drawing/2014/main" id="{BBBA1387-50AE-4D8D-85D6-06F8DC073F47}"/>
                </a:ext>
              </a:extLst>
            </p:cNvPr>
            <p:cNvSpPr/>
            <p:nvPr/>
          </p:nvSpPr>
          <p:spPr>
            <a:xfrm>
              <a:off x="5114143" y="1486521"/>
              <a:ext cx="108000" cy="108000"/>
            </a:xfrm>
            <a:prstGeom prst="roundRect">
              <a:avLst/>
            </a:prstGeom>
            <a:solidFill>
              <a:srgbClr val="00B2F3"/>
            </a:solidFill>
            <a:ln>
              <a:solidFill>
                <a:srgbClr val="00B2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255" name="Rectangle : coins arrondis 254">
              <a:extLst>
                <a:ext uri="{FF2B5EF4-FFF2-40B4-BE49-F238E27FC236}">
                  <a16:creationId xmlns:a16="http://schemas.microsoft.com/office/drawing/2014/main" id="{46832374-0208-4AA8-ADF3-C42591FF89C5}"/>
                </a:ext>
              </a:extLst>
            </p:cNvPr>
            <p:cNvSpPr/>
            <p:nvPr/>
          </p:nvSpPr>
          <p:spPr>
            <a:xfrm>
              <a:off x="5114143" y="1336120"/>
              <a:ext cx="108000" cy="108000"/>
            </a:xfrm>
            <a:prstGeom prst="roundRect">
              <a:avLst/>
            </a:prstGeom>
            <a:solidFill>
              <a:srgbClr val="00BADE"/>
            </a:solidFill>
            <a:ln>
              <a:solidFill>
                <a:srgbClr val="00BA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256" name="Rectangle : coins arrondis 255">
              <a:extLst>
                <a:ext uri="{FF2B5EF4-FFF2-40B4-BE49-F238E27FC236}">
                  <a16:creationId xmlns:a16="http://schemas.microsoft.com/office/drawing/2014/main" id="{99B0DE67-8F05-4083-B44C-09D5DABBAC5D}"/>
                </a:ext>
              </a:extLst>
            </p:cNvPr>
            <p:cNvSpPr/>
            <p:nvPr/>
          </p:nvSpPr>
          <p:spPr>
            <a:xfrm>
              <a:off x="5114143" y="1185719"/>
              <a:ext cx="108000" cy="108000"/>
            </a:xfrm>
            <a:prstGeom prst="roundRect">
              <a:avLst/>
            </a:prstGeom>
            <a:solidFill>
              <a:srgbClr val="00BFC4"/>
            </a:solidFill>
            <a:ln>
              <a:solidFill>
                <a:srgbClr val="00BF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257" name="Rectangle : coins arrondis 256">
              <a:extLst>
                <a:ext uri="{FF2B5EF4-FFF2-40B4-BE49-F238E27FC236}">
                  <a16:creationId xmlns:a16="http://schemas.microsoft.com/office/drawing/2014/main" id="{05A6BF0A-FE7A-4CAB-AAC7-EC6EDDF00FA6}"/>
                </a:ext>
              </a:extLst>
            </p:cNvPr>
            <p:cNvSpPr/>
            <p:nvPr/>
          </p:nvSpPr>
          <p:spPr>
            <a:xfrm>
              <a:off x="5114143" y="1035318"/>
              <a:ext cx="108000" cy="108000"/>
            </a:xfrm>
            <a:prstGeom prst="roundRect">
              <a:avLst/>
            </a:prstGeom>
            <a:solidFill>
              <a:srgbClr val="00C1A7"/>
            </a:solidFill>
            <a:ln>
              <a:solidFill>
                <a:srgbClr val="00C1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258" name="Rectangle : coins arrondis 257">
              <a:extLst>
                <a:ext uri="{FF2B5EF4-FFF2-40B4-BE49-F238E27FC236}">
                  <a16:creationId xmlns:a16="http://schemas.microsoft.com/office/drawing/2014/main" id="{847519A3-69C5-47D0-ACA2-9BEB93AC6EB2}"/>
                </a:ext>
              </a:extLst>
            </p:cNvPr>
            <p:cNvSpPr/>
            <p:nvPr/>
          </p:nvSpPr>
          <p:spPr>
            <a:xfrm>
              <a:off x="5114143" y="884917"/>
              <a:ext cx="108000" cy="108000"/>
            </a:xfrm>
            <a:prstGeom prst="roundRect">
              <a:avLst/>
            </a:prstGeom>
            <a:solidFill>
              <a:srgbClr val="00C085"/>
            </a:solidFill>
            <a:ln>
              <a:solidFill>
                <a:srgbClr val="00C0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259" name="Rectangle : coins arrondis 258">
              <a:extLst>
                <a:ext uri="{FF2B5EF4-FFF2-40B4-BE49-F238E27FC236}">
                  <a16:creationId xmlns:a16="http://schemas.microsoft.com/office/drawing/2014/main" id="{6D6D2B81-B7A6-4896-ABA8-6208BCAC7412}"/>
                </a:ext>
              </a:extLst>
            </p:cNvPr>
            <p:cNvSpPr/>
            <p:nvPr/>
          </p:nvSpPr>
          <p:spPr>
            <a:xfrm>
              <a:off x="5114143" y="734516"/>
              <a:ext cx="108000" cy="108000"/>
            </a:xfrm>
            <a:prstGeom prst="roundRect">
              <a:avLst/>
            </a:prstGeom>
            <a:solidFill>
              <a:srgbClr val="00BD5C"/>
            </a:solidFill>
            <a:ln>
              <a:solidFill>
                <a:srgbClr val="00BD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</p:grpSp>
      <p:sp>
        <p:nvSpPr>
          <p:cNvPr id="260" name="ZoneTexte 259">
            <a:extLst>
              <a:ext uri="{FF2B5EF4-FFF2-40B4-BE49-F238E27FC236}">
                <a16:creationId xmlns:a16="http://schemas.microsoft.com/office/drawing/2014/main" id="{01321470-8F75-453A-8C5C-B9343289BEDD}"/>
              </a:ext>
            </a:extLst>
          </p:cNvPr>
          <p:cNvSpPr txBox="1"/>
          <p:nvPr/>
        </p:nvSpPr>
        <p:spPr>
          <a:xfrm>
            <a:off x="5469437" y="1286304"/>
            <a:ext cx="10454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0000"/>
            <a:r>
              <a:rPr lang="fr-FR" sz="800" dirty="0"/>
              <a:t>C20-Mix </a:t>
            </a:r>
            <a:r>
              <a:rPr lang="fr-FR" sz="800" dirty="0" err="1"/>
              <a:t>undefined</a:t>
            </a:r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27274067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29074</TotalTime>
  <Words>580</Words>
  <Application>Microsoft Macintosh PowerPoint</Application>
  <PresentationFormat>Personnalisé</PresentationFormat>
  <Paragraphs>183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Arial</vt:lpstr>
      <vt:lpstr>Thème Office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Carla Gouin</dc:creator>
  <cp:keywords/>
  <dc:description/>
  <cp:lastModifiedBy>isabelle.schwartz@jouy.inra.fr</cp:lastModifiedBy>
  <cp:revision>327</cp:revision>
  <cp:lastPrinted>2023-09-08T10:56:33Z</cp:lastPrinted>
  <dcterms:created xsi:type="dcterms:W3CDTF">2023-05-11T13:17:52Z</dcterms:created>
  <dcterms:modified xsi:type="dcterms:W3CDTF">2024-04-01T07:11:34Z</dcterms:modified>
  <cp:category/>
</cp:coreProperties>
</file>