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</p:sldIdLst>
  <p:sldSz cx="6858000" cy="8232775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59" userDrawn="1">
          <p15:clr>
            <a:srgbClr val="A4A3A4"/>
          </p15:clr>
        </p15:guide>
        <p15:guide id="2" pos="2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la Gouin" initials="CG" lastIdx="6" clrIdx="0">
    <p:extLst>
      <p:ext uri="{19B8F6BF-5375-455C-9EA6-DF929625EA0E}">
        <p15:presenceInfo xmlns:p15="http://schemas.microsoft.com/office/powerpoint/2012/main" userId="S-1-5-21-3569255166-3711921035-3486062074-2972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7E7E"/>
    <a:srgbClr val="1D90FF"/>
    <a:srgbClr val="FFFF00"/>
    <a:srgbClr val="FF00FF"/>
    <a:srgbClr val="CD8500"/>
    <a:srgbClr val="FF6246"/>
    <a:srgbClr val="4E4E4E"/>
    <a:srgbClr val="CDAD02"/>
    <a:srgbClr val="8B3E2F"/>
    <a:srgbClr val="FF4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88" autoAdjust="0"/>
    <p:restoredTop sz="95340" autoAdjust="0"/>
  </p:normalViewPr>
  <p:slideViewPr>
    <p:cSldViewPr snapToGrid="0">
      <p:cViewPr varScale="1">
        <p:scale>
          <a:sx n="100" d="100"/>
          <a:sy n="100" d="100"/>
        </p:scale>
        <p:origin x="3064" y="176"/>
      </p:cViewPr>
      <p:guideLst>
        <p:guide orient="horz" pos="3659"/>
        <p:guide pos="2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347355"/>
            <a:ext cx="5829300" cy="2866225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324113"/>
            <a:ext cx="5143500" cy="1987681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309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6490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3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052479"/>
            <a:ext cx="5915025" cy="3424605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5509482"/>
            <a:ext cx="5915025" cy="180091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3231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191595"/>
            <a:ext cx="2914650" cy="522362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191595"/>
            <a:ext cx="2914650" cy="522362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5964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38321"/>
            <a:ext cx="5915025" cy="159128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018174"/>
            <a:ext cx="2901255" cy="98907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007250"/>
            <a:ext cx="2901255" cy="442321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018174"/>
            <a:ext cx="2915543" cy="98907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007250"/>
            <a:ext cx="2915543" cy="442321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8507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804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337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48852"/>
            <a:ext cx="2211884" cy="19209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185369"/>
            <a:ext cx="3471863" cy="5850606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469833"/>
            <a:ext cx="2211884" cy="457567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0255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48852"/>
            <a:ext cx="2211884" cy="19209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185369"/>
            <a:ext cx="3471863" cy="5850606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469833"/>
            <a:ext cx="2211884" cy="457567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464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2273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38319"/>
            <a:ext cx="1478756" cy="697689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38319"/>
            <a:ext cx="4350544" cy="6976896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6171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2242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38321"/>
            <a:ext cx="5915025" cy="1591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191595"/>
            <a:ext cx="5915025" cy="5223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7630565"/>
            <a:ext cx="1543050" cy="438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7630565"/>
            <a:ext cx="2314575" cy="438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7630565"/>
            <a:ext cx="1543050" cy="438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3279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156CCC08-19AE-4723-B64A-2D7634AE3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09" y="3227580"/>
            <a:ext cx="1183341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735F347-8697-449B-8C90-77F1DB109B87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41848" y="835236"/>
            <a:ext cx="1936800" cy="1080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04AC155-C1A4-4F67-BB9A-EEC785F5B013}"/>
              </a:ext>
            </a:extLst>
          </p:cNvPr>
          <p:cNvSpPr txBox="1"/>
          <p:nvPr/>
        </p:nvSpPr>
        <p:spPr>
          <a:xfrm>
            <a:off x="705355" y="2934648"/>
            <a:ext cx="11502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Infection WL MOI 0.1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48C85A6-B41F-410E-9BCC-E4C82281C0EB}"/>
              </a:ext>
            </a:extLst>
          </p:cNvPr>
          <p:cNvSpPr txBox="1"/>
          <p:nvPr/>
        </p:nvSpPr>
        <p:spPr>
          <a:xfrm>
            <a:off x="2046769" y="2971050"/>
            <a:ext cx="39704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latin typeface="Arial" panose="020B0604020202020204" pitchFamily="34" charset="0"/>
                <a:cs typeface="Arial" panose="020B0604020202020204" pitchFamily="34" charset="0"/>
              </a:rPr>
              <a:t>AMs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E861EE2-6027-4DEF-8308-9028A7EE8849}"/>
              </a:ext>
            </a:extLst>
          </p:cNvPr>
          <p:cNvSpPr txBox="1"/>
          <p:nvPr/>
        </p:nvSpPr>
        <p:spPr>
          <a:xfrm>
            <a:off x="453638" y="764018"/>
            <a:ext cx="37616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A9EF2F6-FE9E-4C57-AEBC-698AEC7EEB60}"/>
              </a:ext>
            </a:extLst>
          </p:cNvPr>
          <p:cNvSpPr txBox="1"/>
          <p:nvPr/>
        </p:nvSpPr>
        <p:spPr>
          <a:xfrm>
            <a:off x="453638" y="973394"/>
            <a:ext cx="37616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8BC1CD1-258F-4F64-A3DA-585852348ED9}"/>
              </a:ext>
            </a:extLst>
          </p:cNvPr>
          <p:cNvSpPr txBox="1"/>
          <p:nvPr/>
        </p:nvSpPr>
        <p:spPr>
          <a:xfrm>
            <a:off x="453638" y="1377350"/>
            <a:ext cx="37616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4339E1C-C2F6-4045-8BE7-CCB4942EB4D8}"/>
              </a:ext>
            </a:extLst>
          </p:cNvPr>
          <p:cNvSpPr txBox="1"/>
          <p:nvPr/>
        </p:nvSpPr>
        <p:spPr>
          <a:xfrm>
            <a:off x="453638" y="1167975"/>
            <a:ext cx="37616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2FFF93E-0C17-4E1C-A785-169D5895B59D}"/>
              </a:ext>
            </a:extLst>
          </p:cNvPr>
          <p:cNvSpPr txBox="1"/>
          <p:nvPr/>
        </p:nvSpPr>
        <p:spPr>
          <a:xfrm>
            <a:off x="453638" y="1586723"/>
            <a:ext cx="37616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151087C-2565-4B4B-9B9F-7C490D0C755C}"/>
              </a:ext>
            </a:extLst>
          </p:cNvPr>
          <p:cNvSpPr txBox="1"/>
          <p:nvPr/>
        </p:nvSpPr>
        <p:spPr>
          <a:xfrm>
            <a:off x="453638" y="1791158"/>
            <a:ext cx="37616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BBAE8EA-7BA5-4B16-ACA0-4B82FA566DE3}"/>
              </a:ext>
            </a:extLst>
          </p:cNvPr>
          <p:cNvSpPr txBox="1"/>
          <p:nvPr/>
        </p:nvSpPr>
        <p:spPr>
          <a:xfrm rot="16200000">
            <a:off x="486809" y="2086618"/>
            <a:ext cx="720320" cy="185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no MOI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CE444FF-81A5-4243-8971-0EF741578569}"/>
              </a:ext>
            </a:extLst>
          </p:cNvPr>
          <p:cNvSpPr txBox="1"/>
          <p:nvPr/>
        </p:nvSpPr>
        <p:spPr>
          <a:xfrm rot="16200000">
            <a:off x="528549" y="2135520"/>
            <a:ext cx="81736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WL MOI 0.001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8CCFEBA-D267-4866-A11B-71830C7CDC86}"/>
              </a:ext>
            </a:extLst>
          </p:cNvPr>
          <p:cNvSpPr txBox="1"/>
          <p:nvPr/>
        </p:nvSpPr>
        <p:spPr>
          <a:xfrm rot="16200000">
            <a:off x="683108" y="2169156"/>
            <a:ext cx="88463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D614G-a MOI 0.001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C6F21B6-3787-4555-BF6C-4E8DB1C07757}"/>
              </a:ext>
            </a:extLst>
          </p:cNvPr>
          <p:cNvSpPr txBox="1"/>
          <p:nvPr/>
        </p:nvSpPr>
        <p:spPr>
          <a:xfrm rot="16200000">
            <a:off x="639754" y="2116378"/>
            <a:ext cx="779082" cy="184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WL MOI 0.1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357A3BC-D5F1-4D09-AD9C-E08A6A72119C}"/>
              </a:ext>
            </a:extLst>
          </p:cNvPr>
          <p:cNvSpPr txBox="1"/>
          <p:nvPr/>
        </p:nvSpPr>
        <p:spPr>
          <a:xfrm rot="16200000">
            <a:off x="811886" y="2135519"/>
            <a:ext cx="81736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D614G-a MOI 0.1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C87D931-2131-4A7C-B165-D816765DEB9E}"/>
              </a:ext>
            </a:extLst>
          </p:cNvPr>
          <p:cNvSpPr txBox="1"/>
          <p:nvPr/>
        </p:nvSpPr>
        <p:spPr>
          <a:xfrm rot="16200000">
            <a:off x="952796" y="2086618"/>
            <a:ext cx="720320" cy="185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no MOI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7B7A9A4-FE22-415F-AD3B-76491FE1BEAE}"/>
              </a:ext>
            </a:extLst>
          </p:cNvPr>
          <p:cNvSpPr txBox="1"/>
          <p:nvPr/>
        </p:nvSpPr>
        <p:spPr>
          <a:xfrm rot="16200000">
            <a:off x="996444" y="2135518"/>
            <a:ext cx="81735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WL MOI 0.001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B9720FE-933C-43CF-8B22-3AB17073295C}"/>
              </a:ext>
            </a:extLst>
          </p:cNvPr>
          <p:cNvSpPr txBox="1"/>
          <p:nvPr/>
        </p:nvSpPr>
        <p:spPr>
          <a:xfrm rot="16200000">
            <a:off x="1088815" y="2227531"/>
            <a:ext cx="100138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D614G-a MOI 0.001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CB7064B-F95D-4FC9-A02C-5C09549F8BEA}"/>
              </a:ext>
            </a:extLst>
          </p:cNvPr>
          <p:cNvSpPr txBox="1"/>
          <p:nvPr/>
        </p:nvSpPr>
        <p:spPr>
          <a:xfrm rot="16200000">
            <a:off x="1088507" y="2135517"/>
            <a:ext cx="817359" cy="184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WL MOI 0.1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BD9AE7B-AE37-477C-A935-39DD267F6575}"/>
              </a:ext>
            </a:extLst>
          </p:cNvPr>
          <p:cNvSpPr txBox="1"/>
          <p:nvPr/>
        </p:nvSpPr>
        <p:spPr>
          <a:xfrm rot="16200000">
            <a:off x="1232827" y="2176753"/>
            <a:ext cx="89983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D614G-a MOI 0.1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09E4510-A658-4562-BE22-F7BAEFA55577}"/>
              </a:ext>
            </a:extLst>
          </p:cNvPr>
          <p:cNvSpPr txBox="1"/>
          <p:nvPr/>
        </p:nvSpPr>
        <p:spPr>
          <a:xfrm rot="16200000">
            <a:off x="1413833" y="2086618"/>
            <a:ext cx="720320" cy="185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no MOI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D411AB7-5A23-4435-9172-F79F226661D0}"/>
              </a:ext>
            </a:extLst>
          </p:cNvPr>
          <p:cNvSpPr txBox="1"/>
          <p:nvPr/>
        </p:nvSpPr>
        <p:spPr>
          <a:xfrm rot="16200000">
            <a:off x="1461291" y="2135515"/>
            <a:ext cx="8173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WL MOI 0.001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316BC85-BC95-4844-A58A-9221B6C27CF9}"/>
              </a:ext>
            </a:extLst>
          </p:cNvPr>
          <p:cNvSpPr txBox="1"/>
          <p:nvPr/>
        </p:nvSpPr>
        <p:spPr>
          <a:xfrm rot="16200000">
            <a:off x="1610128" y="2169160"/>
            <a:ext cx="88464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D614G-a MOI 0.001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0F9917C-6097-4A78-AB94-577DE75DE7BD}"/>
              </a:ext>
            </a:extLst>
          </p:cNvPr>
          <p:cNvSpPr txBox="1"/>
          <p:nvPr/>
        </p:nvSpPr>
        <p:spPr>
          <a:xfrm rot="16200000">
            <a:off x="1570589" y="2116376"/>
            <a:ext cx="779077" cy="184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WL MOI 0.1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E388C44-B49B-4E4E-A3F5-E981224A89C2}"/>
              </a:ext>
            </a:extLst>
          </p:cNvPr>
          <p:cNvSpPr txBox="1"/>
          <p:nvPr/>
        </p:nvSpPr>
        <p:spPr>
          <a:xfrm rot="16200000">
            <a:off x="1739558" y="2135505"/>
            <a:ext cx="81733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D614G-a MOI 0.1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6D12D80-114D-4CDB-91C0-A32180DFF410}"/>
              </a:ext>
            </a:extLst>
          </p:cNvPr>
          <p:cNvSpPr txBox="1"/>
          <p:nvPr/>
        </p:nvSpPr>
        <p:spPr>
          <a:xfrm rot="16200000">
            <a:off x="1879187" y="2086618"/>
            <a:ext cx="720320" cy="185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no MOI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8571F395-5FCB-4773-9885-50998D9679B0}"/>
              </a:ext>
            </a:extLst>
          </p:cNvPr>
          <p:cNvSpPr txBox="1"/>
          <p:nvPr/>
        </p:nvSpPr>
        <p:spPr>
          <a:xfrm rot="16200000">
            <a:off x="1924743" y="2135517"/>
            <a:ext cx="81735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WL MOI 0.001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FF31539D-96F9-4011-B19A-5FFDB3496ED9}"/>
              </a:ext>
            </a:extLst>
          </p:cNvPr>
          <p:cNvSpPr txBox="1"/>
          <p:nvPr/>
        </p:nvSpPr>
        <p:spPr>
          <a:xfrm rot="16200000">
            <a:off x="2073571" y="2169164"/>
            <a:ext cx="88465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D614G-a MOI 0.001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DFDB7079-28EA-4E06-B42F-178B490069B1}"/>
              </a:ext>
            </a:extLst>
          </p:cNvPr>
          <p:cNvSpPr txBox="1"/>
          <p:nvPr/>
        </p:nvSpPr>
        <p:spPr>
          <a:xfrm rot="16200000">
            <a:off x="2037851" y="2116375"/>
            <a:ext cx="779076" cy="184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WL MOI 0.1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D9BEFF9-00D9-4C23-A166-DFF0BD1B9350}"/>
              </a:ext>
            </a:extLst>
          </p:cNvPr>
          <p:cNvSpPr txBox="1"/>
          <p:nvPr/>
        </p:nvSpPr>
        <p:spPr>
          <a:xfrm rot="16200000">
            <a:off x="2206816" y="2135509"/>
            <a:ext cx="817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D614G-a MOI 0.1</a:t>
            </a: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E68C64C1-FDA8-447F-9365-D0D6BC716F97}"/>
              </a:ext>
            </a:extLst>
          </p:cNvPr>
          <p:cNvCxnSpPr>
            <a:cxnSpLocks/>
          </p:cNvCxnSpPr>
          <p:nvPr/>
        </p:nvCxnSpPr>
        <p:spPr>
          <a:xfrm flipV="1">
            <a:off x="1264217" y="1066555"/>
            <a:ext cx="0" cy="810000"/>
          </a:xfrm>
          <a:prstGeom prst="line">
            <a:avLst/>
          </a:prstGeom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17F2C154-9E47-4090-B684-757738928E3D}"/>
              </a:ext>
            </a:extLst>
          </p:cNvPr>
          <p:cNvCxnSpPr>
            <a:cxnSpLocks/>
          </p:cNvCxnSpPr>
          <p:nvPr/>
        </p:nvCxnSpPr>
        <p:spPr>
          <a:xfrm flipV="1">
            <a:off x="1731146" y="1057425"/>
            <a:ext cx="0" cy="810000"/>
          </a:xfrm>
          <a:prstGeom prst="line">
            <a:avLst/>
          </a:prstGeom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2BD1784C-14D3-4125-838D-A0681C777F1C}"/>
              </a:ext>
            </a:extLst>
          </p:cNvPr>
          <p:cNvCxnSpPr>
            <a:cxnSpLocks/>
          </p:cNvCxnSpPr>
          <p:nvPr/>
        </p:nvCxnSpPr>
        <p:spPr>
          <a:xfrm flipV="1">
            <a:off x="2196500" y="1072905"/>
            <a:ext cx="0" cy="810000"/>
          </a:xfrm>
          <a:prstGeom prst="line">
            <a:avLst/>
          </a:prstGeom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E9706E35-5942-46D8-AA89-4C29D5FFFD6A}"/>
              </a:ext>
            </a:extLst>
          </p:cNvPr>
          <p:cNvCxnSpPr/>
          <p:nvPr/>
        </p:nvCxnSpPr>
        <p:spPr>
          <a:xfrm>
            <a:off x="824365" y="2667010"/>
            <a:ext cx="42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E8526D1E-0ABD-4B24-AFCE-90D0843E87E7}"/>
              </a:ext>
            </a:extLst>
          </p:cNvPr>
          <p:cNvCxnSpPr/>
          <p:nvPr/>
        </p:nvCxnSpPr>
        <p:spPr>
          <a:xfrm>
            <a:off x="1294664" y="2667010"/>
            <a:ext cx="42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5DBBC995-667A-4ED9-B60D-33DFB6A4F070}"/>
              </a:ext>
            </a:extLst>
          </p:cNvPr>
          <p:cNvCxnSpPr/>
          <p:nvPr/>
        </p:nvCxnSpPr>
        <p:spPr>
          <a:xfrm>
            <a:off x="1766451" y="2667010"/>
            <a:ext cx="42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40D76272-3206-407A-B208-1F9B2584E707}"/>
              </a:ext>
            </a:extLst>
          </p:cNvPr>
          <p:cNvCxnSpPr/>
          <p:nvPr/>
        </p:nvCxnSpPr>
        <p:spPr>
          <a:xfrm>
            <a:off x="2242088" y="2667010"/>
            <a:ext cx="42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DA3192EE-850A-4076-ABC4-75D0D15BFA62}"/>
              </a:ext>
            </a:extLst>
          </p:cNvPr>
          <p:cNvSpPr txBox="1"/>
          <p:nvPr/>
        </p:nvSpPr>
        <p:spPr>
          <a:xfrm rot="16200000">
            <a:off x="-165269" y="1147766"/>
            <a:ext cx="13039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Mortality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rate at 24 h (%)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47898C41-5FCE-44B6-AE91-57239715E838}"/>
              </a:ext>
            </a:extLst>
          </p:cNvPr>
          <p:cNvSpPr txBox="1"/>
          <p:nvPr/>
        </p:nvSpPr>
        <p:spPr>
          <a:xfrm>
            <a:off x="2525720" y="793769"/>
            <a:ext cx="59399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Patient 4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A7506408-33B5-4E34-9A3A-D8AA5B98E349}"/>
              </a:ext>
            </a:extLst>
          </p:cNvPr>
          <p:cNvSpPr txBox="1"/>
          <p:nvPr/>
        </p:nvSpPr>
        <p:spPr>
          <a:xfrm>
            <a:off x="2510064" y="899574"/>
            <a:ext cx="64039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Patient 7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4B5588FE-6B7A-4AC7-8539-A66ACB6FA3CD}"/>
              </a:ext>
            </a:extLst>
          </p:cNvPr>
          <p:cNvSpPr txBox="1"/>
          <p:nvPr/>
        </p:nvSpPr>
        <p:spPr>
          <a:xfrm>
            <a:off x="865391" y="2635897"/>
            <a:ext cx="33635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AMs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C6F0EEF9-743F-4852-A84D-42BFB6921BC6}"/>
              </a:ext>
            </a:extLst>
          </p:cNvPr>
          <p:cNvSpPr txBox="1"/>
          <p:nvPr/>
        </p:nvSpPr>
        <p:spPr>
          <a:xfrm>
            <a:off x="1265192" y="2635897"/>
            <a:ext cx="48549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 err="1">
                <a:latin typeface="Arial" panose="020B0604020202020204" pitchFamily="34" charset="0"/>
                <a:cs typeface="Arial" panose="020B0604020202020204" pitchFamily="34" charset="0"/>
              </a:rPr>
              <a:t>MoMacs</a:t>
            </a:r>
            <a:endParaRPr lang="fr-FR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92353B3E-A3F7-4136-97E3-D74B2BF1FA90}"/>
              </a:ext>
            </a:extLst>
          </p:cNvPr>
          <p:cNvSpPr txBox="1"/>
          <p:nvPr/>
        </p:nvSpPr>
        <p:spPr>
          <a:xfrm>
            <a:off x="1789113" y="2635897"/>
            <a:ext cx="37085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cMos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8FBAAE3C-C8CC-492E-94D6-04B26964A6E5}"/>
              </a:ext>
            </a:extLst>
          </p:cNvPr>
          <p:cNvSpPr txBox="1"/>
          <p:nvPr/>
        </p:nvSpPr>
        <p:spPr>
          <a:xfrm>
            <a:off x="2251034" y="2635897"/>
            <a:ext cx="41233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ncMos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1F394281-2678-48F7-9A4B-9691EC4CA179}"/>
              </a:ext>
            </a:extLst>
          </p:cNvPr>
          <p:cNvSpPr txBox="1"/>
          <p:nvPr/>
        </p:nvSpPr>
        <p:spPr>
          <a:xfrm>
            <a:off x="372098" y="3153730"/>
            <a:ext cx="39436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4000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5F6E3674-832D-4EDD-A26B-9C23246F7477}"/>
              </a:ext>
            </a:extLst>
          </p:cNvPr>
          <p:cNvSpPr txBox="1"/>
          <p:nvPr/>
        </p:nvSpPr>
        <p:spPr>
          <a:xfrm>
            <a:off x="370138" y="3330248"/>
            <a:ext cx="39436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3000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C3F10FA6-C993-416E-94EE-6A5230354483}"/>
              </a:ext>
            </a:extLst>
          </p:cNvPr>
          <p:cNvSpPr txBox="1"/>
          <p:nvPr/>
        </p:nvSpPr>
        <p:spPr>
          <a:xfrm>
            <a:off x="370138" y="3514914"/>
            <a:ext cx="39436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2000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3BD96B01-6E11-4062-AF18-F568A13843FB}"/>
              </a:ext>
            </a:extLst>
          </p:cNvPr>
          <p:cNvSpPr txBox="1"/>
          <p:nvPr/>
        </p:nvSpPr>
        <p:spPr>
          <a:xfrm>
            <a:off x="370138" y="3703218"/>
            <a:ext cx="39436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1000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4B5F6543-3E1E-4D5F-BFC5-C2FA16EC9A62}"/>
              </a:ext>
            </a:extLst>
          </p:cNvPr>
          <p:cNvSpPr txBox="1"/>
          <p:nvPr/>
        </p:nvSpPr>
        <p:spPr>
          <a:xfrm>
            <a:off x="370138" y="3877170"/>
            <a:ext cx="39436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86A71B6A-5439-4060-82DB-2BF2D1EBC580}"/>
              </a:ext>
            </a:extLst>
          </p:cNvPr>
          <p:cNvSpPr txBox="1"/>
          <p:nvPr/>
        </p:nvSpPr>
        <p:spPr>
          <a:xfrm>
            <a:off x="1013674" y="3949941"/>
            <a:ext cx="39436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1A9CD702-5CD5-4611-BAEC-DAD0DDB35B24}"/>
              </a:ext>
            </a:extLst>
          </p:cNvPr>
          <p:cNvSpPr txBox="1"/>
          <p:nvPr/>
        </p:nvSpPr>
        <p:spPr>
          <a:xfrm>
            <a:off x="1579008" y="3949941"/>
            <a:ext cx="39436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C2612477-E503-4044-BAC9-6D80B3E7430B}"/>
              </a:ext>
            </a:extLst>
          </p:cNvPr>
          <p:cNvSpPr txBox="1"/>
          <p:nvPr/>
        </p:nvSpPr>
        <p:spPr>
          <a:xfrm rot="16200000">
            <a:off x="16970" y="3469879"/>
            <a:ext cx="6578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PFUs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/ml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C6A93D65-3B22-42B7-8B47-4CF6747B2749}"/>
              </a:ext>
            </a:extLst>
          </p:cNvPr>
          <p:cNvSpPr txBox="1"/>
          <p:nvPr/>
        </p:nvSpPr>
        <p:spPr>
          <a:xfrm>
            <a:off x="2046769" y="3171311"/>
            <a:ext cx="39704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latin typeface="Arial" panose="020B0604020202020204" pitchFamily="34" charset="0"/>
                <a:cs typeface="Arial" panose="020B0604020202020204" pitchFamily="34" charset="0"/>
              </a:rPr>
              <a:t>cMos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E091EE48-059D-42FE-ACAF-29AF5DFB08A6}"/>
              </a:ext>
            </a:extLst>
          </p:cNvPr>
          <p:cNvSpPr txBox="1"/>
          <p:nvPr/>
        </p:nvSpPr>
        <p:spPr>
          <a:xfrm>
            <a:off x="2046769" y="3272386"/>
            <a:ext cx="483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latin typeface="Arial" panose="020B0604020202020204" pitchFamily="34" charset="0"/>
                <a:cs typeface="Arial" panose="020B0604020202020204" pitchFamily="34" charset="0"/>
              </a:rPr>
              <a:t>ncMos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B816A574-6E3D-4667-832F-3132FAA8D93C}"/>
              </a:ext>
            </a:extLst>
          </p:cNvPr>
          <p:cNvSpPr txBox="1"/>
          <p:nvPr/>
        </p:nvSpPr>
        <p:spPr>
          <a:xfrm>
            <a:off x="202185" y="2598850"/>
            <a:ext cx="3943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A99BE50D-BCDC-4EB7-B708-78A6E67EAC79}"/>
              </a:ext>
            </a:extLst>
          </p:cNvPr>
          <p:cNvSpPr txBox="1"/>
          <p:nvPr/>
        </p:nvSpPr>
        <p:spPr>
          <a:xfrm>
            <a:off x="183331" y="483583"/>
            <a:ext cx="3943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7281097-C141-2ADA-14DA-288726F9D94D}"/>
              </a:ext>
            </a:extLst>
          </p:cNvPr>
          <p:cNvSpPr txBox="1"/>
          <p:nvPr/>
        </p:nvSpPr>
        <p:spPr>
          <a:xfrm>
            <a:off x="128569" y="5936358"/>
            <a:ext cx="67294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Additional</a:t>
            </a:r>
            <a:r>
              <a:rPr lang="fr-FR" sz="800" b="1" dirty="0">
                <a:latin typeface="Arial" panose="020B0604020202020204" pitchFamily="34" charset="0"/>
                <a:cs typeface="Arial" panose="020B0604020202020204" pitchFamily="34" charset="0"/>
              </a:rPr>
              <a:t> file 13. </a:t>
            </a:r>
            <a:r>
              <a:rPr lang="fr-FR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fr-FR" sz="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survival</a:t>
            </a:r>
            <a:r>
              <a:rPr lang="fr-FR" sz="800" b="1" dirty="0">
                <a:latin typeface="Arial" panose="020B0604020202020204" pitchFamily="34" charset="0"/>
                <a:cs typeface="Arial" panose="020B0604020202020204" pitchFamily="34" charset="0"/>
              </a:rPr>
              <a:t> and viral production for monocyte/macrophage </a:t>
            </a:r>
            <a:r>
              <a:rPr lang="fr-FR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subsets</a:t>
            </a:r>
            <a:r>
              <a:rPr lang="fr-FR" sz="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exposed</a:t>
            </a:r>
            <a:r>
              <a:rPr lang="fr-FR" sz="800" b="1" dirty="0">
                <a:latin typeface="Arial" panose="020B0604020202020204" pitchFamily="34" charset="0"/>
                <a:cs typeface="Arial" panose="020B0604020202020204" pitchFamily="34" charset="0"/>
              </a:rPr>
              <a:t> to SARS-CoV-2. A. 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purified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monocyte/macrophages of 2 patients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analyzed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death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at the end of the 24 h incubation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SARS-CoV-2 WL and D624G at MOI 0.1 and 0.001, or in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mock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conditions,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sytox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assay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see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Methods). Images of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wells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incubated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Sytox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or control solution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captured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a ZOE fluorescent imager and the images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analyzed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the Image J software for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determining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the percentage of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dead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stain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Sytox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. A minimum of 200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in total (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live+dead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counted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well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8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Detection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of viral production by the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lung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monocyte/macrophage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subsets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cultured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WL and D614G at 0.1 and 0.001 MOI.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culture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supernatants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collected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at 2h, 24 h and 48 h (top panel, one patient) and at 2 h and 24 h (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bottom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panel,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of 2 patients) and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assayed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 in a plaque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assay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F1B29C89-5BEE-4370-B2B4-B3FA5B8E9954}"/>
              </a:ext>
            </a:extLst>
          </p:cNvPr>
          <p:cNvSpPr txBox="1"/>
          <p:nvPr/>
        </p:nvSpPr>
        <p:spPr>
          <a:xfrm>
            <a:off x="571581" y="3950643"/>
            <a:ext cx="2608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D968796-A2A5-454C-8DBA-83ACFE897D6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/>
          <a:srcRect l="2692" r="74866" b="15187"/>
          <a:stretch/>
        </p:blipFill>
        <p:spPr>
          <a:xfrm>
            <a:off x="2031579" y="3054859"/>
            <a:ext cx="113203" cy="390819"/>
          </a:xfrm>
          <a:prstGeom prst="rect">
            <a:avLst/>
          </a:prstGeom>
        </p:spPr>
      </p:pic>
      <p:sp>
        <p:nvSpPr>
          <p:cNvPr id="81" name="ZoneTexte 80">
            <a:extLst>
              <a:ext uri="{FF2B5EF4-FFF2-40B4-BE49-F238E27FC236}">
                <a16:creationId xmlns:a16="http://schemas.microsoft.com/office/drawing/2014/main" id="{FF859B4F-F941-466F-A1B5-4C6F4296D451}"/>
              </a:ext>
            </a:extLst>
          </p:cNvPr>
          <p:cNvSpPr txBox="1"/>
          <p:nvPr/>
        </p:nvSpPr>
        <p:spPr>
          <a:xfrm>
            <a:off x="2046769" y="3068320"/>
            <a:ext cx="146419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 err="1">
                <a:latin typeface="Arial" panose="020B0604020202020204" pitchFamily="34" charset="0"/>
                <a:cs typeface="Arial" panose="020B0604020202020204" pitchFamily="34" charset="0"/>
              </a:rPr>
              <a:t>MoMacs</a:t>
            </a:r>
            <a:endParaRPr lang="fr-FR" sz="7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58AE3C1-223C-453B-94FC-F6683CD01C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988" y="4682211"/>
            <a:ext cx="1196166" cy="72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4500F0A-42D3-4206-9C0E-F9D03CCBA3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4525" y="4679773"/>
            <a:ext cx="1200774" cy="720000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E44B2154-59EA-4CFC-9D37-427478B74E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7005" y="4673535"/>
            <a:ext cx="1183846" cy="720000"/>
          </a:xfrm>
          <a:prstGeom prst="rect">
            <a:avLst/>
          </a:prstGeom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D21C141E-710D-4783-AE5E-84B549A9F3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558" y="4682211"/>
            <a:ext cx="1172830" cy="720000"/>
          </a:xfrm>
          <a:prstGeom prst="rect">
            <a:avLst/>
          </a:prstGeom>
        </p:spPr>
      </p:pic>
      <p:sp>
        <p:nvSpPr>
          <p:cNvPr id="66" name="ZoneTexte 65">
            <a:extLst>
              <a:ext uri="{FF2B5EF4-FFF2-40B4-BE49-F238E27FC236}">
                <a16:creationId xmlns:a16="http://schemas.microsoft.com/office/drawing/2014/main" id="{41042BBB-9D23-46EE-BF73-1B3939537D91}"/>
              </a:ext>
            </a:extLst>
          </p:cNvPr>
          <p:cNvSpPr txBox="1"/>
          <p:nvPr/>
        </p:nvSpPr>
        <p:spPr>
          <a:xfrm>
            <a:off x="466746" y="4617916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19020926-5AB7-46DF-B6E9-56745AC6B525}"/>
              </a:ext>
            </a:extLst>
          </p:cNvPr>
          <p:cNvSpPr txBox="1"/>
          <p:nvPr/>
        </p:nvSpPr>
        <p:spPr>
          <a:xfrm>
            <a:off x="1934645" y="4613162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3F41FF57-D586-436D-8453-D1693996349C}"/>
              </a:ext>
            </a:extLst>
          </p:cNvPr>
          <p:cNvSpPr txBox="1"/>
          <p:nvPr/>
        </p:nvSpPr>
        <p:spPr>
          <a:xfrm>
            <a:off x="3390105" y="4613162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CE0E20E5-F681-463E-89A8-3CA2E903F1A4}"/>
              </a:ext>
            </a:extLst>
          </p:cNvPr>
          <p:cNvSpPr txBox="1"/>
          <p:nvPr/>
        </p:nvSpPr>
        <p:spPr>
          <a:xfrm>
            <a:off x="4843005" y="4613162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BDC14D92-C8A7-454F-AE1D-BA45B71FAC0F}"/>
              </a:ext>
            </a:extLst>
          </p:cNvPr>
          <p:cNvSpPr txBox="1"/>
          <p:nvPr/>
        </p:nvSpPr>
        <p:spPr>
          <a:xfrm>
            <a:off x="466746" y="4709510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30BD6190-4BC9-47D7-9D26-4C8990FB5CC9}"/>
              </a:ext>
            </a:extLst>
          </p:cNvPr>
          <p:cNvSpPr txBox="1"/>
          <p:nvPr/>
        </p:nvSpPr>
        <p:spPr>
          <a:xfrm>
            <a:off x="1934645" y="4703946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FE2DFC41-FB6A-43C0-A7C7-848D9D4F3E51}"/>
              </a:ext>
            </a:extLst>
          </p:cNvPr>
          <p:cNvSpPr txBox="1"/>
          <p:nvPr/>
        </p:nvSpPr>
        <p:spPr>
          <a:xfrm>
            <a:off x="3390105" y="4703946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803902D7-B236-469E-9A4F-D47EDED49E54}"/>
              </a:ext>
            </a:extLst>
          </p:cNvPr>
          <p:cNvSpPr txBox="1"/>
          <p:nvPr/>
        </p:nvSpPr>
        <p:spPr>
          <a:xfrm>
            <a:off x="4843005" y="4703946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0F25DC20-73B4-4258-89EB-F8F78A82C02F}"/>
              </a:ext>
            </a:extLst>
          </p:cNvPr>
          <p:cNvSpPr txBox="1"/>
          <p:nvPr/>
        </p:nvSpPr>
        <p:spPr>
          <a:xfrm>
            <a:off x="466746" y="4803658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4B9CCA06-B97A-43B1-B90C-2741C486CD6E}"/>
              </a:ext>
            </a:extLst>
          </p:cNvPr>
          <p:cNvSpPr txBox="1"/>
          <p:nvPr/>
        </p:nvSpPr>
        <p:spPr>
          <a:xfrm>
            <a:off x="1934645" y="4796279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3C55052E-3E83-45F9-AEBA-FAB3A4CC22F9}"/>
              </a:ext>
            </a:extLst>
          </p:cNvPr>
          <p:cNvSpPr txBox="1"/>
          <p:nvPr/>
        </p:nvSpPr>
        <p:spPr>
          <a:xfrm>
            <a:off x="3390105" y="4791165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6363A278-B85C-4C93-9F17-C2A979F7B526}"/>
              </a:ext>
            </a:extLst>
          </p:cNvPr>
          <p:cNvSpPr txBox="1"/>
          <p:nvPr/>
        </p:nvSpPr>
        <p:spPr>
          <a:xfrm>
            <a:off x="4843005" y="4791165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22D2995B-B59E-4190-BFC3-FE420E5164EE}"/>
              </a:ext>
            </a:extLst>
          </p:cNvPr>
          <p:cNvSpPr txBox="1"/>
          <p:nvPr/>
        </p:nvSpPr>
        <p:spPr>
          <a:xfrm>
            <a:off x="466746" y="4901730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4865326C-F2D1-4A3B-8A79-2B3B9929392B}"/>
              </a:ext>
            </a:extLst>
          </p:cNvPr>
          <p:cNvSpPr txBox="1"/>
          <p:nvPr/>
        </p:nvSpPr>
        <p:spPr>
          <a:xfrm>
            <a:off x="1934645" y="4895991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66BC9E49-298F-4B87-BB3F-FEEFB0B41F21}"/>
              </a:ext>
            </a:extLst>
          </p:cNvPr>
          <p:cNvSpPr txBox="1"/>
          <p:nvPr/>
        </p:nvSpPr>
        <p:spPr>
          <a:xfrm>
            <a:off x="4843005" y="4895991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71D8C229-82F5-4509-83AB-7E62E5C9A421}"/>
              </a:ext>
            </a:extLst>
          </p:cNvPr>
          <p:cNvSpPr txBox="1"/>
          <p:nvPr/>
        </p:nvSpPr>
        <p:spPr>
          <a:xfrm>
            <a:off x="3390105" y="4897342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E7E55797-9E05-4DB5-B807-1909D2552CC6}"/>
              </a:ext>
            </a:extLst>
          </p:cNvPr>
          <p:cNvSpPr txBox="1"/>
          <p:nvPr/>
        </p:nvSpPr>
        <p:spPr>
          <a:xfrm>
            <a:off x="466746" y="4996559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32393B15-6F9B-4482-8386-65A25F90912D}"/>
              </a:ext>
            </a:extLst>
          </p:cNvPr>
          <p:cNvSpPr txBox="1"/>
          <p:nvPr/>
        </p:nvSpPr>
        <p:spPr>
          <a:xfrm>
            <a:off x="4843005" y="4987447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0D6F1157-595B-48A3-9972-53F35A3AA631}"/>
              </a:ext>
            </a:extLst>
          </p:cNvPr>
          <p:cNvSpPr txBox="1"/>
          <p:nvPr/>
        </p:nvSpPr>
        <p:spPr>
          <a:xfrm>
            <a:off x="1934645" y="5001374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id="{735C8751-1D4B-4901-8FF1-3671D5BB23F2}"/>
              </a:ext>
            </a:extLst>
          </p:cNvPr>
          <p:cNvSpPr txBox="1"/>
          <p:nvPr/>
        </p:nvSpPr>
        <p:spPr>
          <a:xfrm>
            <a:off x="3390105" y="4975831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40B739C7-8D4C-41AC-8E55-7220795828EB}"/>
              </a:ext>
            </a:extLst>
          </p:cNvPr>
          <p:cNvSpPr txBox="1"/>
          <p:nvPr/>
        </p:nvSpPr>
        <p:spPr>
          <a:xfrm>
            <a:off x="466746" y="5102934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05386403-8D3F-4220-912C-CF7FD72A71F5}"/>
              </a:ext>
            </a:extLst>
          </p:cNvPr>
          <p:cNvSpPr txBox="1"/>
          <p:nvPr/>
        </p:nvSpPr>
        <p:spPr>
          <a:xfrm>
            <a:off x="3390105" y="5098848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05" name="ZoneTexte 104">
            <a:extLst>
              <a:ext uri="{FF2B5EF4-FFF2-40B4-BE49-F238E27FC236}">
                <a16:creationId xmlns:a16="http://schemas.microsoft.com/office/drawing/2014/main" id="{E47E6511-5C84-4F77-89F9-1B8BD8959267}"/>
              </a:ext>
            </a:extLst>
          </p:cNvPr>
          <p:cNvSpPr txBox="1"/>
          <p:nvPr/>
        </p:nvSpPr>
        <p:spPr>
          <a:xfrm>
            <a:off x="1934645" y="5099537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06" name="ZoneTexte 105">
            <a:extLst>
              <a:ext uri="{FF2B5EF4-FFF2-40B4-BE49-F238E27FC236}">
                <a16:creationId xmlns:a16="http://schemas.microsoft.com/office/drawing/2014/main" id="{CD6047D6-050A-437D-B810-335D380A34FD}"/>
              </a:ext>
            </a:extLst>
          </p:cNvPr>
          <p:cNvSpPr txBox="1"/>
          <p:nvPr/>
        </p:nvSpPr>
        <p:spPr>
          <a:xfrm>
            <a:off x="4843005" y="5103762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07" name="ZoneTexte 106">
            <a:extLst>
              <a:ext uri="{FF2B5EF4-FFF2-40B4-BE49-F238E27FC236}">
                <a16:creationId xmlns:a16="http://schemas.microsoft.com/office/drawing/2014/main" id="{EE7DC1BC-309E-4C91-A0AE-4F1D01E107E6}"/>
              </a:ext>
            </a:extLst>
          </p:cNvPr>
          <p:cNvSpPr txBox="1"/>
          <p:nvPr/>
        </p:nvSpPr>
        <p:spPr>
          <a:xfrm>
            <a:off x="466746" y="5193967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8" name="ZoneTexte 107">
            <a:extLst>
              <a:ext uri="{FF2B5EF4-FFF2-40B4-BE49-F238E27FC236}">
                <a16:creationId xmlns:a16="http://schemas.microsoft.com/office/drawing/2014/main" id="{9AC23562-265E-4BAD-93C4-7606B27C546A}"/>
              </a:ext>
            </a:extLst>
          </p:cNvPr>
          <p:cNvSpPr txBox="1"/>
          <p:nvPr/>
        </p:nvSpPr>
        <p:spPr>
          <a:xfrm>
            <a:off x="1934645" y="5191181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3A16B28A-5E3C-4628-BCF0-3E9AD9A2FAAE}"/>
              </a:ext>
            </a:extLst>
          </p:cNvPr>
          <p:cNvSpPr txBox="1"/>
          <p:nvPr/>
        </p:nvSpPr>
        <p:spPr>
          <a:xfrm>
            <a:off x="4843005" y="5177625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D901740F-5527-4CC7-BB4E-A54B95514250}"/>
              </a:ext>
            </a:extLst>
          </p:cNvPr>
          <p:cNvSpPr txBox="1"/>
          <p:nvPr/>
        </p:nvSpPr>
        <p:spPr>
          <a:xfrm>
            <a:off x="3390105" y="5181512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id="{8F4E9018-F20C-41A5-9322-77AE94DCF114}"/>
              </a:ext>
            </a:extLst>
          </p:cNvPr>
          <p:cNvSpPr txBox="1"/>
          <p:nvPr/>
        </p:nvSpPr>
        <p:spPr>
          <a:xfrm>
            <a:off x="466746" y="5285000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13" name="ZoneTexte 112">
            <a:extLst>
              <a:ext uri="{FF2B5EF4-FFF2-40B4-BE49-F238E27FC236}">
                <a16:creationId xmlns:a16="http://schemas.microsoft.com/office/drawing/2014/main" id="{29211894-1D04-4875-9AAE-79CBCE92B4EB}"/>
              </a:ext>
            </a:extLst>
          </p:cNvPr>
          <p:cNvSpPr txBox="1"/>
          <p:nvPr/>
        </p:nvSpPr>
        <p:spPr>
          <a:xfrm>
            <a:off x="1934645" y="5274111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E5C78D8C-FE71-484B-A2E3-78FBA960500F}"/>
              </a:ext>
            </a:extLst>
          </p:cNvPr>
          <p:cNvSpPr txBox="1"/>
          <p:nvPr/>
        </p:nvSpPr>
        <p:spPr>
          <a:xfrm>
            <a:off x="3390105" y="5261958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A75B6554-09EA-4A04-95B3-2EFB06813C49}"/>
              </a:ext>
            </a:extLst>
          </p:cNvPr>
          <p:cNvSpPr txBox="1"/>
          <p:nvPr/>
        </p:nvSpPr>
        <p:spPr>
          <a:xfrm>
            <a:off x="4843005" y="5265250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148204A0-7D2B-4094-8AE7-4B17972B70EC}"/>
              </a:ext>
            </a:extLst>
          </p:cNvPr>
          <p:cNvSpPr txBox="1"/>
          <p:nvPr/>
        </p:nvSpPr>
        <p:spPr>
          <a:xfrm>
            <a:off x="583949" y="5373823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17" name="ZoneTexte 116">
            <a:extLst>
              <a:ext uri="{FF2B5EF4-FFF2-40B4-BE49-F238E27FC236}">
                <a16:creationId xmlns:a16="http://schemas.microsoft.com/office/drawing/2014/main" id="{31F79589-0759-4F5D-BDD0-9D37DD354CD8}"/>
              </a:ext>
            </a:extLst>
          </p:cNvPr>
          <p:cNvSpPr txBox="1"/>
          <p:nvPr/>
        </p:nvSpPr>
        <p:spPr>
          <a:xfrm>
            <a:off x="1679259" y="5373823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118" name="ZoneTexte 117">
            <a:extLst>
              <a:ext uri="{FF2B5EF4-FFF2-40B4-BE49-F238E27FC236}">
                <a16:creationId xmlns:a16="http://schemas.microsoft.com/office/drawing/2014/main" id="{F1CDC9B6-4A51-4986-8388-DBDE7A6BCCDD}"/>
              </a:ext>
            </a:extLst>
          </p:cNvPr>
          <p:cNvSpPr txBox="1"/>
          <p:nvPr/>
        </p:nvSpPr>
        <p:spPr>
          <a:xfrm>
            <a:off x="2053575" y="5362751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19" name="ZoneTexte 118">
            <a:extLst>
              <a:ext uri="{FF2B5EF4-FFF2-40B4-BE49-F238E27FC236}">
                <a16:creationId xmlns:a16="http://schemas.microsoft.com/office/drawing/2014/main" id="{5636B49F-774F-4157-A98E-07B28F973CA4}"/>
              </a:ext>
            </a:extLst>
          </p:cNvPr>
          <p:cNvSpPr txBox="1"/>
          <p:nvPr/>
        </p:nvSpPr>
        <p:spPr>
          <a:xfrm>
            <a:off x="3148885" y="5362751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120" name="ZoneTexte 119">
            <a:extLst>
              <a:ext uri="{FF2B5EF4-FFF2-40B4-BE49-F238E27FC236}">
                <a16:creationId xmlns:a16="http://schemas.microsoft.com/office/drawing/2014/main" id="{3A40DC0D-739E-4D2F-A5DE-30E2A4AB1D90}"/>
              </a:ext>
            </a:extLst>
          </p:cNvPr>
          <p:cNvSpPr txBox="1"/>
          <p:nvPr/>
        </p:nvSpPr>
        <p:spPr>
          <a:xfrm>
            <a:off x="3510964" y="5356929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21" name="ZoneTexte 120">
            <a:extLst>
              <a:ext uri="{FF2B5EF4-FFF2-40B4-BE49-F238E27FC236}">
                <a16:creationId xmlns:a16="http://schemas.microsoft.com/office/drawing/2014/main" id="{7A9D8C40-C8E5-472A-A63A-A0A1A400D149}"/>
              </a:ext>
            </a:extLst>
          </p:cNvPr>
          <p:cNvSpPr txBox="1"/>
          <p:nvPr/>
        </p:nvSpPr>
        <p:spPr>
          <a:xfrm>
            <a:off x="4594844" y="5356929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122" name="ZoneTexte 121">
            <a:extLst>
              <a:ext uri="{FF2B5EF4-FFF2-40B4-BE49-F238E27FC236}">
                <a16:creationId xmlns:a16="http://schemas.microsoft.com/office/drawing/2014/main" id="{45ADA5F6-026C-4C81-9FEF-32413225F8E7}"/>
              </a:ext>
            </a:extLst>
          </p:cNvPr>
          <p:cNvSpPr txBox="1"/>
          <p:nvPr/>
        </p:nvSpPr>
        <p:spPr>
          <a:xfrm>
            <a:off x="4961311" y="5352875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23" name="ZoneTexte 122">
            <a:extLst>
              <a:ext uri="{FF2B5EF4-FFF2-40B4-BE49-F238E27FC236}">
                <a16:creationId xmlns:a16="http://schemas.microsoft.com/office/drawing/2014/main" id="{90D58F53-57EE-472A-B871-71CD1DB30070}"/>
              </a:ext>
            </a:extLst>
          </p:cNvPr>
          <p:cNvSpPr txBox="1"/>
          <p:nvPr/>
        </p:nvSpPr>
        <p:spPr>
          <a:xfrm>
            <a:off x="6033761" y="5352875"/>
            <a:ext cx="316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  <p:pic>
        <p:nvPicPr>
          <p:cNvPr id="69" name="Image 68">
            <a:extLst>
              <a:ext uri="{FF2B5EF4-FFF2-40B4-BE49-F238E27FC236}">
                <a16:creationId xmlns:a16="http://schemas.microsoft.com/office/drawing/2014/main" id="{FC865D53-EE0F-4075-93B5-3760D6D809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30214" y="4433162"/>
            <a:ext cx="119337" cy="360000"/>
          </a:xfrm>
          <a:prstGeom prst="rect">
            <a:avLst/>
          </a:prstGeom>
        </p:spPr>
      </p:pic>
      <p:sp>
        <p:nvSpPr>
          <p:cNvPr id="70" name="ZoneTexte 69">
            <a:extLst>
              <a:ext uri="{FF2B5EF4-FFF2-40B4-BE49-F238E27FC236}">
                <a16:creationId xmlns:a16="http://schemas.microsoft.com/office/drawing/2014/main" id="{B429DDEE-04DA-4F63-9283-337EE5B9EE0E}"/>
              </a:ext>
            </a:extLst>
          </p:cNvPr>
          <p:cNvSpPr txBox="1"/>
          <p:nvPr/>
        </p:nvSpPr>
        <p:spPr>
          <a:xfrm>
            <a:off x="1127344" y="4467687"/>
            <a:ext cx="3943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AMs</a:t>
            </a:r>
            <a:endParaRPr lang="fr-FR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ZoneTexte 123">
            <a:extLst>
              <a:ext uri="{FF2B5EF4-FFF2-40B4-BE49-F238E27FC236}">
                <a16:creationId xmlns:a16="http://schemas.microsoft.com/office/drawing/2014/main" id="{0CCDE3BF-B88B-448A-8055-A89278387E96}"/>
              </a:ext>
            </a:extLst>
          </p:cNvPr>
          <p:cNvSpPr txBox="1"/>
          <p:nvPr/>
        </p:nvSpPr>
        <p:spPr>
          <a:xfrm>
            <a:off x="2402623" y="4467687"/>
            <a:ext cx="6166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MoMacs</a:t>
            </a:r>
            <a:endParaRPr lang="fr-FR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ZoneTexte 124">
            <a:extLst>
              <a:ext uri="{FF2B5EF4-FFF2-40B4-BE49-F238E27FC236}">
                <a16:creationId xmlns:a16="http://schemas.microsoft.com/office/drawing/2014/main" id="{7DA8C1C0-4ABA-40FC-8912-3A9F5F32BC6C}"/>
              </a:ext>
            </a:extLst>
          </p:cNvPr>
          <p:cNvSpPr txBox="1"/>
          <p:nvPr/>
        </p:nvSpPr>
        <p:spPr>
          <a:xfrm>
            <a:off x="4024838" y="4470895"/>
            <a:ext cx="456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cMos</a:t>
            </a:r>
            <a:endParaRPr lang="fr-FR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ZoneTexte 125">
            <a:extLst>
              <a:ext uri="{FF2B5EF4-FFF2-40B4-BE49-F238E27FC236}">
                <a16:creationId xmlns:a16="http://schemas.microsoft.com/office/drawing/2014/main" id="{57886295-8C78-4E4E-B9BA-0F9468255956}"/>
              </a:ext>
            </a:extLst>
          </p:cNvPr>
          <p:cNvSpPr txBox="1"/>
          <p:nvPr/>
        </p:nvSpPr>
        <p:spPr>
          <a:xfrm>
            <a:off x="5426256" y="4470895"/>
            <a:ext cx="5111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ncMos</a:t>
            </a:r>
            <a:endParaRPr lang="fr-FR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AE125429-8D48-46AB-9ABD-6D434685E98B}"/>
              </a:ext>
            </a:extLst>
          </p:cNvPr>
          <p:cNvSpPr txBox="1"/>
          <p:nvPr/>
        </p:nvSpPr>
        <p:spPr>
          <a:xfrm>
            <a:off x="5930214" y="4375354"/>
            <a:ext cx="64645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WL MOI 0.1</a:t>
            </a:r>
          </a:p>
        </p:txBody>
      </p:sp>
      <p:sp>
        <p:nvSpPr>
          <p:cNvPr id="127" name="ZoneTexte 126">
            <a:extLst>
              <a:ext uri="{FF2B5EF4-FFF2-40B4-BE49-F238E27FC236}">
                <a16:creationId xmlns:a16="http://schemas.microsoft.com/office/drawing/2014/main" id="{72489D8C-1EBC-49A6-8B2D-9FCFBA501663}"/>
              </a:ext>
            </a:extLst>
          </p:cNvPr>
          <p:cNvSpPr txBox="1"/>
          <p:nvPr/>
        </p:nvSpPr>
        <p:spPr>
          <a:xfrm>
            <a:off x="5957724" y="4469517"/>
            <a:ext cx="78647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D614G-a MOI 0.1</a:t>
            </a:r>
          </a:p>
        </p:txBody>
      </p:sp>
      <p:sp>
        <p:nvSpPr>
          <p:cNvPr id="128" name="ZoneTexte 127">
            <a:extLst>
              <a:ext uri="{FF2B5EF4-FFF2-40B4-BE49-F238E27FC236}">
                <a16:creationId xmlns:a16="http://schemas.microsoft.com/office/drawing/2014/main" id="{86CF4A41-22BB-4481-A5E0-B44581EC2653}"/>
              </a:ext>
            </a:extLst>
          </p:cNvPr>
          <p:cNvSpPr txBox="1"/>
          <p:nvPr/>
        </p:nvSpPr>
        <p:spPr>
          <a:xfrm>
            <a:off x="5957724" y="4669645"/>
            <a:ext cx="9002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D614G-a MOI 0.001</a:t>
            </a:r>
          </a:p>
        </p:txBody>
      </p:sp>
      <p:sp>
        <p:nvSpPr>
          <p:cNvPr id="129" name="ZoneTexte 128">
            <a:extLst>
              <a:ext uri="{FF2B5EF4-FFF2-40B4-BE49-F238E27FC236}">
                <a16:creationId xmlns:a16="http://schemas.microsoft.com/office/drawing/2014/main" id="{5A704BB0-FEF6-480B-88F5-1639381716FB}"/>
              </a:ext>
            </a:extLst>
          </p:cNvPr>
          <p:cNvSpPr txBox="1"/>
          <p:nvPr/>
        </p:nvSpPr>
        <p:spPr>
          <a:xfrm>
            <a:off x="5957724" y="4569155"/>
            <a:ext cx="69287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WL MOI 0.001</a:t>
            </a:r>
          </a:p>
        </p:txBody>
      </p:sp>
      <p:sp>
        <p:nvSpPr>
          <p:cNvPr id="130" name="ZoneTexte 129">
            <a:extLst>
              <a:ext uri="{FF2B5EF4-FFF2-40B4-BE49-F238E27FC236}">
                <a16:creationId xmlns:a16="http://schemas.microsoft.com/office/drawing/2014/main" id="{043DC5A4-ACCA-477D-B9FF-1D206DD9013F}"/>
              </a:ext>
            </a:extLst>
          </p:cNvPr>
          <p:cNvSpPr txBox="1"/>
          <p:nvPr/>
        </p:nvSpPr>
        <p:spPr>
          <a:xfrm rot="16200000">
            <a:off x="-313000" y="4882486"/>
            <a:ext cx="13614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Percentage of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PFUs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/ml over time</a:t>
            </a:r>
          </a:p>
        </p:txBody>
      </p:sp>
      <p:sp>
        <p:nvSpPr>
          <p:cNvPr id="131" name="Organigramme : Jonction de sommaire 130">
            <a:extLst>
              <a:ext uri="{FF2B5EF4-FFF2-40B4-BE49-F238E27FC236}">
                <a16:creationId xmlns:a16="http://schemas.microsoft.com/office/drawing/2014/main" id="{789DBA82-B4EC-42EF-BB11-3B6E03E214C1}"/>
              </a:ext>
            </a:extLst>
          </p:cNvPr>
          <p:cNvSpPr/>
          <p:nvPr/>
        </p:nvSpPr>
        <p:spPr>
          <a:xfrm>
            <a:off x="2578472" y="965124"/>
            <a:ext cx="54000" cy="54000"/>
          </a:xfrm>
          <a:prstGeom prst="flowChartSummingJunction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2" name="Triangle isocèle 131">
            <a:extLst>
              <a:ext uri="{FF2B5EF4-FFF2-40B4-BE49-F238E27FC236}">
                <a16:creationId xmlns:a16="http://schemas.microsoft.com/office/drawing/2014/main" id="{EC8DC227-7EB6-43B1-948B-BB1079CFB5F0}"/>
              </a:ext>
            </a:extLst>
          </p:cNvPr>
          <p:cNvSpPr/>
          <p:nvPr/>
        </p:nvSpPr>
        <p:spPr>
          <a:xfrm rot="10800000">
            <a:off x="2578472" y="863391"/>
            <a:ext cx="54000" cy="54000"/>
          </a:xfrm>
          <a:prstGeom prst="triangl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14419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29064</TotalTime>
  <Words>348</Words>
  <Application>Microsoft Macintosh PowerPoint</Application>
  <PresentationFormat>Personnalisé</PresentationFormat>
  <Paragraphs>99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3" baseType="lpstr">
      <vt:lpstr>Arial</vt:lpstr>
      <vt:lpstr>Thème Office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Carla Gouin</dc:creator>
  <cp:keywords/>
  <dc:description/>
  <cp:lastModifiedBy>isabelle.schwartz@jouy.inra.fr</cp:lastModifiedBy>
  <cp:revision>328</cp:revision>
  <cp:lastPrinted>2023-09-08T10:56:33Z</cp:lastPrinted>
  <dcterms:created xsi:type="dcterms:W3CDTF">2023-05-11T13:17:52Z</dcterms:created>
  <dcterms:modified xsi:type="dcterms:W3CDTF">2024-04-01T07:13:40Z</dcterms:modified>
  <cp:category/>
</cp:coreProperties>
</file>