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4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17"/>
    <p:restoredTop sz="96405"/>
  </p:normalViewPr>
  <p:slideViewPr>
    <p:cSldViewPr snapToGrid="0" showGuides="1">
      <p:cViewPr varScale="1">
        <p:scale>
          <a:sx n="127" d="100"/>
          <a:sy n="127" d="100"/>
        </p:scale>
        <p:origin x="672" y="176"/>
      </p:cViewPr>
      <p:guideLst>
        <p:guide orient="horz" pos="3022"/>
        <p:guide pos="4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2329-B75F-8843-BB0C-D5A2CFE3B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C3B3D70-D8F3-76EC-670D-167E9964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1B64EB-7BAB-81BF-18C6-74DBF7D21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C02962-9BBD-8C04-FD1C-5979B59C8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A0D6CB-1929-A105-E0A2-E3D92D83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2444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50A7C-3E2F-2017-554D-E8719FA98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C36A2A-AA79-91DA-E05E-27477108A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16EDC8-C289-4354-1257-52C94E711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BDD8E4-4FEC-A6DC-2592-60C678065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DCD93C-B1E0-6F73-A6C5-B0F4CD798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021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447CE-CE64-285C-D664-5130BC3AC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758039-7DBE-9197-0F3A-FCAA238FD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A064D9-AA47-BBDF-5A91-F6E39E1E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2AAC20-B4D0-0EB4-0409-D42386582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37D86B-BD4E-3AAB-7F60-0027B9E53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57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7ACCE-2EDD-F00D-440F-CE8E0884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743B07-8A17-9E4F-45FF-2D84B2EB7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4B0BEA-2CD6-DA80-33FA-E60CCBBF5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D23818-0CFB-ABC5-78E1-35761A687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5665D5-E601-C748-A6DC-C9E4C13C0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C8A825-F50B-E919-8403-540736203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48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A104F-605D-099F-A674-D8C4F10C5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CECA15-ED93-D3AD-E9EB-3CD451DF8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5D8FED-5404-A4F2-80C7-7C620A5F1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C7546B-306C-F9B2-0DF3-6E9723C896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4C391BE-47D6-EDBF-757E-E22736647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44DC525-DEAC-7D2D-0C23-80A465FB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C5AAAE3-AF65-D9D7-6B40-2F8A4119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7D6C46B-4FB0-98D2-EDF7-8049AD04A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94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DD609-897A-852D-50A5-039CE5BEC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CBE374-F50C-AF9C-72BC-D0C7AF1AD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A67208-09B5-BF17-4114-32BCFD8D8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859EFE6-B274-312E-148B-5E9A834C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72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BA9038A-B8B9-02C8-873F-A214E9687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4E35E18-8808-E26E-F5B6-EC210EF42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5841D7-D1A1-955F-826A-89104DDBA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683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8AC6B-756C-4814-7017-F88BD8898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B90BE8-B215-6A44-E419-E0F292E39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DDA0CC-257F-4DAC-B066-E1346ACCE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F8C67E-E848-3E8B-26E8-2AC0210D3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A5050D-503C-A0DA-253D-78DB1794B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49B1F3-EB3C-37A0-1A2A-86DFFE05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81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3F9A1-CA49-C5CE-2C33-B73D0C529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3DE70B9-B394-A19D-7144-CCEAB61B55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86DC72-6B15-AA62-B025-18BE2EB75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E8C51E-444C-C45F-565A-A28605F1C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8B5209-DFA6-E3D4-8513-40591AA62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963F1A-BB3E-012D-89C5-06A4717E4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60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890C0C-F520-D7FC-017F-B7CC1F8DA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751F2-AA95-CC9C-7B57-C216A1E59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AE4880-4A7F-5D64-AFBA-E742A5706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F263C6-973E-9935-5042-A7BB9A95C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9B8BA7-8203-8173-C8CC-21061E23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298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32C96D-03A6-37B8-FD50-F8303DB931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D855C4-09E6-43B0-A582-367C6CEB3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98FDD1-A55C-8A70-FEF7-714BCCD83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885E8A-12F1-032C-D22E-99B244B0D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422C79-20FC-BDC9-CFD9-CEEEDB6A7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68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AC71EDE-D17E-81D6-14C8-9CA032AE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B99B9E-D5E2-F709-A13A-009794CB6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F2931E-D5DC-F5FD-51BB-5EB6AFACE3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33C02-6617-1A47-83B6-D1A6BFF06BD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DFF98-FD96-20B1-0591-3097E842A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E7A342-4FAD-FBA8-7484-33070F8A7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2F90C-13C3-084A-A9F0-672E16AFC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43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674F51D-A15F-A23C-509C-54CA676F5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377" y="831083"/>
            <a:ext cx="4025900" cy="2362200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05F3862F-F160-B622-6290-0BA68497C310}"/>
              </a:ext>
            </a:extLst>
          </p:cNvPr>
          <p:cNvSpPr txBox="1"/>
          <p:nvPr/>
        </p:nvSpPr>
        <p:spPr>
          <a:xfrm>
            <a:off x="2448895" y="2972416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10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8BA277C-B751-F334-991D-03FB1F5559BD}"/>
              </a:ext>
            </a:extLst>
          </p:cNvPr>
          <p:cNvSpPr txBox="1"/>
          <p:nvPr/>
        </p:nvSpPr>
        <p:spPr>
          <a:xfrm>
            <a:off x="2448895" y="2708387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15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F2E3669-CF20-4BB6-B625-E16D05C867A9}"/>
              </a:ext>
            </a:extLst>
          </p:cNvPr>
          <p:cNvSpPr txBox="1"/>
          <p:nvPr/>
        </p:nvSpPr>
        <p:spPr>
          <a:xfrm>
            <a:off x="2448895" y="2444357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20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D4C3CCF-4433-B432-6BDD-DE29F9C17E16}"/>
              </a:ext>
            </a:extLst>
          </p:cNvPr>
          <p:cNvSpPr txBox="1"/>
          <p:nvPr/>
        </p:nvSpPr>
        <p:spPr>
          <a:xfrm>
            <a:off x="2448895" y="2180327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25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ACD2E-F111-B2EB-C7D5-05C43EF179FF}"/>
              </a:ext>
            </a:extLst>
          </p:cNvPr>
          <p:cNvSpPr txBox="1"/>
          <p:nvPr/>
        </p:nvSpPr>
        <p:spPr>
          <a:xfrm>
            <a:off x="2448895" y="1916297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30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11E293B-F5F6-CD79-B9BC-F7CEEEAF2307}"/>
              </a:ext>
            </a:extLst>
          </p:cNvPr>
          <p:cNvSpPr txBox="1"/>
          <p:nvPr/>
        </p:nvSpPr>
        <p:spPr>
          <a:xfrm>
            <a:off x="2448895" y="1652267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35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23044D6-5876-9D31-4B78-9EF1AE62F79C}"/>
              </a:ext>
            </a:extLst>
          </p:cNvPr>
          <p:cNvSpPr txBox="1"/>
          <p:nvPr/>
        </p:nvSpPr>
        <p:spPr>
          <a:xfrm>
            <a:off x="2448895" y="1388237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40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8688F68-A6E9-0A7F-BA40-AC624B567EE9}"/>
              </a:ext>
            </a:extLst>
          </p:cNvPr>
          <p:cNvSpPr txBox="1"/>
          <p:nvPr/>
        </p:nvSpPr>
        <p:spPr>
          <a:xfrm>
            <a:off x="2448895" y="1124207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45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A53ECBD-C534-6D5D-DFA1-5641CBCE2E97}"/>
              </a:ext>
            </a:extLst>
          </p:cNvPr>
          <p:cNvSpPr txBox="1"/>
          <p:nvPr/>
        </p:nvSpPr>
        <p:spPr>
          <a:xfrm>
            <a:off x="2448895" y="860177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50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A42D975-3D9F-ED73-42E0-DF811CF9114E}"/>
              </a:ext>
            </a:extLst>
          </p:cNvPr>
          <p:cNvSpPr txBox="1"/>
          <p:nvPr/>
        </p:nvSpPr>
        <p:spPr>
          <a:xfrm rot="16200000">
            <a:off x="2161975" y="177478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Cq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7676B3BE-4FE4-73D2-A9E2-EAF8A441DAD3}"/>
              </a:ext>
            </a:extLst>
          </p:cNvPr>
          <p:cNvCxnSpPr>
            <a:cxnSpLocks/>
            <a:endCxn id="74" idx="1"/>
          </p:cNvCxnSpPr>
          <p:nvPr/>
        </p:nvCxnSpPr>
        <p:spPr>
          <a:xfrm>
            <a:off x="4879513" y="3429000"/>
            <a:ext cx="8370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BD7D678E-6A36-B2FF-8DB6-AD3E67FB65DC}"/>
              </a:ext>
            </a:extLst>
          </p:cNvPr>
          <p:cNvSpPr txBox="1"/>
          <p:nvPr/>
        </p:nvSpPr>
        <p:spPr>
          <a:xfrm>
            <a:off x="3955550" y="3429000"/>
            <a:ext cx="811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D1 (timing)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08205F8-8C75-A7BF-7C0D-4ABD05F8B3F1}"/>
              </a:ext>
            </a:extLst>
          </p:cNvPr>
          <p:cNvSpPr txBox="1"/>
          <p:nvPr/>
        </p:nvSpPr>
        <p:spPr>
          <a:xfrm>
            <a:off x="4916946" y="3429000"/>
            <a:ext cx="811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D2 (timing)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A9D526D8-B5C2-5334-8475-53581D693D47}"/>
              </a:ext>
            </a:extLst>
          </p:cNvPr>
          <p:cNvCxnSpPr>
            <a:cxnSpLocks/>
          </p:cNvCxnSpPr>
          <p:nvPr/>
        </p:nvCxnSpPr>
        <p:spPr>
          <a:xfrm>
            <a:off x="5857854" y="3423719"/>
            <a:ext cx="78395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001D6139-8656-C32F-B746-E676A759A1B7}"/>
              </a:ext>
            </a:extLst>
          </p:cNvPr>
          <p:cNvSpPr txBox="1"/>
          <p:nvPr/>
        </p:nvSpPr>
        <p:spPr>
          <a:xfrm>
            <a:off x="2706946" y="3429000"/>
            <a:ext cx="1071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Calibration </a:t>
            </a:r>
          </a:p>
          <a:p>
            <a:pPr algn="ctr"/>
            <a:r>
              <a:rPr lang="fr-FR" sz="1000" dirty="0" err="1"/>
              <a:t>PFUeq</a:t>
            </a:r>
            <a:r>
              <a:rPr lang="fr-FR" sz="1000" dirty="0"/>
              <a:t>/</a:t>
            </a:r>
            <a:r>
              <a:rPr lang="fr-FR" sz="1000" dirty="0" err="1"/>
              <a:t>reaction</a:t>
            </a:r>
            <a:endParaRPr lang="fr-FR" sz="10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522B0D39-AB34-F9FA-CC4C-941F0269703B}"/>
              </a:ext>
            </a:extLst>
          </p:cNvPr>
          <p:cNvSpPr txBox="1"/>
          <p:nvPr/>
        </p:nvSpPr>
        <p:spPr>
          <a:xfrm rot="16200000">
            <a:off x="2714846" y="3178290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800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7306FFEF-636A-7B4E-D74C-2E886B8E2E24}"/>
              </a:ext>
            </a:extLst>
          </p:cNvPr>
          <p:cNvSpPr txBox="1"/>
          <p:nvPr/>
        </p:nvSpPr>
        <p:spPr>
          <a:xfrm rot="16200000">
            <a:off x="2950368" y="3143024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80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AAF44A7B-9AA8-944B-B73F-3BDAFBA228F1}"/>
              </a:ext>
            </a:extLst>
          </p:cNvPr>
          <p:cNvSpPr txBox="1"/>
          <p:nvPr/>
        </p:nvSpPr>
        <p:spPr>
          <a:xfrm rot="16200000">
            <a:off x="3185890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8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C5D92AB0-266F-A8AE-7EC1-A673142ADE94}"/>
              </a:ext>
            </a:extLst>
          </p:cNvPr>
          <p:cNvSpPr txBox="1"/>
          <p:nvPr/>
        </p:nvSpPr>
        <p:spPr>
          <a:xfrm rot="16200000">
            <a:off x="3333247" y="3160657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0.8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F91E42DF-8780-6EC7-BB40-2B34279BBD2E}"/>
              </a:ext>
            </a:extLst>
          </p:cNvPr>
          <p:cNvSpPr txBox="1"/>
          <p:nvPr/>
        </p:nvSpPr>
        <p:spPr>
          <a:xfrm rot="16200000">
            <a:off x="3586402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0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2FFACEB7-F939-891B-D387-B5ABB1B18F1C}"/>
              </a:ext>
            </a:extLst>
          </p:cNvPr>
          <p:cNvSpPr txBox="1"/>
          <p:nvPr/>
        </p:nvSpPr>
        <p:spPr>
          <a:xfrm rot="16200000">
            <a:off x="3786658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2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AFABCF9A-504F-980B-7E48-A4D1E2EF26F4}"/>
              </a:ext>
            </a:extLst>
          </p:cNvPr>
          <p:cNvSpPr txBox="1"/>
          <p:nvPr/>
        </p:nvSpPr>
        <p:spPr>
          <a:xfrm rot="16200000">
            <a:off x="3986914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4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5BCAFEE0-3E39-5CD4-8820-60CC1A8EA317}"/>
              </a:ext>
            </a:extLst>
          </p:cNvPr>
          <p:cNvSpPr txBox="1"/>
          <p:nvPr/>
        </p:nvSpPr>
        <p:spPr>
          <a:xfrm rot="16200000">
            <a:off x="4187170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6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41B1A1E9-67F3-8269-F691-9AF23AA5D745}"/>
              </a:ext>
            </a:extLst>
          </p:cNvPr>
          <p:cNvSpPr txBox="1"/>
          <p:nvPr/>
        </p:nvSpPr>
        <p:spPr>
          <a:xfrm rot="16200000">
            <a:off x="4387426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8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B43B9B28-F99F-B302-996C-90365FF9A465}"/>
              </a:ext>
            </a:extLst>
          </p:cNvPr>
          <p:cNvSpPr txBox="1"/>
          <p:nvPr/>
        </p:nvSpPr>
        <p:spPr>
          <a:xfrm rot="16200000">
            <a:off x="4552416" y="3143024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10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97563F03-D1A2-5404-14CC-AFB57F688928}"/>
              </a:ext>
            </a:extLst>
          </p:cNvPr>
          <p:cNvSpPr txBox="1"/>
          <p:nvPr/>
        </p:nvSpPr>
        <p:spPr>
          <a:xfrm rot="16200000">
            <a:off x="4787938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2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1AF2C500-0CBF-AE34-7ACC-A51287F5427A}"/>
              </a:ext>
            </a:extLst>
          </p:cNvPr>
          <p:cNvSpPr txBox="1"/>
          <p:nvPr/>
        </p:nvSpPr>
        <p:spPr>
          <a:xfrm rot="16200000">
            <a:off x="4988194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4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2B68E8AE-4D0B-3594-F508-3CA08B79C880}"/>
              </a:ext>
            </a:extLst>
          </p:cNvPr>
          <p:cNvSpPr txBox="1"/>
          <p:nvPr/>
        </p:nvSpPr>
        <p:spPr>
          <a:xfrm rot="16200000">
            <a:off x="5188450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6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DEC135E8-C5D6-44A3-980B-4F059770755E}"/>
              </a:ext>
            </a:extLst>
          </p:cNvPr>
          <p:cNvSpPr txBox="1"/>
          <p:nvPr/>
        </p:nvSpPr>
        <p:spPr>
          <a:xfrm rot="16200000">
            <a:off x="5388706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8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AC4C7DB6-AA46-5D73-9E96-0D79CA01925C}"/>
              </a:ext>
            </a:extLst>
          </p:cNvPr>
          <p:cNvSpPr txBox="1"/>
          <p:nvPr/>
        </p:nvSpPr>
        <p:spPr>
          <a:xfrm rot="16200000">
            <a:off x="5553696" y="3143024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10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6CA855C-2C17-91CF-159D-B79C3082E232}"/>
              </a:ext>
            </a:extLst>
          </p:cNvPr>
          <p:cNvSpPr txBox="1"/>
          <p:nvPr/>
        </p:nvSpPr>
        <p:spPr>
          <a:xfrm rot="16200000">
            <a:off x="5789218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2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626A4AD6-7926-74A2-5CB2-E909C2F5CA76}"/>
              </a:ext>
            </a:extLst>
          </p:cNvPr>
          <p:cNvSpPr txBox="1"/>
          <p:nvPr/>
        </p:nvSpPr>
        <p:spPr>
          <a:xfrm rot="16200000">
            <a:off x="5989474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4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91194876-49AF-47BC-FC88-1BA1F091A8A8}"/>
              </a:ext>
            </a:extLst>
          </p:cNvPr>
          <p:cNvSpPr txBox="1"/>
          <p:nvPr/>
        </p:nvSpPr>
        <p:spPr>
          <a:xfrm rot="16200000">
            <a:off x="6189730" y="310775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6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AF65A1BD-E424-3C38-EBA6-D389336DF8BB}"/>
              </a:ext>
            </a:extLst>
          </p:cNvPr>
          <p:cNvSpPr txBox="1"/>
          <p:nvPr/>
        </p:nvSpPr>
        <p:spPr>
          <a:xfrm rot="16200000">
            <a:off x="6354723" y="3143024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10</a:t>
            </a:r>
          </a:p>
        </p:txBody>
      </p: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25800452-6756-66B4-3315-D4B8A3637F31}"/>
              </a:ext>
            </a:extLst>
          </p:cNvPr>
          <p:cNvCxnSpPr>
            <a:cxnSpLocks/>
          </p:cNvCxnSpPr>
          <p:nvPr/>
        </p:nvCxnSpPr>
        <p:spPr>
          <a:xfrm>
            <a:off x="3904862" y="3429000"/>
            <a:ext cx="8370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14F1CA60-9F81-D710-3850-076DA9F4E93B}"/>
              </a:ext>
            </a:extLst>
          </p:cNvPr>
          <p:cNvCxnSpPr>
            <a:cxnSpLocks/>
          </p:cNvCxnSpPr>
          <p:nvPr/>
        </p:nvCxnSpPr>
        <p:spPr>
          <a:xfrm>
            <a:off x="2880592" y="3429000"/>
            <a:ext cx="68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ZoneTexte 84">
            <a:extLst>
              <a:ext uri="{FF2B5EF4-FFF2-40B4-BE49-F238E27FC236}">
                <a16:creationId xmlns:a16="http://schemas.microsoft.com/office/drawing/2014/main" id="{21C166A2-3CD7-A737-65C9-52809599765A}"/>
              </a:ext>
            </a:extLst>
          </p:cNvPr>
          <p:cNvSpPr txBox="1"/>
          <p:nvPr/>
        </p:nvSpPr>
        <p:spPr>
          <a:xfrm>
            <a:off x="5856156" y="3429000"/>
            <a:ext cx="811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D3 (timing)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D8AFF9C3-0299-551B-DE69-B22F69612178}"/>
              </a:ext>
            </a:extLst>
          </p:cNvPr>
          <p:cNvSpPr txBox="1"/>
          <p:nvPr/>
        </p:nvSpPr>
        <p:spPr>
          <a:xfrm>
            <a:off x="2511706" y="3935651"/>
            <a:ext cx="43868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 file 10. </a:t>
            </a:r>
            <a:r>
              <a:rPr lang="fr-F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 of the SARS-CoV-2 </a:t>
            </a:r>
            <a:r>
              <a:rPr lang="fr-F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genome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 in the perfusion </a:t>
            </a:r>
            <a:r>
              <a:rPr lang="fr-F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liquid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Perfusion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liquid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(100 µl)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collected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EVLP, viral RNA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extracted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subjected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to RT-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described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in A. The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Cq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values of the calibration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curve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and of the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shown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(D stands for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donor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). No viral RNA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detected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in perfusion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liquid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Cq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value 40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attributed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to no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2710965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126</Words>
  <Application>Microsoft Macintosh PowerPoint</Application>
  <PresentationFormat>Grand écran</PresentationFormat>
  <Paragraphs>35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isabelle.schwartz@jouy.inra.fr</dc:creator>
  <cp:keywords/>
  <dc:description/>
  <cp:lastModifiedBy>isabelle.schwartz@jouy.inra.fr</cp:lastModifiedBy>
  <cp:revision>6</cp:revision>
  <dcterms:created xsi:type="dcterms:W3CDTF">2024-02-14T17:32:30Z</dcterms:created>
  <dcterms:modified xsi:type="dcterms:W3CDTF">2024-04-01T07:12:44Z</dcterms:modified>
  <cp:category/>
</cp:coreProperties>
</file>