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4" r:id="rId5"/>
    <p:sldId id="262" r:id="rId6"/>
    <p:sldId id="261" r:id="rId7"/>
    <p:sldId id="258" r:id="rId8"/>
    <p:sldId id="267" r:id="rId9"/>
    <p:sldId id="265" r:id="rId10"/>
    <p:sldId id="263" r:id="rId11"/>
    <p:sldId id="259" r:id="rId1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28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C79FA-F1CE-49C2-B61D-455DF86071D6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E243D-FEF8-4A5F-9523-A1AB5C949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0256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C79FA-F1CE-49C2-B61D-455DF86071D6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E243D-FEF8-4A5F-9523-A1AB5C949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107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C79FA-F1CE-49C2-B61D-455DF86071D6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E243D-FEF8-4A5F-9523-A1AB5C949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855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C79FA-F1CE-49C2-B61D-455DF86071D6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E243D-FEF8-4A5F-9523-A1AB5C949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7952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C79FA-F1CE-49C2-B61D-455DF86071D6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E243D-FEF8-4A5F-9523-A1AB5C949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2026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C79FA-F1CE-49C2-B61D-455DF86071D6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E243D-FEF8-4A5F-9523-A1AB5C949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2243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C79FA-F1CE-49C2-B61D-455DF86071D6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E243D-FEF8-4A5F-9523-A1AB5C949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1408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C79FA-F1CE-49C2-B61D-455DF86071D6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E243D-FEF8-4A5F-9523-A1AB5C949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533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C79FA-F1CE-49C2-B61D-455DF86071D6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E243D-FEF8-4A5F-9523-A1AB5C949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8689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C79FA-F1CE-49C2-B61D-455DF86071D6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E243D-FEF8-4A5F-9523-A1AB5C949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2344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C79FA-F1CE-49C2-B61D-455DF86071D6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E243D-FEF8-4A5F-9523-A1AB5C949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3138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C79FA-F1CE-49C2-B61D-455DF86071D6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E243D-FEF8-4A5F-9523-A1AB5C949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896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9404961"/>
              </p:ext>
            </p:extLst>
          </p:nvPr>
        </p:nvGraphicFramePr>
        <p:xfrm>
          <a:off x="4431928" y="858905"/>
          <a:ext cx="3021013" cy="170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Prism Project" r:id="rId3" imgW="6048000" imgH="3420000" progId="Prism5.Document">
                  <p:embed/>
                </p:oleObj>
              </mc:Choice>
              <mc:Fallback>
                <p:oleObj name="Prism Project" r:id="rId3" imgW="6048000" imgH="3420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1928" y="858905"/>
                        <a:ext cx="3021013" cy="1703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2267744" y="2564904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dirty="0" smtClean="0">
                <a:latin typeface="Helvetica" panose="02000500000000000000" pitchFamily="2" charset="0"/>
              </a:rPr>
              <a:t>Figure</a:t>
            </a:r>
            <a:r>
              <a:rPr lang="zh-TW" altLang="en-US" sz="2000" dirty="0" smtClean="0">
                <a:latin typeface="Helvetica" panose="02000500000000000000" pitchFamily="2" charset="0"/>
              </a:rPr>
              <a:t> </a:t>
            </a:r>
            <a:r>
              <a:rPr lang="en-US" altLang="zh-TW" sz="2000" dirty="0" smtClean="0">
                <a:latin typeface="Helvetica" panose="02000500000000000000" pitchFamily="2" charset="0"/>
              </a:rPr>
              <a:t>1 </a:t>
            </a:r>
            <a:endParaRPr lang="zh-TW" altLang="en-US" sz="2000" dirty="0">
              <a:latin typeface="Helvetica" panose="02000500000000000000" pitchFamily="2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67544" y="467896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Helvetica" panose="02000500000000000000" pitchFamily="2" charset="0"/>
              </a:rPr>
              <a:t>A</a:t>
            </a:r>
            <a:endParaRPr lang="zh-TW" altLang="en-US" sz="2000" dirty="0">
              <a:latin typeface="Helvetica" panose="02000500000000000000" pitchFamily="2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067944" y="467896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Helvetica" panose="02000500000000000000" pitchFamily="2" charset="0"/>
              </a:rPr>
              <a:t>B</a:t>
            </a:r>
            <a:endParaRPr lang="zh-TW" altLang="en-US" sz="2000" dirty="0">
              <a:latin typeface="Helvetica" panose="02000500000000000000" pitchFamily="2" charset="0"/>
            </a:endParaRPr>
          </a:p>
        </p:txBody>
      </p:sp>
      <p:pic>
        <p:nvPicPr>
          <p:cNvPr id="9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3806973" cy="13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615894" y="2996952"/>
            <a:ext cx="781479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b="1" dirty="0">
                <a:latin typeface="Palatino Linotype" panose="02040502050505030304" pitchFamily="18" charset="0"/>
              </a:rPr>
              <a:t>Figure 1. SUV39H1 levels are reduced in the peripheral blood mononuclear cells (PBMCs) of COPD patients.</a:t>
            </a:r>
            <a:endParaRPr lang="zh-TW" altLang="zh-TW" dirty="0">
              <a:latin typeface="Palatino Linotype" panose="02040502050505030304" pitchFamily="18" charset="0"/>
            </a:endParaRPr>
          </a:p>
          <a:p>
            <a:pPr algn="just"/>
            <a:r>
              <a:rPr lang="en-US" altLang="zh-TW" dirty="0">
                <a:latin typeface="Palatino Linotype" panose="02040502050505030304" pitchFamily="18" charset="0"/>
              </a:rPr>
              <a:t>(A) The representative SUV39H1 expression in PBMC samples from normal control (n=3) and COPD subjects (</a:t>
            </a:r>
            <a:r>
              <a:rPr lang="en-US" altLang="zh-TW" dirty="0" smtClean="0">
                <a:latin typeface="Palatino Linotype" panose="02040502050505030304" pitchFamily="18" charset="0"/>
              </a:rPr>
              <a:t>n=6) </a:t>
            </a:r>
            <a:r>
              <a:rPr lang="en-US" altLang="zh-TW" dirty="0">
                <a:latin typeface="Palatino Linotype" panose="02040502050505030304" pitchFamily="18" charset="0"/>
              </a:rPr>
              <a:t>was measured by immunoblotting. The levels of SUV39H1 expression were significantly reduced in the PBMCs from COPD patients compared with those from normal controls. Actin served as a loading control. </a:t>
            </a:r>
            <a:r>
              <a:rPr lang="en-US" altLang="zh-TW" dirty="0">
                <a:latin typeface="Palatino Linotype" panose="02040502050505030304" pitchFamily="18" charset="0"/>
              </a:rPr>
              <a:t>The panel represent different blots due to similar molecular weights of SUV39H1 (48 </a:t>
            </a:r>
            <a:r>
              <a:rPr lang="en-US" altLang="zh-TW" dirty="0" err="1">
                <a:latin typeface="Palatino Linotype" panose="02040502050505030304" pitchFamily="18" charset="0"/>
              </a:rPr>
              <a:t>kDa</a:t>
            </a:r>
            <a:r>
              <a:rPr lang="en-US" altLang="zh-TW" dirty="0">
                <a:latin typeface="Palatino Linotype" panose="02040502050505030304" pitchFamily="18" charset="0"/>
              </a:rPr>
              <a:t>) and actin (43 </a:t>
            </a:r>
            <a:r>
              <a:rPr lang="en-US" altLang="zh-TW" dirty="0" err="1">
                <a:latin typeface="Palatino Linotype" panose="02040502050505030304" pitchFamily="18" charset="0"/>
              </a:rPr>
              <a:t>kDa</a:t>
            </a:r>
            <a:r>
              <a:rPr lang="en-US" altLang="zh-TW" dirty="0">
                <a:latin typeface="Palatino Linotype" panose="02040502050505030304" pitchFamily="18" charset="0"/>
              </a:rPr>
              <a:t>). Images from approximate regions of western blots were cropped and arranged to match the panel</a:t>
            </a:r>
            <a:r>
              <a:rPr lang="en-US" altLang="zh-TW" dirty="0" smtClean="0">
                <a:latin typeface="Palatino Linotype" panose="02040502050505030304" pitchFamily="18" charset="0"/>
              </a:rPr>
              <a:t>.</a:t>
            </a:r>
            <a:r>
              <a:rPr lang="zh-TW" altLang="en-US" dirty="0" smtClean="0">
                <a:latin typeface="Palatino Linotype" panose="02040502050505030304" pitchFamily="18" charset="0"/>
              </a:rPr>
              <a:t> </a:t>
            </a:r>
            <a:r>
              <a:rPr lang="en-US" altLang="zh-TW" dirty="0" smtClean="0">
                <a:latin typeface="Palatino Linotype" panose="02040502050505030304" pitchFamily="18" charset="0"/>
              </a:rPr>
              <a:t>(</a:t>
            </a:r>
            <a:r>
              <a:rPr lang="en-US" altLang="zh-TW" dirty="0">
                <a:latin typeface="Palatino Linotype" panose="02040502050505030304" pitchFamily="18" charset="0"/>
              </a:rPr>
              <a:t>B) The densitometry values for SUV39H1 in normal (n=10) or COPD PBMCs (</a:t>
            </a:r>
            <a:r>
              <a:rPr lang="en-US" altLang="zh-TW" dirty="0" smtClean="0">
                <a:latin typeface="Palatino Linotype" panose="02040502050505030304" pitchFamily="18" charset="0"/>
              </a:rPr>
              <a:t>n=14) </a:t>
            </a:r>
            <a:r>
              <a:rPr lang="en-US" altLang="zh-TW" dirty="0">
                <a:latin typeface="Palatino Linotype" panose="02040502050505030304" pitchFamily="18" charset="0"/>
              </a:rPr>
              <a:t>were quantified and normalized to the actin value. Relative expression values are expressed as the fold change over the normal control value. ***</a:t>
            </a:r>
            <a:r>
              <a:rPr lang="en-US" altLang="zh-TW" i="1" dirty="0">
                <a:latin typeface="Palatino Linotype" panose="02040502050505030304" pitchFamily="18" charset="0"/>
              </a:rPr>
              <a:t>p</a:t>
            </a:r>
            <a:r>
              <a:rPr lang="en-US" altLang="zh-TW" dirty="0">
                <a:latin typeface="Palatino Linotype" panose="02040502050505030304" pitchFamily="18" charset="0"/>
              </a:rPr>
              <a:t>&lt;0.001.</a:t>
            </a:r>
            <a:endParaRPr lang="zh-TW" altLang="zh-TW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445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ropbox\Manuscript\陳資濤醫師\Additional Figure_SUV39H1-bottom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745" y="233839"/>
            <a:ext cx="6502400" cy="650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2881937" y="3618215"/>
            <a:ext cx="1067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Palatino Linotype" panose="02040502050505030304" pitchFamily="18" charset="0"/>
              </a:rPr>
              <a:t>Normal</a:t>
            </a:r>
            <a:endParaRPr lang="zh-TW" altLang="en-US" sz="2000" dirty="0">
              <a:latin typeface="Palatino Linotype" panose="02040502050505030304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250089" y="3618215"/>
            <a:ext cx="922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Palatino Linotype" panose="02040502050505030304" pitchFamily="18" charset="0"/>
              </a:rPr>
              <a:t>COPD</a:t>
            </a:r>
            <a:endParaRPr lang="zh-TW" altLang="en-US" sz="2000" dirty="0">
              <a:latin typeface="Palatino Linotype" panose="02040502050505030304" pitchFamily="18" charset="0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2917940" y="4035539"/>
            <a:ext cx="936000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>
            <a:off x="3949858" y="4035539"/>
            <a:ext cx="1596375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>
            <a:off x="1585793" y="4122271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Palatino Linotype" panose="02040502050505030304" pitchFamily="18" charset="0"/>
              </a:rPr>
              <a:t>SUV39H1</a:t>
            </a:r>
            <a:endParaRPr lang="zh-TW" altLang="en-US" sz="2000" dirty="0">
              <a:latin typeface="Palatino Linotype" panose="02040502050505030304" pitchFamily="18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3062103" y="2276872"/>
            <a:ext cx="23759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Palatino Linotype" panose="02040502050505030304" pitchFamily="18" charset="0"/>
              </a:rPr>
              <a:t>Another specimens</a:t>
            </a:r>
            <a:endParaRPr lang="zh-TW" altLang="en-US" sz="2000" dirty="0">
              <a:latin typeface="Palatino Linotype" panose="0204050205050503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808959" y="2676982"/>
            <a:ext cx="2915169" cy="769115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2915816" y="4581128"/>
            <a:ext cx="1003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Palatino Linotype" panose="02040502050505030304" pitchFamily="18" charset="0"/>
              </a:rPr>
              <a:t>#1 #2#3</a:t>
            </a:r>
            <a:endParaRPr lang="zh-TW" altLang="en-US" sz="2000" dirty="0">
              <a:latin typeface="Palatino Linotype" panose="02040502050505030304" pitchFamily="18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779912" y="4581128"/>
            <a:ext cx="18870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Palatino Linotype" panose="02040502050505030304" pitchFamily="18" charset="0"/>
              </a:rPr>
              <a:t> #1#2#3 #4 #5#6</a:t>
            </a:r>
            <a:endParaRPr lang="zh-TW" altLang="en-US" sz="20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140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ropbox\Manuscript\陳資濤醫師\Additional Figure_SUV39H1-bottom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745" y="233839"/>
            <a:ext cx="6502400" cy="650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字方塊 11"/>
          <p:cNvSpPr txBox="1"/>
          <p:nvPr/>
        </p:nvSpPr>
        <p:spPr>
          <a:xfrm>
            <a:off x="24600" y="215709"/>
            <a:ext cx="14654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WB-SUV39H1</a:t>
            </a:r>
          </a:p>
          <a:p>
            <a:r>
              <a:rPr lang="en-US" altLang="zh-TW" dirty="0" smtClean="0"/>
              <a:t>Image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87222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Dropbox\Manuscript\陳資濤醫師\Additional Information\SUV39H1 maker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027"/>
            <a:ext cx="6696744" cy="669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24600" y="215709"/>
            <a:ext cx="12266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PVDF </a:t>
            </a:r>
          </a:p>
          <a:p>
            <a:r>
              <a:rPr lang="en-US" altLang="zh-TW" dirty="0" smtClean="0"/>
              <a:t>Membrane</a:t>
            </a:r>
          </a:p>
          <a:p>
            <a:r>
              <a:rPr lang="en-US" altLang="zh-TW" dirty="0" smtClean="0"/>
              <a:t>Image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47305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D:\Dropbox\Manuscript\陳資濤醫師\Additional Information\SUV39H1 merge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177800"/>
            <a:ext cx="6502400" cy="650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24600" y="215709"/>
            <a:ext cx="12266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PVDF </a:t>
            </a:r>
          </a:p>
          <a:p>
            <a:r>
              <a:rPr lang="en-US" altLang="zh-TW" dirty="0" smtClean="0"/>
              <a:t>Membrane</a:t>
            </a:r>
          </a:p>
          <a:p>
            <a:r>
              <a:rPr lang="en-US" altLang="zh-TW" dirty="0" smtClean="0"/>
              <a:t>Merged</a:t>
            </a:r>
          </a:p>
          <a:p>
            <a:r>
              <a:rPr lang="en-US" altLang="zh-TW" dirty="0" smtClean="0"/>
              <a:t>Image 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0" y="1916832"/>
            <a:ext cx="8337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UVP</a:t>
            </a:r>
          </a:p>
          <a:p>
            <a:r>
              <a:rPr lang="en-US" altLang="zh-TW" dirty="0" smtClean="0"/>
              <a:t>Image</a:t>
            </a:r>
          </a:p>
          <a:p>
            <a:r>
              <a:rPr lang="en-US" altLang="zh-TW" dirty="0" smtClean="0"/>
              <a:t>system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17065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D:\Dropbox\Manuscript\陳資濤醫師\Additional Information\SUV39H1 merge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177800"/>
            <a:ext cx="6502400" cy="650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2555776" y="4238328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43-</a:t>
            </a: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2555776" y="3923764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55-</a:t>
            </a: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2555776" y="3645024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72-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2540266" y="3407798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/>
              <a:t>KDa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3119641" y="3429000"/>
            <a:ext cx="1067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Palatino Linotype" panose="02040502050505030304" pitchFamily="18" charset="0"/>
              </a:rPr>
              <a:t>Normal</a:t>
            </a:r>
            <a:endParaRPr lang="zh-TW" altLang="en-US" sz="2000" dirty="0">
              <a:latin typeface="Palatino Linotype" panose="02040502050505030304" pitchFamily="18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427984" y="3429000"/>
            <a:ext cx="922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Palatino Linotype" panose="02040502050505030304" pitchFamily="18" charset="0"/>
              </a:rPr>
              <a:t>COPD</a:t>
            </a:r>
            <a:endParaRPr lang="zh-TW" altLang="en-US" sz="2000" dirty="0">
              <a:latin typeface="Palatino Linotype" panose="02040502050505030304" pitchFamily="18" charset="0"/>
            </a:endParaRPr>
          </a:p>
        </p:txBody>
      </p:sp>
      <p:cxnSp>
        <p:nvCxnSpPr>
          <p:cNvPr id="12" name="直線接點 11"/>
          <p:cNvCxnSpPr/>
          <p:nvPr/>
        </p:nvCxnSpPr>
        <p:spPr>
          <a:xfrm>
            <a:off x="3155644" y="3789040"/>
            <a:ext cx="936000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>
            <a:off x="4127753" y="3789040"/>
            <a:ext cx="1596375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1235197" y="4022884"/>
            <a:ext cx="13019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Palatino Linotype" panose="02040502050505030304" pitchFamily="18" charset="0"/>
              </a:rPr>
              <a:t>SUV39H1</a:t>
            </a:r>
          </a:p>
          <a:p>
            <a:r>
              <a:rPr lang="en-US" altLang="zh-TW" sz="2000" dirty="0" smtClean="0">
                <a:latin typeface="Palatino Linotype" panose="02040502050505030304" pitchFamily="18" charset="0"/>
              </a:rPr>
              <a:t>(48 </a:t>
            </a:r>
            <a:r>
              <a:rPr lang="en-US" altLang="zh-TW" sz="2000" dirty="0" err="1" smtClean="0">
                <a:latin typeface="Palatino Linotype" panose="02040502050505030304" pitchFamily="18" charset="0"/>
              </a:rPr>
              <a:t>kDa</a:t>
            </a:r>
            <a:r>
              <a:rPr lang="en-US" altLang="zh-TW" sz="2000" dirty="0" smtClean="0">
                <a:latin typeface="Palatino Linotype" panose="02040502050505030304" pitchFamily="18" charset="0"/>
              </a:rPr>
              <a:t>)</a:t>
            </a:r>
            <a:endParaRPr lang="zh-TW" altLang="en-US" sz="2000" dirty="0">
              <a:latin typeface="Palatino Linotype" panose="02040502050505030304" pitchFamily="18" charset="0"/>
            </a:endParaRPr>
          </a:p>
        </p:txBody>
      </p:sp>
      <p:cxnSp>
        <p:nvCxnSpPr>
          <p:cNvPr id="6" name="直線單箭頭接點 5"/>
          <p:cNvCxnSpPr/>
          <p:nvPr/>
        </p:nvCxnSpPr>
        <p:spPr>
          <a:xfrm>
            <a:off x="2537156" y="4238328"/>
            <a:ext cx="45066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文字方塊 16"/>
          <p:cNvSpPr txBox="1"/>
          <p:nvPr/>
        </p:nvSpPr>
        <p:spPr>
          <a:xfrm>
            <a:off x="3044985" y="4581128"/>
            <a:ext cx="1067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Palatino Linotype" panose="02040502050505030304" pitchFamily="18" charset="0"/>
              </a:rPr>
              <a:t>#1 #</a:t>
            </a:r>
            <a:r>
              <a:rPr lang="en-US" altLang="zh-TW" sz="2000" dirty="0" smtClean="0">
                <a:latin typeface="Palatino Linotype" panose="02040502050505030304" pitchFamily="18" charset="0"/>
              </a:rPr>
              <a:t>2</a:t>
            </a:r>
            <a:r>
              <a:rPr lang="zh-TW" altLang="en-US" sz="2000" dirty="0" smtClean="0">
                <a:latin typeface="Palatino Linotype" panose="02040502050505030304" pitchFamily="18" charset="0"/>
              </a:rPr>
              <a:t> </a:t>
            </a:r>
            <a:r>
              <a:rPr lang="en-US" altLang="zh-TW" sz="2000" dirty="0" smtClean="0">
                <a:latin typeface="Palatino Linotype" panose="02040502050505030304" pitchFamily="18" charset="0"/>
              </a:rPr>
              <a:t>#</a:t>
            </a:r>
            <a:r>
              <a:rPr lang="en-US" altLang="zh-TW" sz="2000" dirty="0" smtClean="0">
                <a:latin typeface="Palatino Linotype" panose="02040502050505030304" pitchFamily="18" charset="0"/>
              </a:rPr>
              <a:t>3</a:t>
            </a:r>
            <a:endParaRPr lang="zh-TW" altLang="en-US" sz="2000" dirty="0">
              <a:latin typeface="Palatino Linotype" panose="02040502050505030304" pitchFamily="18" charset="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909081" y="4581128"/>
            <a:ext cx="20152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Palatino Linotype" panose="02040502050505030304" pitchFamily="18" charset="0"/>
              </a:rPr>
              <a:t> #</a:t>
            </a:r>
            <a:r>
              <a:rPr lang="en-US" altLang="zh-TW" sz="2000" dirty="0" smtClean="0">
                <a:latin typeface="Palatino Linotype" panose="02040502050505030304" pitchFamily="18" charset="0"/>
              </a:rPr>
              <a:t>1</a:t>
            </a:r>
            <a:r>
              <a:rPr lang="zh-TW" altLang="en-US" sz="2000" dirty="0" smtClean="0">
                <a:latin typeface="Palatino Linotype" panose="02040502050505030304" pitchFamily="18" charset="0"/>
              </a:rPr>
              <a:t> </a:t>
            </a:r>
            <a:r>
              <a:rPr lang="en-US" altLang="zh-TW" sz="2000" dirty="0" smtClean="0">
                <a:latin typeface="Palatino Linotype" panose="02040502050505030304" pitchFamily="18" charset="0"/>
              </a:rPr>
              <a:t>#</a:t>
            </a:r>
            <a:r>
              <a:rPr lang="en-US" altLang="zh-TW" sz="2000" dirty="0" smtClean="0">
                <a:latin typeface="Palatino Linotype" panose="02040502050505030304" pitchFamily="18" charset="0"/>
              </a:rPr>
              <a:t>2#3 #4 #</a:t>
            </a:r>
            <a:r>
              <a:rPr lang="en-US" altLang="zh-TW" sz="2000" dirty="0" smtClean="0">
                <a:latin typeface="Palatino Linotype" panose="02040502050505030304" pitchFamily="18" charset="0"/>
              </a:rPr>
              <a:t>5</a:t>
            </a:r>
            <a:r>
              <a:rPr lang="zh-TW" altLang="en-US" sz="2000" dirty="0" smtClean="0">
                <a:latin typeface="Palatino Linotype" panose="02040502050505030304" pitchFamily="18" charset="0"/>
              </a:rPr>
              <a:t> </a:t>
            </a:r>
            <a:r>
              <a:rPr lang="en-US" altLang="zh-TW" sz="2000" dirty="0" smtClean="0">
                <a:latin typeface="Palatino Linotype" panose="02040502050505030304" pitchFamily="18" charset="0"/>
              </a:rPr>
              <a:t>#</a:t>
            </a:r>
            <a:r>
              <a:rPr lang="en-US" altLang="zh-TW" sz="2000" dirty="0" smtClean="0">
                <a:latin typeface="Palatino Linotype" panose="02040502050505030304" pitchFamily="18" charset="0"/>
              </a:rPr>
              <a:t>6</a:t>
            </a:r>
            <a:endParaRPr lang="zh-TW" altLang="en-US" sz="2000" dirty="0">
              <a:latin typeface="Palatino Linotype" panose="02040502050505030304" pitchFamily="18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2771800" y="4571836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/>
              <a:t>Mr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14706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ropbox\Manuscript\陳資濤醫師\Additional Figure_Actin-bottom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177800"/>
            <a:ext cx="6502400" cy="650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3059832" y="3818270"/>
            <a:ext cx="1067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Palatino Linotype" panose="02040502050505030304" pitchFamily="18" charset="0"/>
              </a:rPr>
              <a:t>Normal</a:t>
            </a:r>
            <a:endParaRPr lang="zh-TW" altLang="en-US" sz="2000" dirty="0">
              <a:latin typeface="Palatino Linotype" panose="02040502050505030304" pitchFamily="18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368175" y="3818270"/>
            <a:ext cx="922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Palatino Linotype" panose="02040502050505030304" pitchFamily="18" charset="0"/>
              </a:rPr>
              <a:t>COPD</a:t>
            </a:r>
            <a:endParaRPr lang="zh-TW" altLang="en-US" sz="2000" dirty="0">
              <a:latin typeface="Palatino Linotype" panose="02040502050505030304" pitchFamily="18" charset="0"/>
            </a:endParaRPr>
          </a:p>
        </p:txBody>
      </p:sp>
      <p:cxnSp>
        <p:nvCxnSpPr>
          <p:cNvPr id="7" name="直線接點 6"/>
          <p:cNvCxnSpPr/>
          <p:nvPr/>
        </p:nvCxnSpPr>
        <p:spPr>
          <a:xfrm>
            <a:off x="3095835" y="4235594"/>
            <a:ext cx="936000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直線接點 7"/>
          <p:cNvCxnSpPr/>
          <p:nvPr/>
        </p:nvCxnSpPr>
        <p:spPr>
          <a:xfrm>
            <a:off x="4067944" y="4235594"/>
            <a:ext cx="1596375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2147946" y="4251096"/>
            <a:ext cx="805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Palatino Linotype" panose="02040502050505030304" pitchFamily="18" charset="0"/>
              </a:rPr>
              <a:t>Actin</a:t>
            </a:r>
            <a:endParaRPr lang="zh-TW" altLang="en-US" sz="2000" dirty="0">
              <a:latin typeface="Palatino Linotype" panose="02040502050505030304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180188" y="2532966"/>
            <a:ext cx="23759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Palatino Linotype" panose="02040502050505030304" pitchFamily="18" charset="0"/>
              </a:rPr>
              <a:t>Another specimens</a:t>
            </a:r>
            <a:endParaRPr lang="zh-TW" altLang="en-US" sz="2000" dirty="0">
              <a:latin typeface="Palatino Linotype" panose="0204050205050503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52975" y="2947917"/>
            <a:ext cx="2915169" cy="769115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3059832" y="4581128"/>
            <a:ext cx="1003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Palatino Linotype" panose="02040502050505030304" pitchFamily="18" charset="0"/>
              </a:rPr>
              <a:t>#1 #2#3</a:t>
            </a:r>
            <a:endParaRPr lang="zh-TW" altLang="en-US" sz="2000" dirty="0">
              <a:latin typeface="Palatino Linotype" panose="02040502050505030304" pitchFamily="18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3923928" y="4581128"/>
            <a:ext cx="18870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Palatino Linotype" panose="02040502050505030304" pitchFamily="18" charset="0"/>
              </a:rPr>
              <a:t> #1#2#3 #4 #5#6</a:t>
            </a:r>
            <a:endParaRPr lang="zh-TW" altLang="en-US" sz="20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416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ropbox\Manuscript\陳資濤醫師\Additional Figure_Actin-bottom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177800"/>
            <a:ext cx="6502400" cy="650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字方塊 10"/>
          <p:cNvSpPr txBox="1"/>
          <p:nvPr/>
        </p:nvSpPr>
        <p:spPr>
          <a:xfrm>
            <a:off x="24600" y="215709"/>
            <a:ext cx="10679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WB-Actin</a:t>
            </a:r>
          </a:p>
          <a:p>
            <a:r>
              <a:rPr lang="en-US" altLang="zh-TW" dirty="0" smtClean="0"/>
              <a:t>Image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01858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Dropbox\Manuscript\陳資濤醫師\Additional Information\Actin maker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627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24600" y="215709"/>
            <a:ext cx="12266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PVDF </a:t>
            </a:r>
          </a:p>
          <a:p>
            <a:r>
              <a:rPr lang="en-US" altLang="zh-TW" dirty="0" smtClean="0"/>
              <a:t>Membrane</a:t>
            </a:r>
          </a:p>
          <a:p>
            <a:r>
              <a:rPr lang="en-US" altLang="zh-TW" dirty="0" smtClean="0"/>
              <a:t>Image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45061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ropbox\SHH data\給吳博 WB data\20190225 BEAS-2B PM2.5 (80.160) 24h (WGS32)\FRAT1\20190227 FRAT1 merge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177800"/>
            <a:ext cx="6502400" cy="650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24600" y="215709"/>
            <a:ext cx="12266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PVDF </a:t>
            </a:r>
          </a:p>
          <a:p>
            <a:r>
              <a:rPr lang="en-US" altLang="zh-TW" dirty="0" smtClean="0"/>
              <a:t>Membrane</a:t>
            </a:r>
          </a:p>
          <a:p>
            <a:r>
              <a:rPr lang="en-US" altLang="zh-TW" dirty="0" smtClean="0"/>
              <a:t>Merged</a:t>
            </a:r>
          </a:p>
          <a:p>
            <a:r>
              <a:rPr lang="en-US" altLang="zh-TW" dirty="0" smtClean="0"/>
              <a:t>Image 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0" y="1916832"/>
            <a:ext cx="8337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UVP</a:t>
            </a:r>
          </a:p>
          <a:p>
            <a:r>
              <a:rPr lang="en-US" altLang="zh-TW" dirty="0" smtClean="0"/>
              <a:t>Image</a:t>
            </a:r>
          </a:p>
          <a:p>
            <a:r>
              <a:rPr lang="en-US" altLang="zh-TW" dirty="0" smtClean="0"/>
              <a:t>system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77108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ropbox\SHH data\給吳博 WB data\20190225 BEAS-2B PM2.5 (80.160) 24h (WGS32)\FRAT1\20190227 FRAT1 merge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177800"/>
            <a:ext cx="6502400" cy="650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2555776" y="4238328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43-</a:t>
            </a:r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2555776" y="3923764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55-</a:t>
            </a: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2540266" y="3695830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/>
              <a:t>KDa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3119641" y="3645024"/>
            <a:ext cx="1067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Palatino Linotype" panose="02040502050505030304" pitchFamily="18" charset="0"/>
              </a:rPr>
              <a:t>Normal</a:t>
            </a:r>
            <a:endParaRPr lang="zh-TW" altLang="en-US" sz="2000" dirty="0">
              <a:latin typeface="Palatino Linotype" panose="02040502050505030304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4427984" y="3645024"/>
            <a:ext cx="922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Palatino Linotype" panose="02040502050505030304" pitchFamily="18" charset="0"/>
              </a:rPr>
              <a:t>COPD</a:t>
            </a:r>
            <a:endParaRPr lang="zh-TW" altLang="en-US" sz="2000" dirty="0">
              <a:latin typeface="Palatino Linotype" panose="02040502050505030304" pitchFamily="18" charset="0"/>
            </a:endParaRPr>
          </a:p>
        </p:txBody>
      </p:sp>
      <p:cxnSp>
        <p:nvCxnSpPr>
          <p:cNvPr id="11" name="直線接點 10"/>
          <p:cNvCxnSpPr/>
          <p:nvPr/>
        </p:nvCxnSpPr>
        <p:spPr>
          <a:xfrm>
            <a:off x="3155644" y="4005064"/>
            <a:ext cx="936000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>
            <a:off x="4127753" y="4005064"/>
            <a:ext cx="1596375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文字方塊 12"/>
          <p:cNvSpPr txBox="1"/>
          <p:nvPr/>
        </p:nvSpPr>
        <p:spPr>
          <a:xfrm>
            <a:off x="1259632" y="4221088"/>
            <a:ext cx="11448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Palatino Linotype" panose="02040502050505030304" pitchFamily="18" charset="0"/>
              </a:rPr>
              <a:t>Actin</a:t>
            </a:r>
          </a:p>
          <a:p>
            <a:r>
              <a:rPr lang="en-US" altLang="zh-TW" sz="2000" dirty="0" smtClean="0">
                <a:latin typeface="Palatino Linotype" panose="02040502050505030304" pitchFamily="18" charset="0"/>
              </a:rPr>
              <a:t>(43 </a:t>
            </a:r>
            <a:r>
              <a:rPr lang="en-US" altLang="zh-TW" sz="2000" dirty="0" err="1" smtClean="0">
                <a:latin typeface="Palatino Linotype" panose="02040502050505030304" pitchFamily="18" charset="0"/>
              </a:rPr>
              <a:t>kDa</a:t>
            </a:r>
            <a:r>
              <a:rPr lang="en-US" altLang="zh-TW" sz="2000" dirty="0" smtClean="0">
                <a:latin typeface="Palatino Linotype" panose="02040502050505030304" pitchFamily="18" charset="0"/>
              </a:rPr>
              <a:t>)</a:t>
            </a:r>
            <a:endParaRPr lang="zh-TW" altLang="en-US" sz="2000" dirty="0">
              <a:latin typeface="Palatino Linotype" panose="02040502050505030304" pitchFamily="18" charset="0"/>
            </a:endParaRPr>
          </a:p>
        </p:txBody>
      </p:sp>
      <p:cxnSp>
        <p:nvCxnSpPr>
          <p:cNvPr id="14" name="直線單箭頭接點 13"/>
          <p:cNvCxnSpPr/>
          <p:nvPr/>
        </p:nvCxnSpPr>
        <p:spPr>
          <a:xfrm>
            <a:off x="2118049" y="4436532"/>
            <a:ext cx="45066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>
            <a:off x="3116993" y="4581128"/>
            <a:ext cx="1003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Palatino Linotype" panose="02040502050505030304" pitchFamily="18" charset="0"/>
              </a:rPr>
              <a:t>#1 #2#3</a:t>
            </a:r>
            <a:endParaRPr lang="zh-TW" altLang="en-US" sz="2000" dirty="0">
              <a:latin typeface="Palatino Linotype" panose="02040502050505030304" pitchFamily="18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3923928" y="4581128"/>
            <a:ext cx="18870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Palatino Linotype" panose="02040502050505030304" pitchFamily="18" charset="0"/>
              </a:rPr>
              <a:t> #1#2#3 #4 #5#6</a:t>
            </a:r>
            <a:endParaRPr lang="zh-TW" altLang="en-US" sz="2000" dirty="0">
              <a:latin typeface="Palatino Linotype" panose="02040502050505030304" pitchFamily="18" charset="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-12539" y="332656"/>
            <a:ext cx="36661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Same specimens were performed in different WB membrane (no stripping) due to similar MW of SUV39H1 (48kD) and Actin (43kD).</a:t>
            </a:r>
            <a:endParaRPr lang="zh-TW" altLang="en-US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2813870" y="4581128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/>
              <a:t>Mr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42928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296</Words>
  <Application>Microsoft Office PowerPoint</Application>
  <PresentationFormat>如螢幕大小 (4:3)</PresentationFormat>
  <Paragraphs>63</Paragraphs>
  <Slides>11</Slides>
  <Notes>0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3" baseType="lpstr">
      <vt:lpstr>Office 佈景主題</vt:lpstr>
      <vt:lpstr>Prism Project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Wu Sheng-Ming</dc:creator>
  <cp:lastModifiedBy>Wu Sheng-Ming</cp:lastModifiedBy>
  <cp:revision>13</cp:revision>
  <dcterms:created xsi:type="dcterms:W3CDTF">2020-07-21T04:03:01Z</dcterms:created>
  <dcterms:modified xsi:type="dcterms:W3CDTF">2020-07-27T05:40:00Z</dcterms:modified>
</cp:coreProperties>
</file>