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69" r:id="rId5"/>
    <p:sldId id="261" r:id="rId6"/>
    <p:sldId id="271" r:id="rId7"/>
    <p:sldId id="270" r:id="rId8"/>
    <p:sldId id="262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103CF-64D9-F4D9-82BE-E52CE38D5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68CD4-3DA4-6E6D-3E1E-AF7D60EDD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3E1B7-5770-E235-E1BD-A2A0F6A8F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5986-4954-68A6-55F8-084627FC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D6FED-79E1-54AF-ACDC-C38E619B5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9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5FC5-E87B-263D-28B3-C0592AE9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7B952-EA1F-2204-4C90-78743013D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EAC0B-E111-8E58-7B63-DE0E88C53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89906-88C0-F2FD-3C27-C1CA3DC4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5A619-BC77-7B5E-5669-7E3DAE9A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A4FF-5E48-DB8F-BAB3-1E00ECF10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39BF2-BAF8-5257-CCF2-72656C77F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B6A47-C682-827E-5C49-0E7506F1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88F6A-9E4A-C887-E48C-F622D2D1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0DC3D-749F-B982-2851-F1623AB8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6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9A4C-BDB0-D6C2-9CE9-97577871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5754-FEC8-67AD-6B9F-F07B4B56F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51411-A350-1A02-43A6-1773EA914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94DA2-6CBE-79DF-79B1-B85B487F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6CF03-9049-2833-3F52-6544FEBD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2E30F4-1CC6-93B2-F5CE-0D94BD09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05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22A5-5F4B-EC59-21C2-65E4D79A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4E642-B0FD-A07E-7465-CE6708015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0DF7D-E436-F9AB-3982-71802D4C8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03CDE-462C-3540-0A38-2A81E6247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E688D-1DDD-B9F3-2FB8-DF1265A27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7003CD-CF38-CEA3-1F3D-F426E97D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75ACEC-F5B4-9501-83C3-100C509D5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B1B7E8-FD89-91A5-1D32-58507D758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7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D4DA-5AF3-CC50-A3DA-8D2C4EC67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3520F7-96E6-1B48-FD92-20F3FB36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3ED2D-AF7D-F2F5-DCB0-A4560008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32BDD4-81DF-1847-BC4A-5278A38A1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4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86DD32-2A4E-6663-A14E-AF00F959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CE77C-9330-465A-59A9-5D361A03C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645A5-F59D-CDE6-6541-567AC688A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0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9168-52BF-6A86-8336-F906DCEF4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8D5F6-E63C-328C-A9E2-7056614C4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9C633-39D3-8DA7-9C24-456A05AD1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8332A-FB66-69BA-3ADF-76956A3C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30081-DC78-40DE-139F-0B871455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F5A84-3BF0-3438-2492-E9FCB216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35A24-C85A-839F-F719-CED2AB88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93876-6901-220A-39F9-CB8A41C28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723A6-5530-EE03-4A1F-47667280F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0AF8C-5815-DBCC-1A67-29FC094B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DA340-46D6-6A4D-3CA0-E113513A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8BF54-6244-9E97-06F0-4CD3F393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9F6E5-05E5-E6F0-61AB-80FD1069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22C4E-19AD-B4BB-CEAA-471BE5579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BF8D-61A5-6BFC-76AC-0594A822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E0A0D-C423-BE3D-1808-2292C134E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D734B-78AA-5E79-8592-48654613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1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57EC38-7C5A-31B3-008C-9A38B13B6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D82F1-22DE-A932-EFA4-34331791B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224AB-BDC7-80E2-5A10-25097E47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A4658-E620-ECA4-B267-FC9C60B3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5C78-3FB3-0CD1-15EB-018ECEC9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0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FBE7CC-988F-5DD5-9290-636CDF531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BB304-CA2B-ADEF-4B75-EF4A8741F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AD8F6-12D5-7791-B147-901E1F355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B36F5-1604-4153-AF34-4DD9ED68913E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8E90F-9D20-1499-79B6-39999BCC9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23E21-227B-4DBD-A4E8-356393861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FB407-5B11-4C16-83C7-4B51FF4D6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9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iff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microsoft.com/office/2007/relationships/hdphoto" Target="../media/hdphoto2.wdp"/><Relationship Id="rId18" Type="http://schemas.openxmlformats.org/officeDocument/2006/relationships/image" Target="../media/image33.jpeg"/><Relationship Id="rId3" Type="http://schemas.openxmlformats.org/officeDocument/2006/relationships/image" Target="../media/image20.png"/><Relationship Id="rId21" Type="http://schemas.openxmlformats.org/officeDocument/2006/relationships/image" Target="../media/image36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17" Type="http://schemas.openxmlformats.org/officeDocument/2006/relationships/image" Target="../media/image32.jpeg"/><Relationship Id="rId2" Type="http://schemas.openxmlformats.org/officeDocument/2006/relationships/image" Target="../media/image19.jpeg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f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0.jpeg"/><Relationship Id="rId10" Type="http://schemas.openxmlformats.org/officeDocument/2006/relationships/image" Target="../media/image26.jpeg"/><Relationship Id="rId19" Type="http://schemas.openxmlformats.org/officeDocument/2006/relationships/image" Target="../media/image34.jpeg"/><Relationship Id="rId4" Type="http://schemas.microsoft.com/office/2007/relationships/hdphoto" Target="../media/hdphoto1.wdp"/><Relationship Id="rId9" Type="http://schemas.openxmlformats.org/officeDocument/2006/relationships/image" Target="../media/image25.jpe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6.jpeg"/><Relationship Id="rId18" Type="http://schemas.openxmlformats.org/officeDocument/2006/relationships/image" Target="../media/image52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1.jpeg"/><Relationship Id="rId2" Type="http://schemas.openxmlformats.org/officeDocument/2006/relationships/image" Target="../media/image37.jpeg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49.jpeg"/><Relationship Id="rId10" Type="http://schemas.openxmlformats.org/officeDocument/2006/relationships/image" Target="../media/image45.jpeg"/><Relationship Id="rId19" Type="http://schemas.openxmlformats.org/officeDocument/2006/relationships/image" Target="../media/image53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jpeg"/><Relationship Id="rId18" Type="http://schemas.openxmlformats.org/officeDocument/2006/relationships/image" Target="../media/image7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17" Type="http://schemas.openxmlformats.org/officeDocument/2006/relationships/image" Target="../media/image69.jpeg"/><Relationship Id="rId2" Type="http://schemas.openxmlformats.org/officeDocument/2006/relationships/image" Target="../media/image54.jpeg"/><Relationship Id="rId16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5" Type="http://schemas.openxmlformats.org/officeDocument/2006/relationships/image" Target="../media/image67.jpeg"/><Relationship Id="rId10" Type="http://schemas.openxmlformats.org/officeDocument/2006/relationships/image" Target="../media/image62.jpeg"/><Relationship Id="rId19" Type="http://schemas.openxmlformats.org/officeDocument/2006/relationships/image" Target="../media/image71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Relationship Id="rId14" Type="http://schemas.openxmlformats.org/officeDocument/2006/relationships/image" Target="../media/image6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13" Type="http://schemas.openxmlformats.org/officeDocument/2006/relationships/image" Target="../media/image101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12" Type="http://schemas.openxmlformats.org/officeDocument/2006/relationships/image" Target="../media/image100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11" Type="http://schemas.openxmlformats.org/officeDocument/2006/relationships/image" Target="../media/image99.jpeg"/><Relationship Id="rId5" Type="http://schemas.openxmlformats.org/officeDocument/2006/relationships/image" Target="../media/image93.jpeg"/><Relationship Id="rId10" Type="http://schemas.openxmlformats.org/officeDocument/2006/relationships/image" Target="../media/image98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12" Type="http://schemas.openxmlformats.org/officeDocument/2006/relationships/image" Target="../media/image112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5D898-4336-8BE1-7D15-56802C67F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495" y="1122363"/>
            <a:ext cx="11434439" cy="2387600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MicroRNA-718 inhibits mitochondrial fusion and ameliorates IMQ-induced psoriasis inflammation mediated by PHB and STAT1</a:t>
            </a:r>
            <a:endParaRPr lang="en-US" sz="4000" kern="100" dirty="0">
              <a:effectLst/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D6591-A483-A98F-0D48-42740ECDE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4101" y="4347763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 blotting Raw blots Data</a:t>
            </a:r>
          </a:p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n=3</a:t>
            </a:r>
          </a:p>
        </p:txBody>
      </p:sp>
    </p:spTree>
    <p:extLst>
      <p:ext uri="{BB962C8B-B14F-4D97-AF65-F5344CB8AC3E}">
        <p14:creationId xmlns:p14="http://schemas.microsoft.com/office/powerpoint/2010/main" val="870441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paper with black lines&#10;&#10;Description automatically generated">
            <a:extLst>
              <a:ext uri="{FF2B5EF4-FFF2-40B4-BE49-F238E27FC236}">
                <a16:creationId xmlns:a16="http://schemas.microsoft.com/office/drawing/2014/main" id="{371FF8A5-C06C-E4A7-B730-C6A11D2320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6" t="14151" r="33399" b="36526"/>
          <a:stretch/>
        </p:blipFill>
        <p:spPr>
          <a:xfrm>
            <a:off x="640191" y="670757"/>
            <a:ext cx="864432" cy="1082722"/>
          </a:xfrm>
          <a:prstGeom prst="rect">
            <a:avLst/>
          </a:prstGeom>
        </p:spPr>
      </p:pic>
      <p:pic>
        <p:nvPicPr>
          <p:cNvPr id="3" name="Picture 2" descr="A piece of paper with a black background&#10;&#10;Description automatically generated">
            <a:extLst>
              <a:ext uri="{FF2B5EF4-FFF2-40B4-BE49-F238E27FC236}">
                <a16:creationId xmlns:a16="http://schemas.microsoft.com/office/drawing/2014/main" id="{06A1834F-E2BB-E835-B153-8CB6B8C762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1" t="23322" r="29266" b="28118"/>
          <a:stretch/>
        </p:blipFill>
        <p:spPr>
          <a:xfrm>
            <a:off x="1521217" y="670757"/>
            <a:ext cx="912921" cy="1100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E71AB5-BDBF-B51C-756E-1F8663E75A76}"/>
              </a:ext>
            </a:extLst>
          </p:cNvPr>
          <p:cNvSpPr txBox="1"/>
          <p:nvPr/>
        </p:nvSpPr>
        <p:spPr>
          <a:xfrm>
            <a:off x="165378" y="-10446"/>
            <a:ext cx="3272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2d JAK1 W.B.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Representative blots are in red boxes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68DD8-E613-F30F-C8A7-A57559ABE6AB}"/>
              </a:ext>
            </a:extLst>
          </p:cNvPr>
          <p:cNvSpPr txBox="1"/>
          <p:nvPr/>
        </p:nvSpPr>
        <p:spPr>
          <a:xfrm>
            <a:off x="-76710" y="635885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JAK1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00D0B84-C802-E37A-FA18-8E3549A1BBDD}"/>
              </a:ext>
            </a:extLst>
          </p:cNvPr>
          <p:cNvCxnSpPr/>
          <p:nvPr/>
        </p:nvCxnSpPr>
        <p:spPr>
          <a:xfrm>
            <a:off x="450277" y="859397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CD7A590-F0FA-B224-8EC6-7E67FAB9991B}"/>
              </a:ext>
            </a:extLst>
          </p:cNvPr>
          <p:cNvSpPr txBox="1"/>
          <p:nvPr/>
        </p:nvSpPr>
        <p:spPr>
          <a:xfrm>
            <a:off x="25373" y="794348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pic>
        <p:nvPicPr>
          <p:cNvPr id="8" name="Picture 7" descr="A close-up of a piece of paper&#10;&#10;Description automatically generated">
            <a:extLst>
              <a:ext uri="{FF2B5EF4-FFF2-40B4-BE49-F238E27FC236}">
                <a16:creationId xmlns:a16="http://schemas.microsoft.com/office/drawing/2014/main" id="{A11773B9-834B-6268-4735-4DD7D764B3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t="42119" r="41800" b="41042"/>
          <a:stretch/>
        </p:blipFill>
        <p:spPr>
          <a:xfrm>
            <a:off x="655977" y="2237313"/>
            <a:ext cx="1013499" cy="456339"/>
          </a:xfrm>
          <a:prstGeom prst="rect">
            <a:avLst/>
          </a:prstGeom>
        </p:spPr>
      </p:pic>
      <p:pic>
        <p:nvPicPr>
          <p:cNvPr id="9" name="Picture 8" descr="A white paper with black lines&#10;&#10;Description automatically generated">
            <a:extLst>
              <a:ext uri="{FF2B5EF4-FFF2-40B4-BE49-F238E27FC236}">
                <a16:creationId xmlns:a16="http://schemas.microsoft.com/office/drawing/2014/main" id="{16C45FE4-B04C-AFE1-542C-2D47B136B7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t="31153" r="41487" b="34776"/>
          <a:stretch/>
        </p:blipFill>
        <p:spPr>
          <a:xfrm>
            <a:off x="640191" y="2742430"/>
            <a:ext cx="1013500" cy="9137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F2A454-9E7D-6362-58E5-56F7457E53EE}"/>
              </a:ext>
            </a:extLst>
          </p:cNvPr>
          <p:cNvSpPr/>
          <p:nvPr/>
        </p:nvSpPr>
        <p:spPr>
          <a:xfrm>
            <a:off x="18088" y="342065"/>
            <a:ext cx="3324678" cy="174748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43F5EC8-BC03-69A7-F9D7-B64202C9A95A}"/>
              </a:ext>
            </a:extLst>
          </p:cNvPr>
          <p:cNvCxnSpPr>
            <a:cxnSpLocks/>
          </p:cNvCxnSpPr>
          <p:nvPr/>
        </p:nvCxnSpPr>
        <p:spPr>
          <a:xfrm flipH="1">
            <a:off x="2427276" y="1193862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F9FC7D4-8BF0-3515-511C-C1388CDA297C}"/>
              </a:ext>
            </a:extLst>
          </p:cNvPr>
          <p:cNvSpPr txBox="1"/>
          <p:nvPr/>
        </p:nvSpPr>
        <p:spPr>
          <a:xfrm>
            <a:off x="2648354" y="1086140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550B7E-9687-C4C1-B3B6-2EB8641752DA}"/>
              </a:ext>
            </a:extLst>
          </p:cNvPr>
          <p:cNvSpPr txBox="1"/>
          <p:nvPr/>
        </p:nvSpPr>
        <p:spPr>
          <a:xfrm>
            <a:off x="2743013" y="1200638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DABE4-9086-216F-F650-CCC55E7EB8E5}"/>
              </a:ext>
            </a:extLst>
          </p:cNvPr>
          <p:cNvSpPr/>
          <p:nvPr/>
        </p:nvSpPr>
        <p:spPr>
          <a:xfrm>
            <a:off x="18088" y="2146202"/>
            <a:ext cx="2432644" cy="174748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FA2CA-B1FC-ED92-8610-550E5BB852E2}"/>
              </a:ext>
            </a:extLst>
          </p:cNvPr>
          <p:cNvSpPr/>
          <p:nvPr/>
        </p:nvSpPr>
        <p:spPr>
          <a:xfrm>
            <a:off x="25373" y="3970224"/>
            <a:ext cx="2432644" cy="174748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95641D-80C7-02D7-9E08-C29AB3EE7ECE}"/>
              </a:ext>
            </a:extLst>
          </p:cNvPr>
          <p:cNvSpPr txBox="1"/>
          <p:nvPr/>
        </p:nvSpPr>
        <p:spPr>
          <a:xfrm>
            <a:off x="-53060" y="223465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BCAF-04F9-191C-0D54-48D2E7C57B3E}"/>
              </a:ext>
            </a:extLst>
          </p:cNvPr>
          <p:cNvCxnSpPr/>
          <p:nvPr/>
        </p:nvCxnSpPr>
        <p:spPr>
          <a:xfrm>
            <a:off x="473927" y="2458163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D019F5B-1891-AAA9-B66C-04D9441658DC}"/>
              </a:ext>
            </a:extLst>
          </p:cNvPr>
          <p:cNvSpPr txBox="1"/>
          <p:nvPr/>
        </p:nvSpPr>
        <p:spPr>
          <a:xfrm>
            <a:off x="49023" y="2393114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FBC34C-550B-B4E7-A570-7AE88EB95D5F}"/>
              </a:ext>
            </a:extLst>
          </p:cNvPr>
          <p:cNvCxnSpPr>
            <a:cxnSpLocks/>
          </p:cNvCxnSpPr>
          <p:nvPr/>
        </p:nvCxnSpPr>
        <p:spPr>
          <a:xfrm flipH="1">
            <a:off x="1688463" y="3008543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B9DA3F4-8DBB-DFB6-1B21-303E193B582B}"/>
              </a:ext>
            </a:extLst>
          </p:cNvPr>
          <p:cNvSpPr txBox="1"/>
          <p:nvPr/>
        </p:nvSpPr>
        <p:spPr>
          <a:xfrm>
            <a:off x="1909541" y="2900821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021724-60BD-661D-A430-5259E2B6656A}"/>
              </a:ext>
            </a:extLst>
          </p:cNvPr>
          <p:cNvSpPr txBox="1"/>
          <p:nvPr/>
        </p:nvSpPr>
        <p:spPr>
          <a:xfrm>
            <a:off x="2004200" y="3015319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8FE536-DF0C-6D3B-D035-573F588CDA2D}"/>
              </a:ext>
            </a:extLst>
          </p:cNvPr>
          <p:cNvSpPr txBox="1"/>
          <p:nvPr/>
        </p:nvSpPr>
        <p:spPr>
          <a:xfrm>
            <a:off x="-43808" y="3550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C98EC9-59A5-80FD-38D8-8B6F8840A757}"/>
              </a:ext>
            </a:extLst>
          </p:cNvPr>
          <p:cNvSpPr txBox="1"/>
          <p:nvPr/>
        </p:nvSpPr>
        <p:spPr>
          <a:xfrm>
            <a:off x="-24906" y="2115575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08FC95-2212-E36D-292A-9DFB45967D12}"/>
              </a:ext>
            </a:extLst>
          </p:cNvPr>
          <p:cNvSpPr txBox="1"/>
          <p:nvPr/>
        </p:nvSpPr>
        <p:spPr>
          <a:xfrm>
            <a:off x="22881" y="3982137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pic>
        <p:nvPicPr>
          <p:cNvPr id="28" name="Picture 27" descr="A white rectangular object with black lines&#10;&#10;Description automatically generated">
            <a:extLst>
              <a:ext uri="{FF2B5EF4-FFF2-40B4-BE49-F238E27FC236}">
                <a16:creationId xmlns:a16="http://schemas.microsoft.com/office/drawing/2014/main" id="{13CB337E-848B-47A8-949A-F928AD5CE6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5" t="45628" r="30676" b="32708"/>
          <a:stretch/>
        </p:blipFill>
        <p:spPr>
          <a:xfrm>
            <a:off x="642290" y="4109931"/>
            <a:ext cx="1025088" cy="596913"/>
          </a:xfrm>
          <a:prstGeom prst="rect">
            <a:avLst/>
          </a:prstGeom>
        </p:spPr>
      </p:pic>
      <p:pic>
        <p:nvPicPr>
          <p:cNvPr id="30" name="Picture 29" descr="A close-up of a film&#10;&#10;Description automatically generated">
            <a:extLst>
              <a:ext uri="{FF2B5EF4-FFF2-40B4-BE49-F238E27FC236}">
                <a16:creationId xmlns:a16="http://schemas.microsoft.com/office/drawing/2014/main" id="{C8A78A28-229C-7A8E-8DC1-1EC75EAE5C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0" t="28612" r="32197" b="42347"/>
          <a:stretch/>
        </p:blipFill>
        <p:spPr>
          <a:xfrm>
            <a:off x="655977" y="4757237"/>
            <a:ext cx="997714" cy="84985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2A586A1-7BA6-26B5-658C-BE51F19FF132}"/>
              </a:ext>
            </a:extLst>
          </p:cNvPr>
          <p:cNvSpPr txBox="1"/>
          <p:nvPr/>
        </p:nvSpPr>
        <p:spPr>
          <a:xfrm>
            <a:off x="-126989" y="4248703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DBF6305-137B-B5FB-5DE8-C4A7A486B4F3}"/>
              </a:ext>
            </a:extLst>
          </p:cNvPr>
          <p:cNvCxnSpPr/>
          <p:nvPr/>
        </p:nvCxnSpPr>
        <p:spPr>
          <a:xfrm>
            <a:off x="381673" y="4565105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D07771B-9BD1-8C0F-C6DD-3B15829DD10C}"/>
              </a:ext>
            </a:extLst>
          </p:cNvPr>
          <p:cNvSpPr txBox="1"/>
          <p:nvPr/>
        </p:nvSpPr>
        <p:spPr>
          <a:xfrm>
            <a:off x="-24906" y="4407166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A70AB0-3F9E-1511-2EAF-04F6FAB29970}"/>
              </a:ext>
            </a:extLst>
          </p:cNvPr>
          <p:cNvSpPr txBox="1"/>
          <p:nvPr/>
        </p:nvSpPr>
        <p:spPr>
          <a:xfrm>
            <a:off x="1850635" y="4932877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7F3208-40A4-E446-270C-BA2D160975C5}"/>
              </a:ext>
            </a:extLst>
          </p:cNvPr>
          <p:cNvSpPr txBox="1"/>
          <p:nvPr/>
        </p:nvSpPr>
        <p:spPr>
          <a:xfrm>
            <a:off x="1945294" y="5047375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7954C01-DE23-6F68-676A-87C25362DDC4}"/>
              </a:ext>
            </a:extLst>
          </p:cNvPr>
          <p:cNvCxnSpPr>
            <a:cxnSpLocks/>
          </p:cNvCxnSpPr>
          <p:nvPr/>
        </p:nvCxnSpPr>
        <p:spPr>
          <a:xfrm flipH="1">
            <a:off x="1601166" y="5069645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8A2DE32-40B5-C81F-567E-A1FBC44CECEA}"/>
              </a:ext>
            </a:extLst>
          </p:cNvPr>
          <p:cNvSpPr txBox="1"/>
          <p:nvPr/>
        </p:nvSpPr>
        <p:spPr>
          <a:xfrm>
            <a:off x="2247891" y="5904396"/>
            <a:ext cx="23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Loading pattern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miR-718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M-NC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AM-718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AM-NC treatment</a:t>
            </a:r>
          </a:p>
          <a:p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B767CF-8286-B4F9-ACE8-A7926E59CD6C}"/>
              </a:ext>
            </a:extLst>
          </p:cNvPr>
          <p:cNvSpPr txBox="1"/>
          <p:nvPr/>
        </p:nvSpPr>
        <p:spPr>
          <a:xfrm>
            <a:off x="2259501" y="5742108"/>
            <a:ext cx="1605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1     2    3    4     5 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4F8CE9-829D-7833-3AFD-89E4F7B987AE}"/>
              </a:ext>
            </a:extLst>
          </p:cNvPr>
          <p:cNvSpPr txBox="1"/>
          <p:nvPr/>
        </p:nvSpPr>
        <p:spPr>
          <a:xfrm>
            <a:off x="1441616" y="5768916"/>
            <a:ext cx="738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Loading pattern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1E8BF9-CABF-BE98-42A4-F568D3B5D936}"/>
              </a:ext>
            </a:extLst>
          </p:cNvPr>
          <p:cNvSpPr txBox="1"/>
          <p:nvPr/>
        </p:nvSpPr>
        <p:spPr>
          <a:xfrm>
            <a:off x="3713321" y="15340"/>
            <a:ext cx="3272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2e pJAK1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43" name="Picture 42" descr="A close-up of a test&#10;&#10;Description automatically generated">
            <a:extLst>
              <a:ext uri="{FF2B5EF4-FFF2-40B4-BE49-F238E27FC236}">
                <a16:creationId xmlns:a16="http://schemas.microsoft.com/office/drawing/2014/main" id="{434B1776-0401-E0DC-F383-384A937CA0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1" t="21951" r="38666" b="27336"/>
          <a:stretch/>
        </p:blipFill>
        <p:spPr>
          <a:xfrm flipH="1">
            <a:off x="4148439" y="527077"/>
            <a:ext cx="1056834" cy="1118126"/>
          </a:xfrm>
          <a:prstGeom prst="rect">
            <a:avLst/>
          </a:prstGeom>
        </p:spPr>
      </p:pic>
      <p:pic>
        <p:nvPicPr>
          <p:cNvPr id="44" name="Picture 43" descr="A white paper with black text&#10;&#10;Description automatically generated">
            <a:extLst>
              <a:ext uri="{FF2B5EF4-FFF2-40B4-BE49-F238E27FC236}">
                <a16:creationId xmlns:a16="http://schemas.microsoft.com/office/drawing/2014/main" id="{E19B4CBF-63D2-26D5-A951-C9C6851AABB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0" t="19014" r="32348" b="32035"/>
          <a:stretch/>
        </p:blipFill>
        <p:spPr>
          <a:xfrm flipH="1">
            <a:off x="5294134" y="511899"/>
            <a:ext cx="1075668" cy="111812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307ACDD-5C11-E6A4-3EB0-CD952F3AB3B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3" t="30957" r="30559" b="19699"/>
          <a:stretch/>
        </p:blipFill>
        <p:spPr>
          <a:xfrm>
            <a:off x="4148440" y="2742430"/>
            <a:ext cx="1398378" cy="1273027"/>
          </a:xfrm>
          <a:prstGeom prst="rect">
            <a:avLst/>
          </a:prstGeom>
        </p:spPr>
      </p:pic>
      <p:pic>
        <p:nvPicPr>
          <p:cNvPr id="46" name="Picture 45" descr="A close-up of a piece of paper&#10;&#10;Description automatically generated">
            <a:extLst>
              <a:ext uri="{FF2B5EF4-FFF2-40B4-BE49-F238E27FC236}">
                <a16:creationId xmlns:a16="http://schemas.microsoft.com/office/drawing/2014/main" id="{94D9E8F8-D108-1556-FD54-4A6DD981AD9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t="42785" r="40612" b="39182"/>
          <a:stretch/>
        </p:blipFill>
        <p:spPr>
          <a:xfrm>
            <a:off x="4149715" y="2056679"/>
            <a:ext cx="1397102" cy="636973"/>
          </a:xfrm>
          <a:prstGeom prst="rect">
            <a:avLst/>
          </a:prstGeom>
        </p:spPr>
      </p:pic>
      <p:pic>
        <p:nvPicPr>
          <p:cNvPr id="47" name="Picture 46" descr="A x-ray of a person's hand&#10;&#10;Description automatically generated">
            <a:extLst>
              <a:ext uri="{FF2B5EF4-FFF2-40B4-BE49-F238E27FC236}">
                <a16:creationId xmlns:a16="http://schemas.microsoft.com/office/drawing/2014/main" id="{F92B20A3-EC08-F3AF-AB74-2BEC9956F09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2" t="30566" r="25976" b="48482"/>
          <a:stretch/>
        </p:blipFill>
        <p:spPr>
          <a:xfrm>
            <a:off x="4139053" y="4231285"/>
            <a:ext cx="1449977" cy="741281"/>
          </a:xfrm>
          <a:prstGeom prst="rect">
            <a:avLst/>
          </a:prstGeom>
        </p:spPr>
      </p:pic>
      <p:pic>
        <p:nvPicPr>
          <p:cNvPr id="48" name="Picture 47" descr="A white paper with black lines&#10;&#10;Description automatically generated">
            <a:extLst>
              <a:ext uri="{FF2B5EF4-FFF2-40B4-BE49-F238E27FC236}">
                <a16:creationId xmlns:a16="http://schemas.microsoft.com/office/drawing/2014/main" id="{9BBB49A5-B91D-6E57-DBEE-2AFC19B1C8F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1" t="34678" r="36787" b="30272"/>
          <a:stretch/>
        </p:blipFill>
        <p:spPr>
          <a:xfrm>
            <a:off x="4134182" y="5064190"/>
            <a:ext cx="1454848" cy="124008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911BA9AC-54E8-E69A-8362-543AB4B26152}"/>
              </a:ext>
            </a:extLst>
          </p:cNvPr>
          <p:cNvSpPr/>
          <p:nvPr/>
        </p:nvSpPr>
        <p:spPr>
          <a:xfrm>
            <a:off x="3601422" y="395380"/>
            <a:ext cx="3324678" cy="156967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75CFC10-F10D-41B9-7EB9-4CCDE0BF397C}"/>
              </a:ext>
            </a:extLst>
          </p:cNvPr>
          <p:cNvSpPr txBox="1"/>
          <p:nvPr/>
        </p:nvSpPr>
        <p:spPr>
          <a:xfrm>
            <a:off x="3514309" y="48559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pJAK1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BEB5EC0-FF9D-BA82-2BD2-0140538ECDB8}"/>
              </a:ext>
            </a:extLst>
          </p:cNvPr>
          <p:cNvCxnSpPr/>
          <p:nvPr/>
        </p:nvCxnSpPr>
        <p:spPr>
          <a:xfrm>
            <a:off x="4036232" y="670757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C579C57-8A6C-33A4-547D-7B8B7558E906}"/>
              </a:ext>
            </a:extLst>
          </p:cNvPr>
          <p:cNvSpPr txBox="1"/>
          <p:nvPr/>
        </p:nvSpPr>
        <p:spPr>
          <a:xfrm>
            <a:off x="3616392" y="644054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57E956C-57F1-D26B-229C-04ECFDD04DBA}"/>
              </a:ext>
            </a:extLst>
          </p:cNvPr>
          <p:cNvCxnSpPr/>
          <p:nvPr/>
        </p:nvCxnSpPr>
        <p:spPr>
          <a:xfrm>
            <a:off x="3939790" y="237482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0BB2D14-7163-4AAA-BD2F-94748874A350}"/>
              </a:ext>
            </a:extLst>
          </p:cNvPr>
          <p:cNvCxnSpPr/>
          <p:nvPr/>
        </p:nvCxnSpPr>
        <p:spPr>
          <a:xfrm>
            <a:off x="3975506" y="3307514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E29884F-C3AE-8EA4-E4D1-77C7793AE3D2}"/>
              </a:ext>
            </a:extLst>
          </p:cNvPr>
          <p:cNvCxnSpPr>
            <a:cxnSpLocks/>
          </p:cNvCxnSpPr>
          <p:nvPr/>
        </p:nvCxnSpPr>
        <p:spPr>
          <a:xfrm>
            <a:off x="4009703" y="4633349"/>
            <a:ext cx="4893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50792BD-C0B9-601E-CFF2-79764ACD76F6}"/>
              </a:ext>
            </a:extLst>
          </p:cNvPr>
          <p:cNvCxnSpPr>
            <a:cxnSpLocks/>
          </p:cNvCxnSpPr>
          <p:nvPr/>
        </p:nvCxnSpPr>
        <p:spPr>
          <a:xfrm>
            <a:off x="4029276" y="5380154"/>
            <a:ext cx="4893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28D1329-1E4D-CC66-570A-E3151BB2233C}"/>
              </a:ext>
            </a:extLst>
          </p:cNvPr>
          <p:cNvCxnSpPr>
            <a:cxnSpLocks/>
          </p:cNvCxnSpPr>
          <p:nvPr/>
        </p:nvCxnSpPr>
        <p:spPr>
          <a:xfrm flipH="1">
            <a:off x="6161052" y="1025180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8BE829-77A7-FCE2-2417-B8E6DEFEB596}"/>
              </a:ext>
            </a:extLst>
          </p:cNvPr>
          <p:cNvSpPr txBox="1"/>
          <p:nvPr/>
        </p:nvSpPr>
        <p:spPr>
          <a:xfrm>
            <a:off x="6382130" y="917458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82BEE03-4F37-9FCC-F625-1C418BC21DCD}"/>
              </a:ext>
            </a:extLst>
          </p:cNvPr>
          <p:cNvSpPr txBox="1"/>
          <p:nvPr/>
        </p:nvSpPr>
        <p:spPr>
          <a:xfrm>
            <a:off x="6476789" y="1031956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6B2BF3-6507-F8EB-E5D7-C3DB7EC34DA8}"/>
              </a:ext>
            </a:extLst>
          </p:cNvPr>
          <p:cNvSpPr txBox="1"/>
          <p:nvPr/>
        </p:nvSpPr>
        <p:spPr>
          <a:xfrm>
            <a:off x="3419650" y="3136812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4332F6E-19BF-361A-1D71-56938101D8B6}"/>
              </a:ext>
            </a:extLst>
          </p:cNvPr>
          <p:cNvSpPr txBox="1"/>
          <p:nvPr/>
        </p:nvSpPr>
        <p:spPr>
          <a:xfrm>
            <a:off x="3514309" y="3251310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0EAF5C9-A9F0-29CE-F98B-C0F5C1097584}"/>
              </a:ext>
            </a:extLst>
          </p:cNvPr>
          <p:cNvSpPr txBox="1"/>
          <p:nvPr/>
        </p:nvSpPr>
        <p:spPr>
          <a:xfrm>
            <a:off x="3444408" y="5200030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9A710FB-9D58-53CD-C08C-94FC81807749}"/>
              </a:ext>
            </a:extLst>
          </p:cNvPr>
          <p:cNvSpPr txBox="1"/>
          <p:nvPr/>
        </p:nvSpPr>
        <p:spPr>
          <a:xfrm>
            <a:off x="3539067" y="5314528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9651A3-F0E7-B9C8-2E51-8F4ABC2E30CD}"/>
              </a:ext>
            </a:extLst>
          </p:cNvPr>
          <p:cNvSpPr txBox="1"/>
          <p:nvPr/>
        </p:nvSpPr>
        <p:spPr>
          <a:xfrm>
            <a:off x="3510550" y="2162118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pJAK1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7DC861-EDE2-6745-1758-80AE5C970495}"/>
              </a:ext>
            </a:extLst>
          </p:cNvPr>
          <p:cNvSpPr txBox="1"/>
          <p:nvPr/>
        </p:nvSpPr>
        <p:spPr>
          <a:xfrm>
            <a:off x="3612633" y="2320581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032E5A-D29E-8472-61F6-43557A37CC0F}"/>
              </a:ext>
            </a:extLst>
          </p:cNvPr>
          <p:cNvSpPr txBox="1"/>
          <p:nvPr/>
        </p:nvSpPr>
        <p:spPr>
          <a:xfrm>
            <a:off x="3538735" y="4408387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pJAK1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8AAC7D1-3459-2510-E2C5-C2DF08926A72}"/>
              </a:ext>
            </a:extLst>
          </p:cNvPr>
          <p:cNvSpPr txBox="1"/>
          <p:nvPr/>
        </p:nvSpPr>
        <p:spPr>
          <a:xfrm>
            <a:off x="3671887" y="4555719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CBA7ACA-53C1-22AA-13BE-50384F2AC367}"/>
              </a:ext>
            </a:extLst>
          </p:cNvPr>
          <p:cNvSpPr/>
          <p:nvPr/>
        </p:nvSpPr>
        <p:spPr>
          <a:xfrm>
            <a:off x="3558133" y="2003106"/>
            <a:ext cx="2435069" cy="213655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91CBF2A-A520-9F74-72D5-119E0EAF1E42}"/>
              </a:ext>
            </a:extLst>
          </p:cNvPr>
          <p:cNvSpPr/>
          <p:nvPr/>
        </p:nvSpPr>
        <p:spPr>
          <a:xfrm>
            <a:off x="3569804" y="4209546"/>
            <a:ext cx="2435069" cy="213655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98E238F-1929-A960-3DE4-814B0AB70454}"/>
              </a:ext>
            </a:extLst>
          </p:cNvPr>
          <p:cNvSpPr txBox="1"/>
          <p:nvPr/>
        </p:nvSpPr>
        <p:spPr>
          <a:xfrm>
            <a:off x="7503001" y="59525"/>
            <a:ext cx="3272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2f STAT1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8B196C-7AF9-77A7-92B9-CC2A90B908C4}"/>
              </a:ext>
            </a:extLst>
          </p:cNvPr>
          <p:cNvSpPr txBox="1"/>
          <p:nvPr/>
        </p:nvSpPr>
        <p:spPr>
          <a:xfrm>
            <a:off x="3526423" y="336065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F83EFB0-2B83-55BD-74A5-3308AA257BB7}"/>
              </a:ext>
            </a:extLst>
          </p:cNvPr>
          <p:cNvSpPr txBox="1"/>
          <p:nvPr/>
        </p:nvSpPr>
        <p:spPr>
          <a:xfrm>
            <a:off x="3526423" y="1954213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4D48874-DA9A-DBED-9FD4-0F41DD989E31}"/>
              </a:ext>
            </a:extLst>
          </p:cNvPr>
          <p:cNvSpPr txBox="1"/>
          <p:nvPr/>
        </p:nvSpPr>
        <p:spPr>
          <a:xfrm>
            <a:off x="3530200" y="4202645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E226D2E-AE8A-F7D7-6C3F-EC7E8C6B3E7A}"/>
              </a:ext>
            </a:extLst>
          </p:cNvPr>
          <p:cNvSpPr txBox="1"/>
          <p:nvPr/>
        </p:nvSpPr>
        <p:spPr>
          <a:xfrm>
            <a:off x="870747" y="796689"/>
            <a:ext cx="603384" cy="145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300DEC-AC91-C4D6-3C14-00F68CD6C65A}"/>
              </a:ext>
            </a:extLst>
          </p:cNvPr>
          <p:cNvSpPr txBox="1"/>
          <p:nvPr/>
        </p:nvSpPr>
        <p:spPr>
          <a:xfrm>
            <a:off x="1739202" y="1101393"/>
            <a:ext cx="670968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044459-A1BB-EB70-42B1-3EB2B9B636A3}"/>
              </a:ext>
            </a:extLst>
          </p:cNvPr>
          <p:cNvSpPr txBox="1"/>
          <p:nvPr/>
        </p:nvSpPr>
        <p:spPr>
          <a:xfrm>
            <a:off x="4554880" y="4528926"/>
            <a:ext cx="968109" cy="1344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B218F91-F09B-DA58-9E82-AAD727DDE36C}"/>
              </a:ext>
            </a:extLst>
          </p:cNvPr>
          <p:cNvSpPr txBox="1"/>
          <p:nvPr/>
        </p:nvSpPr>
        <p:spPr>
          <a:xfrm>
            <a:off x="4506254" y="5332799"/>
            <a:ext cx="1040563" cy="1971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86846DB-D8D8-C465-9367-90795F96524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4" t="39678" r="16889" b="30191"/>
          <a:stretch/>
        </p:blipFill>
        <p:spPr>
          <a:xfrm>
            <a:off x="8588996" y="527077"/>
            <a:ext cx="1757582" cy="73413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21B606F-CB5A-36D7-DB1B-C971E6C66E5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8" t="43258" r="16666" b="21837"/>
          <a:stretch/>
        </p:blipFill>
        <p:spPr>
          <a:xfrm>
            <a:off x="8594249" y="1338760"/>
            <a:ext cx="1752328" cy="663807"/>
          </a:xfrm>
          <a:prstGeom prst="rect">
            <a:avLst/>
          </a:prstGeom>
        </p:spPr>
      </p:pic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CC2465-2B51-6585-EB26-59DED2FA3D5C}"/>
              </a:ext>
            </a:extLst>
          </p:cNvPr>
          <p:cNvCxnSpPr>
            <a:cxnSpLocks/>
          </p:cNvCxnSpPr>
          <p:nvPr/>
        </p:nvCxnSpPr>
        <p:spPr>
          <a:xfrm flipV="1">
            <a:off x="8439825" y="1509866"/>
            <a:ext cx="629464" cy="247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08B31C68-2ABD-5C54-E5F4-79D352EB9828}"/>
              </a:ext>
            </a:extLst>
          </p:cNvPr>
          <p:cNvSpPr txBox="1"/>
          <p:nvPr/>
        </p:nvSpPr>
        <p:spPr>
          <a:xfrm>
            <a:off x="8039496" y="610076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FD75AEC-C0AD-2C72-E3A1-441E387F3C79}"/>
              </a:ext>
            </a:extLst>
          </p:cNvPr>
          <p:cNvSpPr txBox="1"/>
          <p:nvPr/>
        </p:nvSpPr>
        <p:spPr>
          <a:xfrm>
            <a:off x="8039496" y="1228726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A539EE9-4755-122F-45F3-EAC6AE17A2A4}"/>
              </a:ext>
            </a:extLst>
          </p:cNvPr>
          <p:cNvSpPr txBox="1"/>
          <p:nvPr/>
        </p:nvSpPr>
        <p:spPr>
          <a:xfrm>
            <a:off x="8111803" y="1430648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E99B520-08BB-3A79-16D5-A7CA217CDA62}"/>
              </a:ext>
            </a:extLst>
          </p:cNvPr>
          <p:cNvCxnSpPr/>
          <p:nvPr/>
        </p:nvCxnSpPr>
        <p:spPr>
          <a:xfrm>
            <a:off x="8566483" y="833588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FCEAC4CC-64CB-3FAC-9420-086708ECDFCD}"/>
              </a:ext>
            </a:extLst>
          </p:cNvPr>
          <p:cNvSpPr txBox="1"/>
          <p:nvPr/>
        </p:nvSpPr>
        <p:spPr>
          <a:xfrm>
            <a:off x="8141579" y="768539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4E14155-1B28-23CF-4B2E-2680FCC82356}"/>
              </a:ext>
            </a:extLst>
          </p:cNvPr>
          <p:cNvSpPr/>
          <p:nvPr/>
        </p:nvSpPr>
        <p:spPr>
          <a:xfrm>
            <a:off x="7584716" y="476371"/>
            <a:ext cx="3324678" cy="156967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57B1105-403B-43C3-5CA8-6EA2EA7F9015}"/>
              </a:ext>
            </a:extLst>
          </p:cNvPr>
          <p:cNvSpPr txBox="1"/>
          <p:nvPr/>
        </p:nvSpPr>
        <p:spPr>
          <a:xfrm>
            <a:off x="7503001" y="42780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88B9BF9-4A82-5026-9526-593ECA8A1872}"/>
              </a:ext>
            </a:extLst>
          </p:cNvPr>
          <p:cNvGrpSpPr/>
          <p:nvPr/>
        </p:nvGrpSpPr>
        <p:grpSpPr>
          <a:xfrm>
            <a:off x="7807222" y="2204489"/>
            <a:ext cx="2428360" cy="1651286"/>
            <a:chOff x="0" y="1107199"/>
            <a:chExt cx="3300621" cy="2046444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A0932687-33F7-C7DC-496E-131349CC4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06" t="34904" r="21568" b="32279"/>
            <a:stretch/>
          </p:blipFill>
          <p:spPr>
            <a:xfrm>
              <a:off x="912652" y="2248449"/>
              <a:ext cx="2353504" cy="905194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967AF33-D329-E9A4-DC05-6E0221DCD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50" t="20022" r="13311" b="43829"/>
            <a:stretch/>
          </p:blipFill>
          <p:spPr>
            <a:xfrm>
              <a:off x="947117" y="1107199"/>
              <a:ext cx="2353504" cy="983047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A62B4-84F9-5BA4-34CD-BE335F6F48A1}"/>
                </a:ext>
              </a:extLst>
            </p:cNvPr>
            <p:cNvSpPr txBox="1"/>
            <p:nvPr/>
          </p:nvSpPr>
          <p:spPr>
            <a:xfrm>
              <a:off x="0" y="1490632"/>
              <a:ext cx="93101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71CCF1E-903C-D62D-E34B-1EE5E49005EE}"/>
                </a:ext>
              </a:extLst>
            </p:cNvPr>
            <p:cNvSpPr txBox="1"/>
            <p:nvPr/>
          </p:nvSpPr>
          <p:spPr>
            <a:xfrm>
              <a:off x="0" y="2257327"/>
              <a:ext cx="93101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F7E36A1-8AF6-D2C2-C6C7-9D31784ACE21}"/>
                </a:ext>
              </a:extLst>
            </p:cNvPr>
            <p:cNvSpPr txBox="1"/>
            <p:nvPr/>
          </p:nvSpPr>
          <p:spPr>
            <a:xfrm>
              <a:off x="181247" y="1689208"/>
              <a:ext cx="728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87-kDa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2A5F06-0500-BD99-E2FC-52B6B551D720}"/>
                </a:ext>
              </a:extLst>
            </p:cNvPr>
            <p:cNvSpPr txBox="1"/>
            <p:nvPr/>
          </p:nvSpPr>
          <p:spPr>
            <a:xfrm>
              <a:off x="98280" y="2507570"/>
              <a:ext cx="728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42-kDa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6E97E377-4BE8-AA39-81D7-FC6BBD37F501}"/>
                </a:ext>
              </a:extLst>
            </p:cNvPr>
            <p:cNvCxnSpPr/>
            <p:nvPr/>
          </p:nvCxnSpPr>
          <p:spPr>
            <a:xfrm>
              <a:off x="716280" y="1767631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57503EC-6B6D-B60F-B4AD-E287D83981C0}"/>
                </a:ext>
              </a:extLst>
            </p:cNvPr>
            <p:cNvCxnSpPr/>
            <p:nvPr/>
          </p:nvCxnSpPr>
          <p:spPr>
            <a:xfrm>
              <a:off x="740440" y="2594401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A68EB37-230C-B8CE-C769-2FC1E9A5867E}"/>
              </a:ext>
            </a:extLst>
          </p:cNvPr>
          <p:cNvSpPr/>
          <p:nvPr/>
        </p:nvSpPr>
        <p:spPr>
          <a:xfrm>
            <a:off x="7584716" y="2111095"/>
            <a:ext cx="3324678" cy="1904362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2BAF514-9906-133C-4725-562C66FF6B14}"/>
              </a:ext>
            </a:extLst>
          </p:cNvPr>
          <p:cNvSpPr txBox="1"/>
          <p:nvPr/>
        </p:nvSpPr>
        <p:spPr>
          <a:xfrm>
            <a:off x="7515544" y="208955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E9D4548E-32C9-67EE-F345-D55B9E226CB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6" t="28640" r="24911" b="40036"/>
          <a:stretch/>
        </p:blipFill>
        <p:spPr>
          <a:xfrm>
            <a:off x="8566483" y="4130517"/>
            <a:ext cx="1742593" cy="728196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CB6FB3DA-441E-CD12-DC24-BE5D4226A6C3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7" t="31026" r="24243" b="26313"/>
          <a:stretch/>
        </p:blipFill>
        <p:spPr>
          <a:xfrm>
            <a:off x="8566482" y="4977442"/>
            <a:ext cx="1742594" cy="670229"/>
          </a:xfrm>
          <a:prstGeom prst="rect">
            <a:avLst/>
          </a:prstGeom>
        </p:spPr>
      </p:pic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F295A3C-BE52-B7ED-F7BA-E12528455161}"/>
              </a:ext>
            </a:extLst>
          </p:cNvPr>
          <p:cNvCxnSpPr>
            <a:cxnSpLocks/>
          </p:cNvCxnSpPr>
          <p:nvPr/>
        </p:nvCxnSpPr>
        <p:spPr>
          <a:xfrm flipV="1">
            <a:off x="8322387" y="5198478"/>
            <a:ext cx="629464" cy="247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B336685-7361-821D-96AD-3DA82BBF8D56}"/>
              </a:ext>
            </a:extLst>
          </p:cNvPr>
          <p:cNvSpPr txBox="1"/>
          <p:nvPr/>
        </p:nvSpPr>
        <p:spPr>
          <a:xfrm>
            <a:off x="7922058" y="4298688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5754852-2D1F-0DF1-8A10-18981529B710}"/>
              </a:ext>
            </a:extLst>
          </p:cNvPr>
          <p:cNvSpPr txBox="1"/>
          <p:nvPr/>
        </p:nvSpPr>
        <p:spPr>
          <a:xfrm>
            <a:off x="7922058" y="4917338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AC29514-FD80-312F-B909-5DF2A8EBE2FA}"/>
              </a:ext>
            </a:extLst>
          </p:cNvPr>
          <p:cNvSpPr txBox="1"/>
          <p:nvPr/>
        </p:nvSpPr>
        <p:spPr>
          <a:xfrm>
            <a:off x="7994365" y="5119260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6FB98883-521A-4845-9B6D-0ADE900EF459}"/>
              </a:ext>
            </a:extLst>
          </p:cNvPr>
          <p:cNvCxnSpPr/>
          <p:nvPr/>
        </p:nvCxnSpPr>
        <p:spPr>
          <a:xfrm>
            <a:off x="8449045" y="4522200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BC1D82AA-5742-1180-8F13-D732A43ABE5A}"/>
              </a:ext>
            </a:extLst>
          </p:cNvPr>
          <p:cNvSpPr txBox="1"/>
          <p:nvPr/>
        </p:nvSpPr>
        <p:spPr>
          <a:xfrm>
            <a:off x="8024141" y="4457151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95A3453-696E-E008-9E84-8626E743DEBC}"/>
              </a:ext>
            </a:extLst>
          </p:cNvPr>
          <p:cNvSpPr/>
          <p:nvPr/>
        </p:nvSpPr>
        <p:spPr>
          <a:xfrm>
            <a:off x="7584716" y="4063018"/>
            <a:ext cx="3324678" cy="169056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95591D4-6F92-51D6-40E4-12A3D396593E}"/>
              </a:ext>
            </a:extLst>
          </p:cNvPr>
          <p:cNvSpPr txBox="1"/>
          <p:nvPr/>
        </p:nvSpPr>
        <p:spPr>
          <a:xfrm>
            <a:off x="7546328" y="4058504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0452BF9-1CBA-89B7-B6E8-493E6A691E3E}"/>
              </a:ext>
            </a:extLst>
          </p:cNvPr>
          <p:cNvSpPr txBox="1"/>
          <p:nvPr/>
        </p:nvSpPr>
        <p:spPr>
          <a:xfrm>
            <a:off x="9281333" y="803281"/>
            <a:ext cx="928891" cy="1344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617DAF7-F7BB-C70C-C330-96BBC48F52B4}"/>
              </a:ext>
            </a:extLst>
          </p:cNvPr>
          <p:cNvSpPr txBox="1"/>
          <p:nvPr/>
        </p:nvSpPr>
        <p:spPr>
          <a:xfrm>
            <a:off x="9306691" y="1467373"/>
            <a:ext cx="928891" cy="1344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562E444-602F-4C6D-B93C-755F3DC1A699}"/>
              </a:ext>
            </a:extLst>
          </p:cNvPr>
          <p:cNvSpPr txBox="1"/>
          <p:nvPr/>
        </p:nvSpPr>
        <p:spPr>
          <a:xfrm>
            <a:off x="10346577" y="5846521"/>
            <a:ext cx="23535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Loading pattern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1) Ladder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Untransfetced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3) miR-718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4) M-NC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5) AM-718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6) AM-NC treatment</a:t>
            </a:r>
          </a:p>
          <a:p>
            <a:endParaRPr lang="en-US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028C7EA-4B5B-7AF2-0A7A-2F42AC006F58}"/>
              </a:ext>
            </a:extLst>
          </p:cNvPr>
          <p:cNvSpPr txBox="1"/>
          <p:nvPr/>
        </p:nvSpPr>
        <p:spPr>
          <a:xfrm>
            <a:off x="10358187" y="5684233"/>
            <a:ext cx="1605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1     2    3    4     5    6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292B0E2-503A-C084-695C-35F7D8C98871}"/>
              </a:ext>
            </a:extLst>
          </p:cNvPr>
          <p:cNvSpPr txBox="1"/>
          <p:nvPr/>
        </p:nvSpPr>
        <p:spPr>
          <a:xfrm>
            <a:off x="9540302" y="5711041"/>
            <a:ext cx="738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Loading pattern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08D5433D-C6B9-1274-302A-38A95DB8F65D}"/>
              </a:ext>
            </a:extLst>
          </p:cNvPr>
          <p:cNvCxnSpPr>
            <a:cxnSpLocks/>
          </p:cNvCxnSpPr>
          <p:nvPr/>
        </p:nvCxnSpPr>
        <p:spPr>
          <a:xfrm flipH="1">
            <a:off x="3419650" y="109554"/>
            <a:ext cx="19801" cy="5608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8D266B3-FF9A-A092-1BBD-646B63382DFD}"/>
              </a:ext>
            </a:extLst>
          </p:cNvPr>
          <p:cNvCxnSpPr/>
          <p:nvPr/>
        </p:nvCxnSpPr>
        <p:spPr>
          <a:xfrm>
            <a:off x="7201222" y="109554"/>
            <a:ext cx="0" cy="658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722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F35636-507B-112E-0454-C2C5ED488C0A}"/>
              </a:ext>
            </a:extLst>
          </p:cNvPr>
          <p:cNvSpPr txBox="1"/>
          <p:nvPr/>
        </p:nvSpPr>
        <p:spPr>
          <a:xfrm>
            <a:off x="85040" y="83978"/>
            <a:ext cx="3817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2g STAT1 S727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8D8FC-059E-F39E-2B7D-569D3A480EB5}"/>
              </a:ext>
            </a:extLst>
          </p:cNvPr>
          <p:cNvSpPr txBox="1"/>
          <p:nvPr/>
        </p:nvSpPr>
        <p:spPr>
          <a:xfrm>
            <a:off x="4187301" y="88830"/>
            <a:ext cx="4192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2h STAT1 Y701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3102E-944A-3031-3ACE-580654DBEE1E}"/>
              </a:ext>
            </a:extLst>
          </p:cNvPr>
          <p:cNvSpPr txBox="1"/>
          <p:nvPr/>
        </p:nvSpPr>
        <p:spPr>
          <a:xfrm>
            <a:off x="8289561" y="109554"/>
            <a:ext cx="381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2i Cytokeratin 17W.B.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B9F2F5-66A9-B7B7-D64D-93F538918B3B}"/>
              </a:ext>
            </a:extLst>
          </p:cNvPr>
          <p:cNvCxnSpPr/>
          <p:nvPr/>
        </p:nvCxnSpPr>
        <p:spPr>
          <a:xfrm>
            <a:off x="3902437" y="109554"/>
            <a:ext cx="0" cy="658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E1A129-2B3C-4897-51EB-84AF791198FF}"/>
              </a:ext>
            </a:extLst>
          </p:cNvPr>
          <p:cNvCxnSpPr/>
          <p:nvPr/>
        </p:nvCxnSpPr>
        <p:spPr>
          <a:xfrm>
            <a:off x="7920781" y="109554"/>
            <a:ext cx="0" cy="658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BB64B75-D694-DD43-86D1-04F59301B2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0" t="27997" r="30484" b="20450"/>
          <a:stretch/>
        </p:blipFill>
        <p:spPr>
          <a:xfrm flipH="1">
            <a:off x="706363" y="556324"/>
            <a:ext cx="1189606" cy="1213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A70522-1DBC-B328-4BD5-232B5EBA09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61" t="14515" r="26502" b="33402"/>
          <a:stretch/>
        </p:blipFill>
        <p:spPr>
          <a:xfrm flipH="1">
            <a:off x="1940224" y="564236"/>
            <a:ext cx="1184317" cy="122032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5F53EB2-D3F3-8963-1ED6-5E7DB12442B2}"/>
              </a:ext>
            </a:extLst>
          </p:cNvPr>
          <p:cNvCxnSpPr/>
          <p:nvPr/>
        </p:nvCxnSpPr>
        <p:spPr>
          <a:xfrm>
            <a:off x="493232" y="828902"/>
            <a:ext cx="42626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1FF6DE4-013F-3327-718B-99A5FE6E3A48}"/>
              </a:ext>
            </a:extLst>
          </p:cNvPr>
          <p:cNvCxnSpPr>
            <a:cxnSpLocks/>
          </p:cNvCxnSpPr>
          <p:nvPr/>
        </p:nvCxnSpPr>
        <p:spPr>
          <a:xfrm flipH="1">
            <a:off x="2986947" y="1031914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1CAB1F-6346-E36E-3261-BE55106682A0}"/>
              </a:ext>
            </a:extLst>
          </p:cNvPr>
          <p:cNvSpPr txBox="1"/>
          <p:nvPr/>
        </p:nvSpPr>
        <p:spPr>
          <a:xfrm>
            <a:off x="101771" y="650923"/>
            <a:ext cx="694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Ser727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4DB933-D9AD-2DF4-D277-DBA06D6FDDDD}"/>
              </a:ext>
            </a:extLst>
          </p:cNvPr>
          <p:cNvSpPr txBox="1"/>
          <p:nvPr/>
        </p:nvSpPr>
        <p:spPr>
          <a:xfrm>
            <a:off x="194991" y="906137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0367F3-E499-EA33-E99E-920F867BF5FF}"/>
              </a:ext>
            </a:extLst>
          </p:cNvPr>
          <p:cNvSpPr txBox="1"/>
          <p:nvPr/>
        </p:nvSpPr>
        <p:spPr>
          <a:xfrm>
            <a:off x="3208025" y="924192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E42A7E-004C-438C-82C0-80F17814C69B}"/>
              </a:ext>
            </a:extLst>
          </p:cNvPr>
          <p:cNvSpPr txBox="1"/>
          <p:nvPr/>
        </p:nvSpPr>
        <p:spPr>
          <a:xfrm>
            <a:off x="3302684" y="1038690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54C3B6-D427-4D8A-CAC3-D232D3D2A780}"/>
              </a:ext>
            </a:extLst>
          </p:cNvPr>
          <p:cNvGrpSpPr/>
          <p:nvPr/>
        </p:nvGrpSpPr>
        <p:grpSpPr>
          <a:xfrm>
            <a:off x="534813" y="2171773"/>
            <a:ext cx="2311368" cy="1350636"/>
            <a:chOff x="-104471" y="1159364"/>
            <a:chExt cx="3098912" cy="195278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D69A96-3497-9F88-6FAD-0F420BBCB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43" t="24328" r="35663" b="47261"/>
            <a:stretch/>
          </p:blipFill>
          <p:spPr>
            <a:xfrm flipH="1">
              <a:off x="659121" y="2028261"/>
              <a:ext cx="2316480" cy="108389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69E2E53-B105-3B95-FBB7-6A3A38DF8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7" t="33305" r="36041" b="47193"/>
            <a:stretch/>
          </p:blipFill>
          <p:spPr>
            <a:xfrm flipH="1">
              <a:off x="677961" y="1159364"/>
              <a:ext cx="2316480" cy="800100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375AFA8-8C45-2025-FEB8-DF95B3713D04}"/>
                </a:ext>
              </a:extLst>
            </p:cNvPr>
            <p:cNvCxnSpPr/>
            <p:nvPr/>
          </p:nvCxnSpPr>
          <p:spPr>
            <a:xfrm>
              <a:off x="480806" y="1785024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A05097B-6289-86BB-A44A-8EA29CFBB8D3}"/>
                </a:ext>
              </a:extLst>
            </p:cNvPr>
            <p:cNvCxnSpPr/>
            <p:nvPr/>
          </p:nvCxnSpPr>
          <p:spPr>
            <a:xfrm>
              <a:off x="480806" y="2546864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8A2020-75AC-033C-D6A2-844030D39913}"/>
                </a:ext>
              </a:extLst>
            </p:cNvPr>
            <p:cNvSpPr txBox="1"/>
            <p:nvPr/>
          </p:nvSpPr>
          <p:spPr>
            <a:xfrm>
              <a:off x="-102577" y="1556124"/>
              <a:ext cx="931016" cy="4894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pSTAT1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Ser727</a:t>
              </a:r>
              <a:endPara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48C08E-3B36-B285-A2D2-44511A9A9D8E}"/>
                </a:ext>
              </a:extLst>
            </p:cNvPr>
            <p:cNvSpPr txBox="1"/>
            <p:nvPr/>
          </p:nvSpPr>
          <p:spPr>
            <a:xfrm>
              <a:off x="0" y="1911365"/>
              <a:ext cx="728266" cy="31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87-kDa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880B3A-BC79-0124-3EB6-C72D6340A8D8}"/>
                </a:ext>
              </a:extLst>
            </p:cNvPr>
            <p:cNvSpPr txBox="1"/>
            <p:nvPr/>
          </p:nvSpPr>
          <p:spPr>
            <a:xfrm>
              <a:off x="-104471" y="2247271"/>
              <a:ext cx="931016" cy="311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5580B6-06F5-AD67-E152-6FE5751B33A2}"/>
                </a:ext>
              </a:extLst>
            </p:cNvPr>
            <p:cNvSpPr txBox="1"/>
            <p:nvPr/>
          </p:nvSpPr>
          <p:spPr>
            <a:xfrm>
              <a:off x="36329" y="2489955"/>
              <a:ext cx="728266" cy="31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42-kDa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5454796B-B1F8-749F-F8C8-431519EE79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3" t="8194" r="29800" b="35473"/>
          <a:stretch/>
        </p:blipFill>
        <p:spPr>
          <a:xfrm>
            <a:off x="2081868" y="3729621"/>
            <a:ext cx="1166376" cy="11459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5A92CA2-7AE9-3EE8-3DC4-D2DBD65C33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 t="26684" r="39045" b="22616"/>
          <a:stretch/>
        </p:blipFill>
        <p:spPr>
          <a:xfrm>
            <a:off x="855810" y="3729621"/>
            <a:ext cx="1153635" cy="114591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F60D47B-A35E-E05B-39F7-DA837088D814}"/>
              </a:ext>
            </a:extLst>
          </p:cNvPr>
          <p:cNvSpPr txBox="1"/>
          <p:nvPr/>
        </p:nvSpPr>
        <p:spPr>
          <a:xfrm>
            <a:off x="194991" y="3829994"/>
            <a:ext cx="694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Ser727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BBA971-84D9-F9F4-96A4-DB4D7A141AD9}"/>
              </a:ext>
            </a:extLst>
          </p:cNvPr>
          <p:cNvSpPr txBox="1"/>
          <p:nvPr/>
        </p:nvSpPr>
        <p:spPr>
          <a:xfrm>
            <a:off x="288654" y="4072546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5F0BE5B-E534-AE1C-A3C5-FC376DC288F0}"/>
              </a:ext>
            </a:extLst>
          </p:cNvPr>
          <p:cNvCxnSpPr/>
          <p:nvPr/>
        </p:nvCxnSpPr>
        <p:spPr>
          <a:xfrm>
            <a:off x="537661" y="3999271"/>
            <a:ext cx="42626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A3016DB-797D-A830-EEB9-D5738EB00367}"/>
              </a:ext>
            </a:extLst>
          </p:cNvPr>
          <p:cNvCxnSpPr>
            <a:cxnSpLocks/>
          </p:cNvCxnSpPr>
          <p:nvPr/>
        </p:nvCxnSpPr>
        <p:spPr>
          <a:xfrm flipH="1">
            <a:off x="3052547" y="4281214"/>
            <a:ext cx="341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EEA5F25-9122-D173-CCEE-54CECA373DA8}"/>
              </a:ext>
            </a:extLst>
          </p:cNvPr>
          <p:cNvSpPr txBox="1"/>
          <p:nvPr/>
        </p:nvSpPr>
        <p:spPr>
          <a:xfrm>
            <a:off x="3273625" y="4173492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F91DF5-26A9-9B1D-A706-D8E1B1A7348D}"/>
              </a:ext>
            </a:extLst>
          </p:cNvPr>
          <p:cNvSpPr txBox="1"/>
          <p:nvPr/>
        </p:nvSpPr>
        <p:spPr>
          <a:xfrm>
            <a:off x="3368284" y="4287990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8A4217-43CA-779B-6BFA-CD260421D5D3}"/>
              </a:ext>
            </a:extLst>
          </p:cNvPr>
          <p:cNvSpPr/>
          <p:nvPr/>
        </p:nvSpPr>
        <p:spPr>
          <a:xfrm>
            <a:off x="146950" y="437464"/>
            <a:ext cx="3626059" cy="147671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89DB2C-263C-F1A1-2FA0-362EA3A79448}"/>
              </a:ext>
            </a:extLst>
          </p:cNvPr>
          <p:cNvSpPr/>
          <p:nvPr/>
        </p:nvSpPr>
        <p:spPr>
          <a:xfrm>
            <a:off x="146950" y="2098882"/>
            <a:ext cx="3626059" cy="147671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DB5541-5340-0913-F563-7155E686594A}"/>
              </a:ext>
            </a:extLst>
          </p:cNvPr>
          <p:cNvSpPr/>
          <p:nvPr/>
        </p:nvSpPr>
        <p:spPr>
          <a:xfrm>
            <a:off x="142379" y="3630552"/>
            <a:ext cx="3626059" cy="147671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B87DDC-AF09-66CC-B450-8D7C12EF0BCD}"/>
              </a:ext>
            </a:extLst>
          </p:cNvPr>
          <p:cNvSpPr txBox="1"/>
          <p:nvPr/>
        </p:nvSpPr>
        <p:spPr>
          <a:xfrm>
            <a:off x="1397611" y="5528521"/>
            <a:ext cx="23535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Loading pattern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1) Ladder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Untransfetced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3) miR-718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4) M-NC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5) AM-718 treatment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6) AM-NC treatment</a:t>
            </a:r>
          </a:p>
          <a:p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90416B-67F5-C1E3-AC6F-B0E1E446A83F}"/>
              </a:ext>
            </a:extLst>
          </p:cNvPr>
          <p:cNvSpPr txBox="1"/>
          <p:nvPr/>
        </p:nvSpPr>
        <p:spPr>
          <a:xfrm>
            <a:off x="1409221" y="5366233"/>
            <a:ext cx="1605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1     2    3    4     5    6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253D8B0-62EA-5D9A-3EAE-BB18991734AA}"/>
              </a:ext>
            </a:extLst>
          </p:cNvPr>
          <p:cNvSpPr txBox="1"/>
          <p:nvPr/>
        </p:nvSpPr>
        <p:spPr>
          <a:xfrm>
            <a:off x="591336" y="5393041"/>
            <a:ext cx="738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Loading pattern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8037EF-FFF6-F144-C282-D10D4F4EAA2F}"/>
              </a:ext>
            </a:extLst>
          </p:cNvPr>
          <p:cNvSpPr txBox="1"/>
          <p:nvPr/>
        </p:nvSpPr>
        <p:spPr>
          <a:xfrm>
            <a:off x="1644301" y="2494237"/>
            <a:ext cx="925543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93A591-FFB1-6F91-27E8-90AA8418F83E}"/>
              </a:ext>
            </a:extLst>
          </p:cNvPr>
          <p:cNvSpPr txBox="1"/>
          <p:nvPr/>
        </p:nvSpPr>
        <p:spPr>
          <a:xfrm>
            <a:off x="1628204" y="3027588"/>
            <a:ext cx="925543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F06B4A-DC8A-E887-BF5D-D95ECABDDFC6}"/>
              </a:ext>
            </a:extLst>
          </p:cNvPr>
          <p:cNvGrpSpPr/>
          <p:nvPr/>
        </p:nvGrpSpPr>
        <p:grpSpPr>
          <a:xfrm>
            <a:off x="4434925" y="564236"/>
            <a:ext cx="2389047" cy="1517114"/>
            <a:chOff x="-98280" y="1184651"/>
            <a:chExt cx="2851024" cy="186039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66C875A-BDDF-9B35-5009-376260A9E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1" t="34122" r="32649" b="46190"/>
            <a:stretch/>
          </p:blipFill>
          <p:spPr>
            <a:xfrm flipH="1">
              <a:off x="695344" y="1184651"/>
              <a:ext cx="2057400" cy="80772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BF90BC7-BDE4-852B-C4D1-6D8050542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75" t="28609" r="21789" b="40455"/>
            <a:stretch/>
          </p:blipFill>
          <p:spPr>
            <a:xfrm flipH="1">
              <a:off x="695344" y="2156164"/>
              <a:ext cx="2057400" cy="888877"/>
            </a:xfrm>
            <a:prstGeom prst="rect">
              <a:avLst/>
            </a:prstGeom>
          </p:spPr>
        </p:pic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E38F5E3-AA68-114F-C0F1-948FE778A8F5}"/>
                </a:ext>
              </a:extLst>
            </p:cNvPr>
            <p:cNvCxnSpPr/>
            <p:nvPr/>
          </p:nvCxnSpPr>
          <p:spPr>
            <a:xfrm>
              <a:off x="463175" y="1792164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AEF579C-FB82-FF20-A6FC-6DB08AE474F5}"/>
                </a:ext>
              </a:extLst>
            </p:cNvPr>
            <p:cNvCxnSpPr/>
            <p:nvPr/>
          </p:nvCxnSpPr>
          <p:spPr>
            <a:xfrm>
              <a:off x="463175" y="2555643"/>
              <a:ext cx="5715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C06EB5-4695-5B13-7156-0F66F4685523}"/>
                </a:ext>
              </a:extLst>
            </p:cNvPr>
            <p:cNvSpPr txBox="1"/>
            <p:nvPr/>
          </p:nvSpPr>
          <p:spPr>
            <a:xfrm>
              <a:off x="-92812" y="1561331"/>
              <a:ext cx="931017" cy="4151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pSTAT1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Tyr701</a:t>
              </a:r>
              <a:endPara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68318F-A8C2-FE94-5CED-AF4F0F6BE9B0}"/>
                </a:ext>
              </a:extLst>
            </p:cNvPr>
            <p:cNvSpPr txBox="1"/>
            <p:nvPr/>
          </p:nvSpPr>
          <p:spPr>
            <a:xfrm>
              <a:off x="20659" y="1912662"/>
              <a:ext cx="728267" cy="264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87-kDa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8FF9858-0D92-4A6C-334D-7B50D1E31279}"/>
                </a:ext>
              </a:extLst>
            </p:cNvPr>
            <p:cNvSpPr txBox="1"/>
            <p:nvPr/>
          </p:nvSpPr>
          <p:spPr>
            <a:xfrm>
              <a:off x="-98280" y="2310158"/>
              <a:ext cx="931017" cy="264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9C7BFFC-7721-AC17-43ED-C2D3E5924D41}"/>
                </a:ext>
              </a:extLst>
            </p:cNvPr>
            <p:cNvSpPr txBox="1"/>
            <p:nvPr/>
          </p:nvSpPr>
          <p:spPr>
            <a:xfrm>
              <a:off x="0" y="2560401"/>
              <a:ext cx="728267" cy="264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42-kDa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FB34B227-65FC-5E58-897D-605E42FFF00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4" t="23558" r="33215" b="31717"/>
          <a:stretch/>
        </p:blipFill>
        <p:spPr>
          <a:xfrm flipH="1">
            <a:off x="4548240" y="2466476"/>
            <a:ext cx="1288175" cy="110411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910B362-D20D-732B-E3EE-2FC2D663A0F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01" t="18613" r="29918" b="34597"/>
          <a:stretch/>
        </p:blipFill>
        <p:spPr>
          <a:xfrm flipH="1">
            <a:off x="5938943" y="2458364"/>
            <a:ext cx="1257873" cy="1104112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3A4E28E-5D03-22E8-AD3D-833AE356A51B}"/>
              </a:ext>
            </a:extLst>
          </p:cNvPr>
          <p:cNvCxnSpPr/>
          <p:nvPr/>
        </p:nvCxnSpPr>
        <p:spPr>
          <a:xfrm>
            <a:off x="4363846" y="2673003"/>
            <a:ext cx="4788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94C35A8-E1C1-CE54-987F-BE02BBCA3015}"/>
              </a:ext>
            </a:extLst>
          </p:cNvPr>
          <p:cNvSpPr txBox="1"/>
          <p:nvPr/>
        </p:nvSpPr>
        <p:spPr>
          <a:xfrm>
            <a:off x="3897951" y="2484763"/>
            <a:ext cx="7801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Tyr701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CC50246-3C77-4AD6-2C16-B85D0FC581DF}"/>
              </a:ext>
            </a:extLst>
          </p:cNvPr>
          <p:cNvSpPr txBox="1"/>
          <p:nvPr/>
        </p:nvSpPr>
        <p:spPr>
          <a:xfrm>
            <a:off x="3993035" y="2771267"/>
            <a:ext cx="610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91E59D-D9C7-71FF-1CF2-1F36BD8173D1}"/>
              </a:ext>
            </a:extLst>
          </p:cNvPr>
          <p:cNvSpPr txBox="1"/>
          <p:nvPr/>
        </p:nvSpPr>
        <p:spPr>
          <a:xfrm>
            <a:off x="7021977" y="2732054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2A0F31F-698C-6341-9A73-3AEA0B81D10E}"/>
              </a:ext>
            </a:extLst>
          </p:cNvPr>
          <p:cNvSpPr txBox="1"/>
          <p:nvPr/>
        </p:nvSpPr>
        <p:spPr>
          <a:xfrm>
            <a:off x="7133124" y="2936123"/>
            <a:ext cx="610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4BE2651-5B0C-E629-9205-6F5BFCF55B91}"/>
              </a:ext>
            </a:extLst>
          </p:cNvPr>
          <p:cNvCxnSpPr>
            <a:cxnSpLocks/>
          </p:cNvCxnSpPr>
          <p:nvPr/>
        </p:nvCxnSpPr>
        <p:spPr>
          <a:xfrm flipH="1">
            <a:off x="6897994" y="2948549"/>
            <a:ext cx="4788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4709ECCF-6EA2-347C-F82E-69C75E1D3E2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7" t="32023" r="32394" b="49713"/>
          <a:stretch/>
        </p:blipFill>
        <p:spPr>
          <a:xfrm flipH="1">
            <a:off x="4762169" y="4072546"/>
            <a:ext cx="2247900" cy="81534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0D01932-D0A5-95B8-86E3-75FACD9C01C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5" t="25015" r="34363" b="46137"/>
          <a:stretch/>
        </p:blipFill>
        <p:spPr>
          <a:xfrm flipH="1">
            <a:off x="4781219" y="4947856"/>
            <a:ext cx="2228850" cy="888877"/>
          </a:xfrm>
          <a:prstGeom prst="rect">
            <a:avLst/>
          </a:prstGeom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29C69C3-25DB-4D48-71DA-8F368644DB1C}"/>
              </a:ext>
            </a:extLst>
          </p:cNvPr>
          <p:cNvCxnSpPr>
            <a:cxnSpLocks/>
          </p:cNvCxnSpPr>
          <p:nvPr/>
        </p:nvCxnSpPr>
        <p:spPr>
          <a:xfrm flipH="1">
            <a:off x="6791254" y="4680602"/>
            <a:ext cx="379488" cy="92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F61991B-66E3-4862-89F1-9D64B60F71C5}"/>
              </a:ext>
            </a:extLst>
          </p:cNvPr>
          <p:cNvCxnSpPr>
            <a:cxnSpLocks/>
          </p:cNvCxnSpPr>
          <p:nvPr/>
        </p:nvCxnSpPr>
        <p:spPr>
          <a:xfrm flipH="1">
            <a:off x="6750759" y="5267086"/>
            <a:ext cx="4199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7C1E101-0FE7-B7EB-15D0-50BC82CBDA42}"/>
              </a:ext>
            </a:extLst>
          </p:cNvPr>
          <p:cNvSpPr txBox="1"/>
          <p:nvPr/>
        </p:nvSpPr>
        <p:spPr>
          <a:xfrm>
            <a:off x="6917222" y="5088595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8123B0D-4435-C767-FE90-3806F28369F2}"/>
              </a:ext>
            </a:extLst>
          </p:cNvPr>
          <p:cNvSpPr txBox="1"/>
          <p:nvPr/>
        </p:nvSpPr>
        <p:spPr>
          <a:xfrm>
            <a:off x="7028369" y="5292664"/>
            <a:ext cx="610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B78718A-6811-5A5B-133D-B9E291B60D2F}"/>
              </a:ext>
            </a:extLst>
          </p:cNvPr>
          <p:cNvSpPr txBox="1"/>
          <p:nvPr/>
        </p:nvSpPr>
        <p:spPr>
          <a:xfrm>
            <a:off x="6988816" y="4461395"/>
            <a:ext cx="7801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Tyr701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EB069F-B98B-122D-2E20-0F15BA59ABEA}"/>
              </a:ext>
            </a:extLst>
          </p:cNvPr>
          <p:cNvSpPr txBox="1"/>
          <p:nvPr/>
        </p:nvSpPr>
        <p:spPr>
          <a:xfrm>
            <a:off x="7158810" y="4691961"/>
            <a:ext cx="610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DA002E6-05CB-9A2E-75F6-8F13CD6F771C}"/>
              </a:ext>
            </a:extLst>
          </p:cNvPr>
          <p:cNvSpPr/>
          <p:nvPr/>
        </p:nvSpPr>
        <p:spPr>
          <a:xfrm>
            <a:off x="4072696" y="504266"/>
            <a:ext cx="3626059" cy="163604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33410CD-F96C-1B42-A625-F32971D6F2B0}"/>
              </a:ext>
            </a:extLst>
          </p:cNvPr>
          <p:cNvSpPr/>
          <p:nvPr/>
        </p:nvSpPr>
        <p:spPr>
          <a:xfrm>
            <a:off x="4050591" y="2207632"/>
            <a:ext cx="3626059" cy="163604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2DC2014-9CD0-37EA-0D20-82E7A81A6B87}"/>
              </a:ext>
            </a:extLst>
          </p:cNvPr>
          <p:cNvSpPr/>
          <p:nvPr/>
        </p:nvSpPr>
        <p:spPr>
          <a:xfrm>
            <a:off x="4050591" y="3981661"/>
            <a:ext cx="3626059" cy="200492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333C85-DE0D-9481-069A-108B4CEBDB4F}"/>
              </a:ext>
            </a:extLst>
          </p:cNvPr>
          <p:cNvSpPr txBox="1"/>
          <p:nvPr/>
        </p:nvSpPr>
        <p:spPr>
          <a:xfrm>
            <a:off x="5562845" y="4602500"/>
            <a:ext cx="1227186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7014A44-5E77-A5E5-C933-27ADAADE7380}"/>
              </a:ext>
            </a:extLst>
          </p:cNvPr>
          <p:cNvSpPr txBox="1"/>
          <p:nvPr/>
        </p:nvSpPr>
        <p:spPr>
          <a:xfrm>
            <a:off x="5506894" y="5202929"/>
            <a:ext cx="1227186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F35315C-25EA-90FA-C8E4-94812535A63D}"/>
              </a:ext>
            </a:extLst>
          </p:cNvPr>
          <p:cNvSpPr txBox="1"/>
          <p:nvPr/>
        </p:nvSpPr>
        <p:spPr>
          <a:xfrm>
            <a:off x="109956" y="43578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EFBBFAD-B9CD-1104-B5ED-3D197895169E}"/>
              </a:ext>
            </a:extLst>
          </p:cNvPr>
          <p:cNvSpPr txBox="1"/>
          <p:nvPr/>
        </p:nvSpPr>
        <p:spPr>
          <a:xfrm>
            <a:off x="4041760" y="516383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281E8DF-BC00-1145-C13C-E5F93494ABFA}"/>
              </a:ext>
            </a:extLst>
          </p:cNvPr>
          <p:cNvSpPr txBox="1"/>
          <p:nvPr/>
        </p:nvSpPr>
        <p:spPr>
          <a:xfrm>
            <a:off x="99096" y="2105584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FB5DAB3-672A-EFBE-1CC1-365E9C8022EB}"/>
              </a:ext>
            </a:extLst>
          </p:cNvPr>
          <p:cNvSpPr txBox="1"/>
          <p:nvPr/>
        </p:nvSpPr>
        <p:spPr>
          <a:xfrm>
            <a:off x="3968245" y="216665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A3AA7D6-10A9-19B7-EECA-C5EBA74EEB1B}"/>
              </a:ext>
            </a:extLst>
          </p:cNvPr>
          <p:cNvSpPr txBox="1"/>
          <p:nvPr/>
        </p:nvSpPr>
        <p:spPr>
          <a:xfrm>
            <a:off x="116998" y="3625545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2FD7CA6-8E5D-904A-3628-15B8D2F29770}"/>
              </a:ext>
            </a:extLst>
          </p:cNvPr>
          <p:cNvSpPr txBox="1"/>
          <p:nvPr/>
        </p:nvSpPr>
        <p:spPr>
          <a:xfrm>
            <a:off x="4019893" y="399927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pic>
        <p:nvPicPr>
          <p:cNvPr id="79" name="Picture 78" descr="A white paper with black lines&#10;&#10;Description automatically generated">
            <a:extLst>
              <a:ext uri="{FF2B5EF4-FFF2-40B4-BE49-F238E27FC236}">
                <a16:creationId xmlns:a16="http://schemas.microsoft.com/office/drawing/2014/main" id="{C7B7704D-60DC-1881-393B-F849DBB98C7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7" t="34851" r="36341" b="35799"/>
          <a:stretch/>
        </p:blipFill>
        <p:spPr>
          <a:xfrm flipH="1">
            <a:off x="8449064" y="5021404"/>
            <a:ext cx="1503418" cy="933380"/>
          </a:xfrm>
          <a:prstGeom prst="rect">
            <a:avLst/>
          </a:prstGeom>
        </p:spPr>
      </p:pic>
      <p:pic>
        <p:nvPicPr>
          <p:cNvPr id="81" name="Picture 80" descr="A piece of paper with black lines&#10;&#10;Description automatically generated">
            <a:extLst>
              <a:ext uri="{FF2B5EF4-FFF2-40B4-BE49-F238E27FC236}">
                <a16:creationId xmlns:a16="http://schemas.microsoft.com/office/drawing/2014/main" id="{A00B53E9-AC4D-055A-9838-EAFF057BEDC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1" t="25092" r="33981" b="42973"/>
          <a:stretch/>
        </p:blipFill>
        <p:spPr>
          <a:xfrm flipH="1">
            <a:off x="10576522" y="4984124"/>
            <a:ext cx="1506237" cy="933380"/>
          </a:xfrm>
          <a:prstGeom prst="rect">
            <a:avLst/>
          </a:prstGeom>
        </p:spPr>
      </p:pic>
      <p:pic>
        <p:nvPicPr>
          <p:cNvPr id="83" name="Picture 82" descr="A close-up of a test&#10;&#10;Description automatically generated">
            <a:extLst>
              <a:ext uri="{FF2B5EF4-FFF2-40B4-BE49-F238E27FC236}">
                <a16:creationId xmlns:a16="http://schemas.microsoft.com/office/drawing/2014/main" id="{21FB1B98-C642-6296-BCE4-A9423BAE6EC4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8" t="18508" r="32642" b="35347"/>
          <a:stretch/>
        </p:blipFill>
        <p:spPr>
          <a:xfrm flipH="1">
            <a:off x="8337094" y="780706"/>
            <a:ext cx="1720207" cy="1594842"/>
          </a:xfrm>
          <a:prstGeom prst="rect">
            <a:avLst/>
          </a:prstGeom>
        </p:spPr>
      </p:pic>
      <p:pic>
        <p:nvPicPr>
          <p:cNvPr id="85" name="Picture 84" descr="A white square with black lines on it&#10;&#10;Description automatically generated">
            <a:extLst>
              <a:ext uri="{FF2B5EF4-FFF2-40B4-BE49-F238E27FC236}">
                <a16:creationId xmlns:a16="http://schemas.microsoft.com/office/drawing/2014/main" id="{7035BE94-C9E2-1209-BCA1-83F70E5E9DF9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8" t="22801" r="32642" b="30229"/>
          <a:stretch/>
        </p:blipFill>
        <p:spPr>
          <a:xfrm flipH="1">
            <a:off x="10455547" y="765626"/>
            <a:ext cx="1664490" cy="1570790"/>
          </a:xfrm>
          <a:prstGeom prst="rect">
            <a:avLst/>
          </a:prstGeom>
        </p:spPr>
      </p:pic>
      <p:pic>
        <p:nvPicPr>
          <p:cNvPr id="87" name="Picture 86" descr="A white paper with black lines&#10;&#10;Description automatically generated">
            <a:extLst>
              <a:ext uri="{FF2B5EF4-FFF2-40B4-BE49-F238E27FC236}">
                <a16:creationId xmlns:a16="http://schemas.microsoft.com/office/drawing/2014/main" id="{1C558871-DE0D-8BBC-5B8C-8AA56389CFC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2" t="25347" r="30737" b="38447"/>
          <a:stretch/>
        </p:blipFill>
        <p:spPr>
          <a:xfrm flipH="1">
            <a:off x="8062874" y="2749595"/>
            <a:ext cx="1832371" cy="1322951"/>
          </a:xfrm>
          <a:prstGeom prst="rect">
            <a:avLst/>
          </a:prstGeom>
        </p:spPr>
      </p:pic>
      <p:pic>
        <p:nvPicPr>
          <p:cNvPr id="93" name="Picture 92" descr="A white paper with a black background&#10;&#10;Description automatically generated">
            <a:extLst>
              <a:ext uri="{FF2B5EF4-FFF2-40B4-BE49-F238E27FC236}">
                <a16:creationId xmlns:a16="http://schemas.microsoft.com/office/drawing/2014/main" id="{CB32010F-FB58-1335-A057-6E9F999C79FA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8" t="31527" r="31184" b="31663"/>
          <a:stretch/>
        </p:blipFill>
        <p:spPr>
          <a:xfrm flipH="1">
            <a:off x="10251776" y="2677297"/>
            <a:ext cx="1830983" cy="1376335"/>
          </a:xfrm>
          <a:prstGeom prst="rect">
            <a:avLst/>
          </a:prstGeom>
        </p:spPr>
      </p:pic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CFCAEDA-37B5-A312-294C-E55504A1C1D6}"/>
              </a:ext>
            </a:extLst>
          </p:cNvPr>
          <p:cNvCxnSpPr>
            <a:cxnSpLocks/>
          </p:cNvCxnSpPr>
          <p:nvPr/>
        </p:nvCxnSpPr>
        <p:spPr>
          <a:xfrm>
            <a:off x="8155709" y="1886304"/>
            <a:ext cx="4710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ED67779-8FFD-8F7A-B1C2-D128D4BE1C7B}"/>
              </a:ext>
            </a:extLst>
          </p:cNvPr>
          <p:cNvCxnSpPr>
            <a:cxnSpLocks/>
          </p:cNvCxnSpPr>
          <p:nvPr/>
        </p:nvCxnSpPr>
        <p:spPr>
          <a:xfrm>
            <a:off x="10251776" y="1925662"/>
            <a:ext cx="4698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2563A16-A534-546B-61A7-3D836C2D1C84}"/>
              </a:ext>
            </a:extLst>
          </p:cNvPr>
          <p:cNvSpPr txBox="1"/>
          <p:nvPr/>
        </p:nvSpPr>
        <p:spPr>
          <a:xfrm>
            <a:off x="9861698" y="1657502"/>
            <a:ext cx="7801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42KDa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22A7918-1194-C959-9598-FD3B15CAD8C6}"/>
              </a:ext>
            </a:extLst>
          </p:cNvPr>
          <p:cNvSpPr txBox="1"/>
          <p:nvPr/>
        </p:nvSpPr>
        <p:spPr>
          <a:xfrm>
            <a:off x="7752541" y="1617821"/>
            <a:ext cx="7801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K17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48kDa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928C6A4-82E8-2B62-D840-932AB26AD408}"/>
              </a:ext>
            </a:extLst>
          </p:cNvPr>
          <p:cNvSpPr txBox="1"/>
          <p:nvPr/>
        </p:nvSpPr>
        <p:spPr>
          <a:xfrm>
            <a:off x="7556906" y="3308137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K17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D99A511-BFE8-CEE4-94DD-BEF08400AD93}"/>
              </a:ext>
            </a:extLst>
          </p:cNvPr>
          <p:cNvCxnSpPr>
            <a:cxnSpLocks/>
          </p:cNvCxnSpPr>
          <p:nvPr/>
        </p:nvCxnSpPr>
        <p:spPr>
          <a:xfrm>
            <a:off x="8058729" y="3488813"/>
            <a:ext cx="4710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AC588F9-4953-3DBF-3739-68C4C2FCB93D}"/>
              </a:ext>
            </a:extLst>
          </p:cNvPr>
          <p:cNvCxnSpPr>
            <a:cxnSpLocks/>
          </p:cNvCxnSpPr>
          <p:nvPr/>
        </p:nvCxnSpPr>
        <p:spPr>
          <a:xfrm>
            <a:off x="8204300" y="5262423"/>
            <a:ext cx="4710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E06C3661-D40E-B88B-37D6-B7058BE28659}"/>
              </a:ext>
            </a:extLst>
          </p:cNvPr>
          <p:cNvCxnSpPr>
            <a:cxnSpLocks/>
          </p:cNvCxnSpPr>
          <p:nvPr/>
        </p:nvCxnSpPr>
        <p:spPr>
          <a:xfrm>
            <a:off x="10084733" y="3535000"/>
            <a:ext cx="4698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50464A6-503E-C455-312E-590C6CE6D401}"/>
              </a:ext>
            </a:extLst>
          </p:cNvPr>
          <p:cNvCxnSpPr>
            <a:cxnSpLocks/>
          </p:cNvCxnSpPr>
          <p:nvPr/>
        </p:nvCxnSpPr>
        <p:spPr>
          <a:xfrm>
            <a:off x="10319647" y="5276769"/>
            <a:ext cx="4698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32545E36-E4AE-5696-4192-0824E59B293A}"/>
              </a:ext>
            </a:extLst>
          </p:cNvPr>
          <p:cNvSpPr txBox="1"/>
          <p:nvPr/>
        </p:nvSpPr>
        <p:spPr>
          <a:xfrm>
            <a:off x="7888077" y="5021404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K17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BC6453A-E8B8-88EA-67F6-50A88E8CCEBD}"/>
              </a:ext>
            </a:extLst>
          </p:cNvPr>
          <p:cNvSpPr txBox="1"/>
          <p:nvPr/>
        </p:nvSpPr>
        <p:spPr>
          <a:xfrm>
            <a:off x="9694655" y="3333364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23A45A2-7403-EB2C-E813-A538C39B2E11}"/>
              </a:ext>
            </a:extLst>
          </p:cNvPr>
          <p:cNvSpPr txBox="1"/>
          <p:nvPr/>
        </p:nvSpPr>
        <p:spPr>
          <a:xfrm>
            <a:off x="9963393" y="5046979"/>
            <a:ext cx="7801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3AA7388-49A6-13B2-BF1F-CD250572290B}"/>
              </a:ext>
            </a:extLst>
          </p:cNvPr>
          <p:cNvSpPr/>
          <p:nvPr/>
        </p:nvSpPr>
        <p:spPr>
          <a:xfrm>
            <a:off x="7968578" y="647835"/>
            <a:ext cx="4192770" cy="181864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CB0EABC-6F54-8FFA-F00E-479073BF33E0}"/>
              </a:ext>
            </a:extLst>
          </p:cNvPr>
          <p:cNvSpPr txBox="1"/>
          <p:nvPr/>
        </p:nvSpPr>
        <p:spPr>
          <a:xfrm>
            <a:off x="7953486" y="6222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4EDE29E-6E90-45DE-C65C-3B56B0988778}"/>
              </a:ext>
            </a:extLst>
          </p:cNvPr>
          <p:cNvSpPr/>
          <p:nvPr/>
        </p:nvSpPr>
        <p:spPr>
          <a:xfrm>
            <a:off x="7768971" y="2639162"/>
            <a:ext cx="4351061" cy="181864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D6BC44E-25A2-5EC4-20C2-860E902EEA5A}"/>
              </a:ext>
            </a:extLst>
          </p:cNvPr>
          <p:cNvSpPr txBox="1"/>
          <p:nvPr/>
        </p:nvSpPr>
        <p:spPr>
          <a:xfrm>
            <a:off x="7766544" y="2632383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5687D4F-B264-F35D-13D7-2D56FB7FF249}"/>
              </a:ext>
            </a:extLst>
          </p:cNvPr>
          <p:cNvSpPr txBox="1"/>
          <p:nvPr/>
        </p:nvSpPr>
        <p:spPr>
          <a:xfrm>
            <a:off x="8901213" y="1790025"/>
            <a:ext cx="1052268" cy="1933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099C04A-8435-69A7-5243-D1EAB1DBB067}"/>
              </a:ext>
            </a:extLst>
          </p:cNvPr>
          <p:cNvSpPr txBox="1"/>
          <p:nvPr/>
        </p:nvSpPr>
        <p:spPr>
          <a:xfrm>
            <a:off x="10992782" y="1817501"/>
            <a:ext cx="1052268" cy="1933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7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film strip&#10;&#10;Description automatically generated">
            <a:extLst>
              <a:ext uri="{FF2B5EF4-FFF2-40B4-BE49-F238E27FC236}">
                <a16:creationId xmlns:a16="http://schemas.microsoft.com/office/drawing/2014/main" id="{9B8EDC1D-2E2A-3559-ED8D-3BD6645ACD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5" t="39496" r="33496" b="42591"/>
          <a:stretch/>
        </p:blipFill>
        <p:spPr>
          <a:xfrm>
            <a:off x="412147" y="550974"/>
            <a:ext cx="1468735" cy="616845"/>
          </a:xfrm>
          <a:prstGeom prst="rect">
            <a:avLst/>
          </a:prstGeom>
        </p:spPr>
      </p:pic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18AC5CC7-D9A7-273D-9B26-AE7656D4C6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t="26800" r="41195" b="23269"/>
          <a:stretch/>
        </p:blipFill>
        <p:spPr>
          <a:xfrm>
            <a:off x="874616" y="1232868"/>
            <a:ext cx="1006266" cy="1233644"/>
          </a:xfrm>
          <a:prstGeom prst="rect">
            <a:avLst/>
          </a:prstGeom>
        </p:spPr>
      </p:pic>
      <p:pic>
        <p:nvPicPr>
          <p:cNvPr id="4" name="Picture 3" descr="A close-up of a test&#10;&#10;Description automatically generated">
            <a:extLst>
              <a:ext uri="{FF2B5EF4-FFF2-40B4-BE49-F238E27FC236}">
                <a16:creationId xmlns:a16="http://schemas.microsoft.com/office/drawing/2014/main" id="{DE09BBF9-CB50-47A5-16EE-BAB5EAFDEC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9" t="24691" r="25813" b="26980"/>
          <a:stretch/>
        </p:blipFill>
        <p:spPr>
          <a:xfrm>
            <a:off x="803513" y="2760547"/>
            <a:ext cx="1216486" cy="1434980"/>
          </a:xfrm>
          <a:prstGeom prst="rect">
            <a:avLst/>
          </a:prstGeom>
        </p:spPr>
      </p:pic>
      <p:pic>
        <p:nvPicPr>
          <p:cNvPr id="5" name="Picture 4" descr="A paper with a black and white image&#10;&#10;Description automatically generated">
            <a:extLst>
              <a:ext uri="{FF2B5EF4-FFF2-40B4-BE49-F238E27FC236}">
                <a16:creationId xmlns:a16="http://schemas.microsoft.com/office/drawing/2014/main" id="{59E687D2-07C0-DACC-E1C8-9292EC7E1C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4" t="20384" r="32401" b="30077"/>
          <a:stretch/>
        </p:blipFill>
        <p:spPr>
          <a:xfrm>
            <a:off x="2103181" y="2760547"/>
            <a:ext cx="1168404" cy="1434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27A7CB-3028-86D9-7B98-B9DBC64EDFEA}"/>
              </a:ext>
            </a:extLst>
          </p:cNvPr>
          <p:cNvSpPr txBox="1"/>
          <p:nvPr/>
        </p:nvSpPr>
        <p:spPr>
          <a:xfrm>
            <a:off x="-76710" y="635885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3D5D0E6-B3E0-B101-0D16-B4D837C8465C}"/>
              </a:ext>
            </a:extLst>
          </p:cNvPr>
          <p:cNvCxnSpPr>
            <a:cxnSpLocks/>
          </p:cNvCxnSpPr>
          <p:nvPr/>
        </p:nvCxnSpPr>
        <p:spPr>
          <a:xfrm>
            <a:off x="390144" y="859397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E3CA8CB-7F5E-2601-5824-31A80E078610}"/>
              </a:ext>
            </a:extLst>
          </p:cNvPr>
          <p:cNvSpPr txBox="1"/>
          <p:nvPr/>
        </p:nvSpPr>
        <p:spPr>
          <a:xfrm>
            <a:off x="25373" y="794348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ACD0EB-885D-15C3-7416-F280545C3FBF}"/>
              </a:ext>
            </a:extLst>
          </p:cNvPr>
          <p:cNvSpPr txBox="1"/>
          <p:nvPr/>
        </p:nvSpPr>
        <p:spPr>
          <a:xfrm>
            <a:off x="165378" y="-10446"/>
            <a:ext cx="3272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3a JAK2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F3B937-7BB6-743F-A797-A0388DCE88E9}"/>
              </a:ext>
            </a:extLst>
          </p:cNvPr>
          <p:cNvCxnSpPr/>
          <p:nvPr/>
        </p:nvCxnSpPr>
        <p:spPr>
          <a:xfrm>
            <a:off x="744382" y="1785269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751E469-75F9-060A-A565-A94D8F720E76}"/>
              </a:ext>
            </a:extLst>
          </p:cNvPr>
          <p:cNvSpPr txBox="1"/>
          <p:nvPr/>
        </p:nvSpPr>
        <p:spPr>
          <a:xfrm>
            <a:off x="188526" y="1614567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6E1DA9-D5C9-977F-0BA8-CC98072F3155}"/>
              </a:ext>
            </a:extLst>
          </p:cNvPr>
          <p:cNvSpPr txBox="1"/>
          <p:nvPr/>
        </p:nvSpPr>
        <p:spPr>
          <a:xfrm>
            <a:off x="283185" y="1729065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86D2CF-D40A-626B-B80C-DBDD01B70C41}"/>
              </a:ext>
            </a:extLst>
          </p:cNvPr>
          <p:cNvSpPr/>
          <p:nvPr/>
        </p:nvSpPr>
        <p:spPr>
          <a:xfrm>
            <a:off x="40948" y="472440"/>
            <a:ext cx="1963112" cy="211073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689B73-45A8-22B8-9DA7-320CC1829C2E}"/>
              </a:ext>
            </a:extLst>
          </p:cNvPr>
          <p:cNvSpPr txBox="1"/>
          <p:nvPr/>
        </p:nvSpPr>
        <p:spPr>
          <a:xfrm>
            <a:off x="82442" y="2829275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15F398-13EF-0785-6987-2636B60C0612}"/>
              </a:ext>
            </a:extLst>
          </p:cNvPr>
          <p:cNvCxnSpPr>
            <a:cxnSpLocks/>
          </p:cNvCxnSpPr>
          <p:nvPr/>
        </p:nvCxnSpPr>
        <p:spPr>
          <a:xfrm>
            <a:off x="549296" y="3052787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0CFBD05-98F1-04C9-A3CE-C42BEB39B777}"/>
              </a:ext>
            </a:extLst>
          </p:cNvPr>
          <p:cNvSpPr txBox="1"/>
          <p:nvPr/>
        </p:nvSpPr>
        <p:spPr>
          <a:xfrm>
            <a:off x="184525" y="2987738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19015C-F570-43FB-214B-6ED59858EB90}"/>
              </a:ext>
            </a:extLst>
          </p:cNvPr>
          <p:cNvCxnSpPr/>
          <p:nvPr/>
        </p:nvCxnSpPr>
        <p:spPr>
          <a:xfrm>
            <a:off x="1885191" y="338249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88A67FA-27D1-A0A7-7B8B-0ECA87DCCD36}"/>
              </a:ext>
            </a:extLst>
          </p:cNvPr>
          <p:cNvSpPr txBox="1"/>
          <p:nvPr/>
        </p:nvSpPr>
        <p:spPr>
          <a:xfrm>
            <a:off x="1329335" y="3211794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3F6BC7-96D6-177B-E214-AAF069E719BC}"/>
              </a:ext>
            </a:extLst>
          </p:cNvPr>
          <p:cNvSpPr txBox="1"/>
          <p:nvPr/>
        </p:nvSpPr>
        <p:spPr>
          <a:xfrm>
            <a:off x="1423994" y="3326292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3FE31D-83FF-95D9-3961-6B7FE9FAD32F}"/>
              </a:ext>
            </a:extLst>
          </p:cNvPr>
          <p:cNvSpPr/>
          <p:nvPr/>
        </p:nvSpPr>
        <p:spPr>
          <a:xfrm>
            <a:off x="160556" y="2672913"/>
            <a:ext cx="3192244" cy="160190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44F330-66E2-181B-E51D-B41D2F9C6E9D}"/>
              </a:ext>
            </a:extLst>
          </p:cNvPr>
          <p:cNvSpPr txBox="1"/>
          <p:nvPr/>
        </p:nvSpPr>
        <p:spPr>
          <a:xfrm>
            <a:off x="-43808" y="45412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AE48EB-6E9E-4501-85C6-3BE47302A9E2}"/>
              </a:ext>
            </a:extLst>
          </p:cNvPr>
          <p:cNvSpPr txBox="1"/>
          <p:nvPr/>
        </p:nvSpPr>
        <p:spPr>
          <a:xfrm>
            <a:off x="117562" y="264822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pic>
        <p:nvPicPr>
          <p:cNvPr id="25" name="Picture 24" descr="A piece of paper with a barcode on it&#10;&#10;Description automatically generated">
            <a:extLst>
              <a:ext uri="{FF2B5EF4-FFF2-40B4-BE49-F238E27FC236}">
                <a16:creationId xmlns:a16="http://schemas.microsoft.com/office/drawing/2014/main" id="{F267AB3B-3DCB-067A-6863-967DC2E97D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2" t="41702" r="27073" b="37713"/>
          <a:stretch/>
        </p:blipFill>
        <p:spPr>
          <a:xfrm>
            <a:off x="1108776" y="4416496"/>
            <a:ext cx="1385390" cy="739303"/>
          </a:xfrm>
          <a:prstGeom prst="rect">
            <a:avLst/>
          </a:prstGeom>
        </p:spPr>
      </p:pic>
      <p:pic>
        <p:nvPicPr>
          <p:cNvPr id="29" name="Picture 28" descr="A close-up of a test tube&#10;&#10;Description automatically generated">
            <a:extLst>
              <a:ext uri="{FF2B5EF4-FFF2-40B4-BE49-F238E27FC236}">
                <a16:creationId xmlns:a16="http://schemas.microsoft.com/office/drawing/2014/main" id="{BBC5B43B-B21F-CD3D-E5F9-312B08EA33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8" t="28771" r="33183" b="38888"/>
          <a:stretch/>
        </p:blipFill>
        <p:spPr>
          <a:xfrm>
            <a:off x="1108776" y="5204709"/>
            <a:ext cx="1385390" cy="113277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922575F-1A22-7A77-B325-4C1C0F9CD615}"/>
              </a:ext>
            </a:extLst>
          </p:cNvPr>
          <p:cNvSpPr/>
          <p:nvPr/>
        </p:nvSpPr>
        <p:spPr>
          <a:xfrm>
            <a:off x="160556" y="4362456"/>
            <a:ext cx="3192244" cy="218038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64776C-DC32-0C3D-188F-33FAB1A6DAAD}"/>
              </a:ext>
            </a:extLst>
          </p:cNvPr>
          <p:cNvCxnSpPr/>
          <p:nvPr/>
        </p:nvCxnSpPr>
        <p:spPr>
          <a:xfrm>
            <a:off x="1029898" y="568373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553F5A9-89CF-E9EB-9C03-713142C7A19B}"/>
              </a:ext>
            </a:extLst>
          </p:cNvPr>
          <p:cNvSpPr txBox="1"/>
          <p:nvPr/>
        </p:nvSpPr>
        <p:spPr>
          <a:xfrm>
            <a:off x="474042" y="5513034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283907-CE8E-177F-EEC7-0567B9339188}"/>
              </a:ext>
            </a:extLst>
          </p:cNvPr>
          <p:cNvSpPr txBox="1"/>
          <p:nvPr/>
        </p:nvSpPr>
        <p:spPr>
          <a:xfrm>
            <a:off x="568701" y="5627532"/>
            <a:ext cx="543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FC2126-E8F5-F797-F68B-E9CABD0E08AF}"/>
              </a:ext>
            </a:extLst>
          </p:cNvPr>
          <p:cNvSpPr txBox="1"/>
          <p:nvPr/>
        </p:nvSpPr>
        <p:spPr>
          <a:xfrm>
            <a:off x="548270" y="4698697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50C65AF-AA31-CAC3-4788-4738FFC777C0}"/>
              </a:ext>
            </a:extLst>
          </p:cNvPr>
          <p:cNvCxnSpPr>
            <a:cxnSpLocks/>
          </p:cNvCxnSpPr>
          <p:nvPr/>
        </p:nvCxnSpPr>
        <p:spPr>
          <a:xfrm>
            <a:off x="1015124" y="4922209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280561F-7984-D490-DC5D-DB838E4A941D}"/>
              </a:ext>
            </a:extLst>
          </p:cNvPr>
          <p:cNvSpPr txBox="1"/>
          <p:nvPr/>
        </p:nvSpPr>
        <p:spPr>
          <a:xfrm>
            <a:off x="650353" y="4857160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F37E451-0BD5-F6E3-49C3-C7074083011C}"/>
              </a:ext>
            </a:extLst>
          </p:cNvPr>
          <p:cNvCxnSpPr/>
          <p:nvPr/>
        </p:nvCxnSpPr>
        <p:spPr>
          <a:xfrm>
            <a:off x="3902437" y="109554"/>
            <a:ext cx="0" cy="658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0C9CBE3-018E-A182-0E7D-C07D3FF138A1}"/>
              </a:ext>
            </a:extLst>
          </p:cNvPr>
          <p:cNvSpPr txBox="1"/>
          <p:nvPr/>
        </p:nvSpPr>
        <p:spPr>
          <a:xfrm>
            <a:off x="137882" y="435510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92EC04-9A71-08C6-79DB-E3E0B0B9897C}"/>
              </a:ext>
            </a:extLst>
          </p:cNvPr>
          <p:cNvSpPr txBox="1"/>
          <p:nvPr/>
        </p:nvSpPr>
        <p:spPr>
          <a:xfrm>
            <a:off x="3987201" y="0"/>
            <a:ext cx="3272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3b JAK3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E6224C-BF90-331F-B930-FEE0EE297462}"/>
              </a:ext>
            </a:extLst>
          </p:cNvPr>
          <p:cNvCxnSpPr/>
          <p:nvPr/>
        </p:nvCxnSpPr>
        <p:spPr>
          <a:xfrm>
            <a:off x="7920781" y="109554"/>
            <a:ext cx="0" cy="658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2751EAC-83AD-6D06-99CD-D74FF71905F8}"/>
              </a:ext>
            </a:extLst>
          </p:cNvPr>
          <p:cNvSpPr txBox="1"/>
          <p:nvPr/>
        </p:nvSpPr>
        <p:spPr>
          <a:xfrm>
            <a:off x="8284880" y="0"/>
            <a:ext cx="3654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3c pJAK2&amp;3 W.B.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638691-320B-367F-C6D1-E122F75D5A75}"/>
              </a:ext>
            </a:extLst>
          </p:cNvPr>
          <p:cNvSpPr txBox="1"/>
          <p:nvPr/>
        </p:nvSpPr>
        <p:spPr>
          <a:xfrm>
            <a:off x="3617215" y="903707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6BBA55-86F1-0E4C-42A7-F00A44745906}"/>
              </a:ext>
            </a:extLst>
          </p:cNvPr>
          <p:cNvSpPr txBox="1"/>
          <p:nvPr/>
        </p:nvSpPr>
        <p:spPr>
          <a:xfrm>
            <a:off x="3719298" y="1062170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EA19799-C723-72D4-AF49-1268FD12CCD7}"/>
              </a:ext>
            </a:extLst>
          </p:cNvPr>
          <p:cNvSpPr txBox="1"/>
          <p:nvPr/>
        </p:nvSpPr>
        <p:spPr>
          <a:xfrm>
            <a:off x="3808782" y="2794146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452A87-BFC0-E38F-1EBC-7562A7CBBC09}"/>
              </a:ext>
            </a:extLst>
          </p:cNvPr>
          <p:cNvSpPr txBox="1"/>
          <p:nvPr/>
        </p:nvSpPr>
        <p:spPr>
          <a:xfrm>
            <a:off x="3910865" y="2952609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ED9C77-3865-8DC9-A12D-067669282882}"/>
              </a:ext>
            </a:extLst>
          </p:cNvPr>
          <p:cNvSpPr txBox="1"/>
          <p:nvPr/>
        </p:nvSpPr>
        <p:spPr>
          <a:xfrm>
            <a:off x="6395273" y="338554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08A2D55-7546-0359-B784-C34CD12864CC}"/>
              </a:ext>
            </a:extLst>
          </p:cNvPr>
          <p:cNvSpPr txBox="1"/>
          <p:nvPr/>
        </p:nvSpPr>
        <p:spPr>
          <a:xfrm>
            <a:off x="6496096" y="2482536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55" name="Picture 54" descr="A white rectangular object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FF0D06E0-6828-06F7-020C-2F4A55459C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0" t="32780" r="48270" b="21995"/>
          <a:stretch/>
        </p:blipFill>
        <p:spPr>
          <a:xfrm>
            <a:off x="4779265" y="4534682"/>
            <a:ext cx="1132344" cy="1522105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915AB8C-E2D0-0AB2-D0C3-C109AEB3C11E}"/>
              </a:ext>
            </a:extLst>
          </p:cNvPr>
          <p:cNvCxnSpPr>
            <a:cxnSpLocks/>
          </p:cNvCxnSpPr>
          <p:nvPr/>
        </p:nvCxnSpPr>
        <p:spPr>
          <a:xfrm>
            <a:off x="4538964" y="4787032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 descr="A close-up of a paper&#10;&#10;Description automatically generated">
            <a:extLst>
              <a:ext uri="{FF2B5EF4-FFF2-40B4-BE49-F238E27FC236}">
                <a16:creationId xmlns:a16="http://schemas.microsoft.com/office/drawing/2014/main" id="{AD402B46-5333-2296-02AD-BC4519FF2B1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1" t="22549" r="31313" b="28220"/>
          <a:stretch/>
        </p:blipFill>
        <p:spPr>
          <a:xfrm>
            <a:off x="6087267" y="4491100"/>
            <a:ext cx="1402338" cy="154530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F5EB4F52-43DC-835B-F2AB-FD8D532B374E}"/>
              </a:ext>
            </a:extLst>
          </p:cNvPr>
          <p:cNvSpPr txBox="1"/>
          <p:nvPr/>
        </p:nvSpPr>
        <p:spPr>
          <a:xfrm>
            <a:off x="6441230" y="4308774"/>
            <a:ext cx="6944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DB26FDB-0A01-9BCA-0966-E1A9FF1EFB1D}"/>
              </a:ext>
            </a:extLst>
          </p:cNvPr>
          <p:cNvSpPr txBox="1"/>
          <p:nvPr/>
        </p:nvSpPr>
        <p:spPr>
          <a:xfrm>
            <a:off x="4011012" y="4560870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0E37A42-2542-4526-6E52-1BC942F71A57}"/>
              </a:ext>
            </a:extLst>
          </p:cNvPr>
          <p:cNvSpPr txBox="1"/>
          <p:nvPr/>
        </p:nvSpPr>
        <p:spPr>
          <a:xfrm>
            <a:off x="4113095" y="4719333"/>
            <a:ext cx="53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~133-kDa</a:t>
            </a:r>
          </a:p>
        </p:txBody>
      </p:sp>
      <p:pic>
        <p:nvPicPr>
          <p:cNvPr id="65" name="Picture 64" descr="A white rectangular object on a black background&#10;&#10;Description automatically generated">
            <a:extLst>
              <a:ext uri="{FF2B5EF4-FFF2-40B4-BE49-F238E27FC236}">
                <a16:creationId xmlns:a16="http://schemas.microsoft.com/office/drawing/2014/main" id="{50976684-A01C-2DBF-9B12-04D308354E9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1" t="37870" r="32622" b="41906"/>
          <a:stretch/>
        </p:blipFill>
        <p:spPr>
          <a:xfrm>
            <a:off x="8171965" y="517817"/>
            <a:ext cx="1701388" cy="916935"/>
          </a:xfrm>
          <a:prstGeom prst="rect">
            <a:avLst/>
          </a:prstGeom>
        </p:spPr>
      </p:pic>
      <p:pic>
        <p:nvPicPr>
          <p:cNvPr id="69" name="Picture 68" descr="A close-up of a test tube&#10;&#10;Description automatically generated">
            <a:extLst>
              <a:ext uri="{FF2B5EF4-FFF2-40B4-BE49-F238E27FC236}">
                <a16:creationId xmlns:a16="http://schemas.microsoft.com/office/drawing/2014/main" id="{68D66A9A-C843-5668-A71D-7E0B73B3926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7" t="35256" r="28806" b="31345"/>
          <a:stretch/>
        </p:blipFill>
        <p:spPr>
          <a:xfrm>
            <a:off x="10136340" y="474311"/>
            <a:ext cx="1724076" cy="1514271"/>
          </a:xfrm>
          <a:prstGeom prst="rect">
            <a:avLst/>
          </a:prstGeom>
        </p:spPr>
      </p:pic>
      <p:pic>
        <p:nvPicPr>
          <p:cNvPr id="71" name="Picture 70" descr="A piece of paper with a black background&#10;&#10;Description automatically generated">
            <a:extLst>
              <a:ext uri="{FF2B5EF4-FFF2-40B4-BE49-F238E27FC236}">
                <a16:creationId xmlns:a16="http://schemas.microsoft.com/office/drawing/2014/main" id="{A850CEA6-163B-9E59-29CE-24CCD364AD7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4" t="33324" r="30684" b="45630"/>
          <a:stretch/>
        </p:blipFill>
        <p:spPr>
          <a:xfrm>
            <a:off x="8097802" y="2428288"/>
            <a:ext cx="1666571" cy="954208"/>
          </a:xfrm>
          <a:prstGeom prst="rect">
            <a:avLst/>
          </a:prstGeom>
        </p:spPr>
      </p:pic>
      <p:pic>
        <p:nvPicPr>
          <p:cNvPr id="73" name="Picture 72" descr="A close-up of a film&#10;&#10;Description automatically generated">
            <a:extLst>
              <a:ext uri="{FF2B5EF4-FFF2-40B4-BE49-F238E27FC236}">
                <a16:creationId xmlns:a16="http://schemas.microsoft.com/office/drawing/2014/main" id="{6CE97B35-8568-EFED-9B52-F00D05E98BD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6" t="28071" r="32382" b="42422"/>
          <a:stretch/>
        </p:blipFill>
        <p:spPr>
          <a:xfrm>
            <a:off x="9927668" y="2374978"/>
            <a:ext cx="1611705" cy="1429093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749BBF3-5582-9496-45E0-E048F07E94C5}"/>
              </a:ext>
            </a:extLst>
          </p:cNvPr>
          <p:cNvSpPr txBox="1"/>
          <p:nvPr/>
        </p:nvSpPr>
        <p:spPr>
          <a:xfrm>
            <a:off x="8433413" y="3434014"/>
            <a:ext cx="1330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R-3 JAK1 blot was stripped for </a:t>
            </a:r>
            <a:r>
              <a:rPr lang="en-US" sz="1000" dirty="0" err="1"/>
              <a:t>reprobing</a:t>
            </a:r>
            <a:r>
              <a:rPr lang="en-US" sz="1000" dirty="0"/>
              <a:t> of pJAK2&amp;3</a:t>
            </a:r>
          </a:p>
        </p:txBody>
      </p:sp>
      <p:pic>
        <p:nvPicPr>
          <p:cNvPr id="76" name="Picture 75" descr="A close-up of a paper&#10;&#10;Description automatically generated">
            <a:extLst>
              <a:ext uri="{FF2B5EF4-FFF2-40B4-BE49-F238E27FC236}">
                <a16:creationId xmlns:a16="http://schemas.microsoft.com/office/drawing/2014/main" id="{67DCDAB8-D7F6-196B-D500-38F6B7FDF19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2" t="21386" r="34055" b="26574"/>
          <a:stretch/>
        </p:blipFill>
        <p:spPr>
          <a:xfrm>
            <a:off x="8133335" y="4355108"/>
            <a:ext cx="1720998" cy="2359423"/>
          </a:xfrm>
          <a:prstGeom prst="rect">
            <a:avLst/>
          </a:prstGeom>
        </p:spPr>
      </p:pic>
      <p:pic>
        <p:nvPicPr>
          <p:cNvPr id="78" name="Picture 77" descr="A close-up of a paper&#10;&#10;Description automatically generated">
            <a:extLst>
              <a:ext uri="{FF2B5EF4-FFF2-40B4-BE49-F238E27FC236}">
                <a16:creationId xmlns:a16="http://schemas.microsoft.com/office/drawing/2014/main" id="{655B0CB4-630F-13D7-665E-B717A4853DA9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8" t="27467" r="30684" b="21996"/>
          <a:stretch/>
        </p:blipFill>
        <p:spPr>
          <a:xfrm>
            <a:off x="9938136" y="4343485"/>
            <a:ext cx="1726365" cy="2291330"/>
          </a:xfrm>
          <a:prstGeom prst="rect">
            <a:avLst/>
          </a:prstGeom>
        </p:spPr>
      </p:pic>
      <p:pic>
        <p:nvPicPr>
          <p:cNvPr id="80" name="Picture 79" descr="A close-up of a piece of paper&#10;&#10;Description automatically generated">
            <a:extLst>
              <a:ext uri="{FF2B5EF4-FFF2-40B4-BE49-F238E27FC236}">
                <a16:creationId xmlns:a16="http://schemas.microsoft.com/office/drawing/2014/main" id="{9C79A2C2-14FB-BF9C-584F-9754EAF812E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3" t="34467" r="29330" b="45930"/>
          <a:stretch/>
        </p:blipFill>
        <p:spPr>
          <a:xfrm>
            <a:off x="4187660" y="569536"/>
            <a:ext cx="1769680" cy="954208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9CE88BF-156F-0F0C-1E61-E0D02599866E}"/>
              </a:ext>
            </a:extLst>
          </p:cNvPr>
          <p:cNvCxnSpPr>
            <a:cxnSpLocks/>
          </p:cNvCxnSpPr>
          <p:nvPr/>
        </p:nvCxnSpPr>
        <p:spPr>
          <a:xfrm>
            <a:off x="4145066" y="1167819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A close-up of a white square&#10;&#10;Description automatically generated">
            <a:extLst>
              <a:ext uri="{FF2B5EF4-FFF2-40B4-BE49-F238E27FC236}">
                <a16:creationId xmlns:a16="http://schemas.microsoft.com/office/drawing/2014/main" id="{7F6903C8-A5FC-D674-FB04-EC0700B20087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0" t="41973" r="26843" b="26575"/>
          <a:stretch/>
        </p:blipFill>
        <p:spPr>
          <a:xfrm>
            <a:off x="5999934" y="582011"/>
            <a:ext cx="1489671" cy="1230132"/>
          </a:xfrm>
          <a:prstGeom prst="rect">
            <a:avLst/>
          </a:prstGeom>
        </p:spPr>
      </p:pic>
      <p:pic>
        <p:nvPicPr>
          <p:cNvPr id="84" name="Picture 83" descr="A small white vent on a black background&#10;&#10;Description automatically generated">
            <a:extLst>
              <a:ext uri="{FF2B5EF4-FFF2-40B4-BE49-F238E27FC236}">
                <a16:creationId xmlns:a16="http://schemas.microsoft.com/office/drawing/2014/main" id="{456C6D09-1903-CDC1-5534-44474A25430C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1" t="35790" r="27496" b="46113"/>
          <a:stretch/>
        </p:blipFill>
        <p:spPr>
          <a:xfrm>
            <a:off x="4417785" y="2653359"/>
            <a:ext cx="1714213" cy="820508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BF23BB9-D7BB-914B-5056-7D7229C080CA}"/>
              </a:ext>
            </a:extLst>
          </p:cNvPr>
          <p:cNvCxnSpPr>
            <a:cxnSpLocks/>
          </p:cNvCxnSpPr>
          <p:nvPr/>
        </p:nvCxnSpPr>
        <p:spPr>
          <a:xfrm>
            <a:off x="4255104" y="3063613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 descr="A white paper with a black background&#10;&#10;Description automatically generated">
            <a:extLst>
              <a:ext uri="{FF2B5EF4-FFF2-40B4-BE49-F238E27FC236}">
                <a16:creationId xmlns:a16="http://schemas.microsoft.com/office/drawing/2014/main" id="{1EBAB125-87E2-8B26-E446-19C8945B8D4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7" t="32779" r="28980" b="33876"/>
          <a:stretch/>
        </p:blipFill>
        <p:spPr>
          <a:xfrm>
            <a:off x="6220296" y="2717973"/>
            <a:ext cx="1635133" cy="1442048"/>
          </a:xfrm>
          <a:prstGeom prst="rect">
            <a:avLst/>
          </a:prstGeom>
        </p:spPr>
      </p:pic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3514770-214E-9070-8B1E-5F9D73B2C5C8}"/>
              </a:ext>
            </a:extLst>
          </p:cNvPr>
          <p:cNvCxnSpPr>
            <a:cxnSpLocks/>
          </p:cNvCxnSpPr>
          <p:nvPr/>
        </p:nvCxnSpPr>
        <p:spPr>
          <a:xfrm>
            <a:off x="8133335" y="1052010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2A17316-91C0-8064-320D-79299ED5BE6F}"/>
              </a:ext>
            </a:extLst>
          </p:cNvPr>
          <p:cNvCxnSpPr>
            <a:cxnSpLocks/>
          </p:cNvCxnSpPr>
          <p:nvPr/>
        </p:nvCxnSpPr>
        <p:spPr>
          <a:xfrm>
            <a:off x="7975255" y="3114413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ED7FEAB-C48B-7367-14DE-58859411BE10}"/>
              </a:ext>
            </a:extLst>
          </p:cNvPr>
          <p:cNvCxnSpPr>
            <a:cxnSpLocks/>
          </p:cNvCxnSpPr>
          <p:nvPr/>
        </p:nvCxnSpPr>
        <p:spPr>
          <a:xfrm>
            <a:off x="8044579" y="4857160"/>
            <a:ext cx="480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0F0D91C-775D-4AD3-A308-067EF64920D6}"/>
              </a:ext>
            </a:extLst>
          </p:cNvPr>
          <p:cNvSpPr txBox="1"/>
          <p:nvPr/>
        </p:nvSpPr>
        <p:spPr>
          <a:xfrm>
            <a:off x="2042690" y="472440"/>
            <a:ext cx="738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Loading pattern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02CD9D-11DF-4016-F44C-332530BB7DCF}"/>
              </a:ext>
            </a:extLst>
          </p:cNvPr>
          <p:cNvSpPr txBox="1"/>
          <p:nvPr/>
        </p:nvSpPr>
        <p:spPr>
          <a:xfrm>
            <a:off x="2160004" y="758365"/>
            <a:ext cx="1605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1     2    3    4     5 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99806A-DD9C-F9DB-443C-2BDDCABCE5C1}"/>
              </a:ext>
            </a:extLst>
          </p:cNvPr>
          <p:cNvSpPr txBox="1"/>
          <p:nvPr/>
        </p:nvSpPr>
        <p:spPr>
          <a:xfrm>
            <a:off x="2129988" y="963917"/>
            <a:ext cx="23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miR-718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M-NC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AM-718 treatment</a:t>
            </a:r>
          </a:p>
          <a:p>
            <a:pPr marL="228600" indent="-228600">
              <a:buAutoNum type="arabicParenR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AM-NC treatment</a:t>
            </a: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5E93CC-B7CC-FE08-4485-B3AFE552B118}"/>
              </a:ext>
            </a:extLst>
          </p:cNvPr>
          <p:cNvSpPr txBox="1"/>
          <p:nvPr/>
        </p:nvSpPr>
        <p:spPr>
          <a:xfrm>
            <a:off x="868643" y="757971"/>
            <a:ext cx="925543" cy="189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AA0023-4568-16A1-FD8E-F29334B2B381}"/>
              </a:ext>
            </a:extLst>
          </p:cNvPr>
          <p:cNvSpPr txBox="1"/>
          <p:nvPr/>
        </p:nvSpPr>
        <p:spPr>
          <a:xfrm>
            <a:off x="1112876" y="1704961"/>
            <a:ext cx="804560" cy="1996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08B0FF-60C8-AAA5-FE86-BC61EEDD46F9}"/>
              </a:ext>
            </a:extLst>
          </p:cNvPr>
          <p:cNvSpPr txBox="1"/>
          <p:nvPr/>
        </p:nvSpPr>
        <p:spPr>
          <a:xfrm>
            <a:off x="4691972" y="2947249"/>
            <a:ext cx="1307962" cy="1780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9CF95D-5529-A95E-81BF-0AC114614BE1}"/>
              </a:ext>
            </a:extLst>
          </p:cNvPr>
          <p:cNvSpPr txBox="1"/>
          <p:nvPr/>
        </p:nvSpPr>
        <p:spPr>
          <a:xfrm>
            <a:off x="6468327" y="2989496"/>
            <a:ext cx="1307962" cy="1780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0F78BE-E0B0-4E04-54FC-8BDB11FC502F}"/>
              </a:ext>
            </a:extLst>
          </p:cNvPr>
          <p:cNvSpPr txBox="1"/>
          <p:nvPr/>
        </p:nvSpPr>
        <p:spPr>
          <a:xfrm>
            <a:off x="8456411" y="4804055"/>
            <a:ext cx="1307962" cy="1780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56CCE2-12C7-3C45-D0B3-6096D567594B}"/>
              </a:ext>
            </a:extLst>
          </p:cNvPr>
          <p:cNvSpPr txBox="1"/>
          <p:nvPr/>
        </p:nvSpPr>
        <p:spPr>
          <a:xfrm>
            <a:off x="10272913" y="5400120"/>
            <a:ext cx="1307962" cy="1780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6" t="22845" r="33116" b="40379"/>
          <a:stretch/>
        </p:blipFill>
        <p:spPr>
          <a:xfrm flipH="1">
            <a:off x="6150731" y="1129579"/>
            <a:ext cx="1476397" cy="5328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0" t="27303" r="26427" b="50222"/>
          <a:stretch/>
        </p:blipFill>
        <p:spPr>
          <a:xfrm>
            <a:off x="6131577" y="2132680"/>
            <a:ext cx="1462106" cy="527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1" t="20432" r="29548" b="49479"/>
          <a:stretch/>
        </p:blipFill>
        <p:spPr>
          <a:xfrm>
            <a:off x="6147894" y="2730149"/>
            <a:ext cx="1462105" cy="533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3" t="39562" r="34007" b="35921"/>
          <a:stretch/>
        </p:blipFill>
        <p:spPr>
          <a:xfrm flipH="1">
            <a:off x="6131578" y="3935451"/>
            <a:ext cx="1481747" cy="540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3" t="24947" r="32622" b="44035"/>
          <a:stretch/>
        </p:blipFill>
        <p:spPr>
          <a:xfrm flipH="1">
            <a:off x="6131577" y="4646794"/>
            <a:ext cx="1481747" cy="5408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A88A4B-9D8C-21AC-FDB8-AFF46DB960E2}"/>
              </a:ext>
            </a:extLst>
          </p:cNvPr>
          <p:cNvSpPr txBox="1"/>
          <p:nvPr/>
        </p:nvSpPr>
        <p:spPr>
          <a:xfrm>
            <a:off x="4277711" y="127760"/>
            <a:ext cx="381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3e STAT3 W.B.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(n=3</a:t>
            </a:r>
            <a:r>
              <a:rPr lang="en-US" sz="1600" dirty="0">
                <a:solidFill>
                  <a:schemeClr val="accent6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30E4C-C73B-11BA-2EAC-D04FDF12C62B}"/>
              </a:ext>
            </a:extLst>
          </p:cNvPr>
          <p:cNvSpPr txBox="1"/>
          <p:nvPr/>
        </p:nvSpPr>
        <p:spPr>
          <a:xfrm>
            <a:off x="1504120" y="5248257"/>
            <a:ext cx="23535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Loading pattern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1) Ladder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Untransfetced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3) miR-718 treatment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4) M-NC treatment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5) AM-718 treatment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6) AM-NC treatment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28974" r="30737" b="47437"/>
          <a:stretch/>
        </p:blipFill>
        <p:spPr>
          <a:xfrm flipH="1">
            <a:off x="776447" y="697966"/>
            <a:ext cx="1465383" cy="6373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3" t="26932" r="32223" b="40379"/>
          <a:stretch/>
        </p:blipFill>
        <p:spPr>
          <a:xfrm flipH="1">
            <a:off x="776447" y="1389322"/>
            <a:ext cx="1455346" cy="8832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729FAC-4EE0-DF4E-CD8B-19D3D22590AD}"/>
              </a:ext>
            </a:extLst>
          </p:cNvPr>
          <p:cNvSpPr txBox="1"/>
          <p:nvPr/>
        </p:nvSpPr>
        <p:spPr>
          <a:xfrm>
            <a:off x="333131" y="179593"/>
            <a:ext cx="381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3d STAT2 W.B.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</a:t>
            </a:r>
            <a:r>
              <a:rPr lang="en-US" sz="1600" dirty="0">
                <a:solidFill>
                  <a:schemeClr val="accent6"/>
                </a:solidFill>
              </a:rPr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A31FBD-DE85-45D9-81F9-BDD57076E7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8" t="25606" r="28162" b="28645"/>
          <a:stretch/>
        </p:blipFill>
        <p:spPr>
          <a:xfrm flipH="1">
            <a:off x="2006428" y="2524351"/>
            <a:ext cx="1363826" cy="11224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91EC13-EFBF-4952-898B-FBE97548764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29415" r="29348" b="22957"/>
          <a:stretch/>
        </p:blipFill>
        <p:spPr>
          <a:xfrm flipH="1">
            <a:off x="542739" y="2524351"/>
            <a:ext cx="1356099" cy="11224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3DF805-CCEE-D5EB-29BF-F72912D5317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5" t="37214" r="24064" b="16695"/>
          <a:stretch/>
        </p:blipFill>
        <p:spPr>
          <a:xfrm>
            <a:off x="2006429" y="3898615"/>
            <a:ext cx="1363826" cy="10978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AAA64-D762-3899-171A-8790B70A6BC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33341" r="24158" b="20397"/>
          <a:stretch/>
        </p:blipFill>
        <p:spPr>
          <a:xfrm>
            <a:off x="542739" y="3859746"/>
            <a:ext cx="1356099" cy="111619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C8DA69D-341D-FF29-F227-E62A247ACCA2}"/>
              </a:ext>
            </a:extLst>
          </p:cNvPr>
          <p:cNvSpPr txBox="1"/>
          <p:nvPr/>
        </p:nvSpPr>
        <p:spPr>
          <a:xfrm>
            <a:off x="8722800" y="71110"/>
            <a:ext cx="3633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3f pSTAT3 W.B.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HaCaT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(n=3)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24DCD2-5A71-6EDD-8CA0-8D8AA8347CBF}"/>
              </a:ext>
            </a:extLst>
          </p:cNvPr>
          <p:cNvSpPr txBox="1"/>
          <p:nvPr/>
        </p:nvSpPr>
        <p:spPr>
          <a:xfrm>
            <a:off x="200251" y="893490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ADC212-4C24-123C-35EF-BF5EB337E8FC}"/>
              </a:ext>
            </a:extLst>
          </p:cNvPr>
          <p:cNvSpPr txBox="1"/>
          <p:nvPr/>
        </p:nvSpPr>
        <p:spPr>
          <a:xfrm>
            <a:off x="200250" y="1607432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256994C-134D-A0F3-37D3-4E9CF446906F}"/>
              </a:ext>
            </a:extLst>
          </p:cNvPr>
          <p:cNvSpPr txBox="1"/>
          <p:nvPr/>
        </p:nvSpPr>
        <p:spPr>
          <a:xfrm>
            <a:off x="333131" y="1041066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EFE9834-7D5B-BA18-ED0B-2A50A169C27D}"/>
              </a:ext>
            </a:extLst>
          </p:cNvPr>
          <p:cNvCxnSpPr/>
          <p:nvPr/>
        </p:nvCxnSpPr>
        <p:spPr>
          <a:xfrm>
            <a:off x="713464" y="104106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EE47A7C-8165-7061-6200-66D00846693F}"/>
              </a:ext>
            </a:extLst>
          </p:cNvPr>
          <p:cNvCxnSpPr>
            <a:cxnSpLocks/>
          </p:cNvCxnSpPr>
          <p:nvPr/>
        </p:nvCxnSpPr>
        <p:spPr>
          <a:xfrm>
            <a:off x="665768" y="1726126"/>
            <a:ext cx="35516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8D945A0-298C-E942-6A6C-80ECF5A4016D}"/>
              </a:ext>
            </a:extLst>
          </p:cNvPr>
          <p:cNvSpPr txBox="1"/>
          <p:nvPr/>
        </p:nvSpPr>
        <p:spPr>
          <a:xfrm>
            <a:off x="281093" y="1722900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14ADDE3-5033-0422-1863-4DE5364FBEC7}"/>
              </a:ext>
            </a:extLst>
          </p:cNvPr>
          <p:cNvCxnSpPr/>
          <p:nvPr/>
        </p:nvCxnSpPr>
        <p:spPr>
          <a:xfrm>
            <a:off x="281093" y="2946749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109E6C0-6B42-01EA-DDF6-A214056E2201}"/>
              </a:ext>
            </a:extLst>
          </p:cNvPr>
          <p:cNvCxnSpPr>
            <a:cxnSpLocks/>
          </p:cNvCxnSpPr>
          <p:nvPr/>
        </p:nvCxnSpPr>
        <p:spPr>
          <a:xfrm flipH="1">
            <a:off x="3089429" y="3251422"/>
            <a:ext cx="4261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BB960A6-26AC-A1E7-ABE9-8B114CBF142B}"/>
              </a:ext>
            </a:extLst>
          </p:cNvPr>
          <p:cNvSpPr txBox="1"/>
          <p:nvPr/>
        </p:nvSpPr>
        <p:spPr>
          <a:xfrm>
            <a:off x="-34957" y="2771030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8B3425-F488-F533-6F54-06FABC628846}"/>
              </a:ext>
            </a:extLst>
          </p:cNvPr>
          <p:cNvSpPr txBox="1"/>
          <p:nvPr/>
        </p:nvSpPr>
        <p:spPr>
          <a:xfrm>
            <a:off x="55377" y="2886498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A7B807-1556-EC24-1D60-C05CBE77941D}"/>
              </a:ext>
            </a:extLst>
          </p:cNvPr>
          <p:cNvSpPr txBox="1"/>
          <p:nvPr/>
        </p:nvSpPr>
        <p:spPr>
          <a:xfrm>
            <a:off x="3210932" y="3040329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06F856-C6E2-F61C-975D-CB6D12768D75}"/>
              </a:ext>
            </a:extLst>
          </p:cNvPr>
          <p:cNvSpPr txBox="1"/>
          <p:nvPr/>
        </p:nvSpPr>
        <p:spPr>
          <a:xfrm>
            <a:off x="3292526" y="3215152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21A847-A873-0689-1949-30C17A8125EB}"/>
              </a:ext>
            </a:extLst>
          </p:cNvPr>
          <p:cNvSpPr txBox="1"/>
          <p:nvPr/>
        </p:nvSpPr>
        <p:spPr>
          <a:xfrm>
            <a:off x="-34957" y="399623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STAT2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0191E74-2E8C-0B2A-7F0E-7780528DDF4C}"/>
              </a:ext>
            </a:extLst>
          </p:cNvPr>
          <p:cNvCxnSpPr>
            <a:cxnSpLocks/>
          </p:cNvCxnSpPr>
          <p:nvPr/>
        </p:nvCxnSpPr>
        <p:spPr>
          <a:xfrm flipH="1">
            <a:off x="3157190" y="4452845"/>
            <a:ext cx="4261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78E95F8-9632-AD20-E51A-2C6DB4591238}"/>
              </a:ext>
            </a:extLst>
          </p:cNvPr>
          <p:cNvSpPr txBox="1"/>
          <p:nvPr/>
        </p:nvSpPr>
        <p:spPr>
          <a:xfrm>
            <a:off x="55377" y="4107987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B2FE5F-B61A-0024-9FE6-7E619C164181}"/>
              </a:ext>
            </a:extLst>
          </p:cNvPr>
          <p:cNvSpPr txBox="1"/>
          <p:nvPr/>
        </p:nvSpPr>
        <p:spPr>
          <a:xfrm>
            <a:off x="3240830" y="4262145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0C86B4-5F68-0059-B227-3ACC46614778}"/>
              </a:ext>
            </a:extLst>
          </p:cNvPr>
          <p:cNvSpPr txBox="1"/>
          <p:nvPr/>
        </p:nvSpPr>
        <p:spPr>
          <a:xfrm>
            <a:off x="3322424" y="4436968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31D3BC5-44EC-9F2A-9029-A21D878716DD}"/>
              </a:ext>
            </a:extLst>
          </p:cNvPr>
          <p:cNvCxnSpPr/>
          <p:nvPr/>
        </p:nvCxnSpPr>
        <p:spPr>
          <a:xfrm>
            <a:off x="303717" y="4177595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38F0752C-05A1-BA2D-77B0-633BBA954646}"/>
              </a:ext>
            </a:extLst>
          </p:cNvPr>
          <p:cNvSpPr/>
          <p:nvPr/>
        </p:nvSpPr>
        <p:spPr>
          <a:xfrm>
            <a:off x="55377" y="609176"/>
            <a:ext cx="2432644" cy="174748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C52F7D3-0EF7-3508-84A7-501CD15F17F0}"/>
              </a:ext>
            </a:extLst>
          </p:cNvPr>
          <p:cNvSpPr/>
          <p:nvPr/>
        </p:nvSpPr>
        <p:spPr>
          <a:xfrm>
            <a:off x="54532" y="2413092"/>
            <a:ext cx="3773799" cy="130542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5AC4D0B-0DEE-E720-2CE3-8558B9F5F6AE}"/>
              </a:ext>
            </a:extLst>
          </p:cNvPr>
          <p:cNvSpPr/>
          <p:nvPr/>
        </p:nvSpPr>
        <p:spPr>
          <a:xfrm>
            <a:off x="56007" y="3781733"/>
            <a:ext cx="3773799" cy="130542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7D6D69-C1B6-B55B-D9A0-5298D8530B29}"/>
              </a:ext>
            </a:extLst>
          </p:cNvPr>
          <p:cNvSpPr txBox="1"/>
          <p:nvPr/>
        </p:nvSpPr>
        <p:spPr>
          <a:xfrm rot="16200000">
            <a:off x="-209976" y="109014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4C6B3C5-9FAE-BF1B-C646-F4BFF2A3F6BE}"/>
              </a:ext>
            </a:extLst>
          </p:cNvPr>
          <p:cNvSpPr txBox="1"/>
          <p:nvPr/>
        </p:nvSpPr>
        <p:spPr>
          <a:xfrm rot="16200000">
            <a:off x="-208914" y="2895197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3333C6-D140-3706-E25E-A0A4CD927AA5}"/>
              </a:ext>
            </a:extLst>
          </p:cNvPr>
          <p:cNvSpPr txBox="1"/>
          <p:nvPr/>
        </p:nvSpPr>
        <p:spPr>
          <a:xfrm rot="16200000">
            <a:off x="-211744" y="435655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B53DE98-F343-FA30-0C3C-2E5209A98102}"/>
              </a:ext>
            </a:extLst>
          </p:cNvPr>
          <p:cNvCxnSpPr/>
          <p:nvPr/>
        </p:nvCxnSpPr>
        <p:spPr>
          <a:xfrm flipH="1">
            <a:off x="8175472" y="-80992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014C648-C4EF-4DFA-51F1-F0CF344D5DB4}"/>
              </a:ext>
            </a:extLst>
          </p:cNvPr>
          <p:cNvCxnSpPr/>
          <p:nvPr/>
        </p:nvCxnSpPr>
        <p:spPr>
          <a:xfrm flipH="1">
            <a:off x="3932764" y="125361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202BADE-5AEF-7433-D43E-508F3F4B1662}"/>
              </a:ext>
            </a:extLst>
          </p:cNvPr>
          <p:cNvSpPr txBox="1"/>
          <p:nvPr/>
        </p:nvSpPr>
        <p:spPr>
          <a:xfrm>
            <a:off x="11389" y="5076687"/>
            <a:ext cx="738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Loading pattern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6E6310-4496-4660-FE34-366E0B0906FC}"/>
              </a:ext>
            </a:extLst>
          </p:cNvPr>
          <p:cNvSpPr txBox="1"/>
          <p:nvPr/>
        </p:nvSpPr>
        <p:spPr>
          <a:xfrm>
            <a:off x="555361" y="5080934"/>
            <a:ext cx="1727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1   2   3   4    5  6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6" t="25817" r="31778" b="47623"/>
          <a:stretch/>
        </p:blipFill>
        <p:spPr>
          <a:xfrm flipH="1">
            <a:off x="6150732" y="551355"/>
            <a:ext cx="1481746" cy="53522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CC949E81-772F-6967-8BDC-F27A02B02492}"/>
              </a:ext>
            </a:extLst>
          </p:cNvPr>
          <p:cNvSpPr txBox="1"/>
          <p:nvPr/>
        </p:nvSpPr>
        <p:spPr>
          <a:xfrm>
            <a:off x="5610817" y="772670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CB50144-0D3A-A616-D3DF-474A95710BD8}"/>
              </a:ext>
            </a:extLst>
          </p:cNvPr>
          <p:cNvSpPr txBox="1"/>
          <p:nvPr/>
        </p:nvSpPr>
        <p:spPr>
          <a:xfrm>
            <a:off x="5700542" y="900157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D581D98-B8A6-A3EA-985A-D959EB07DC32}"/>
              </a:ext>
            </a:extLst>
          </p:cNvPr>
          <p:cNvCxnSpPr/>
          <p:nvPr/>
        </p:nvCxnSpPr>
        <p:spPr>
          <a:xfrm>
            <a:off x="6052107" y="958064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0344956-819F-6680-2834-6552CB3B9D5E}"/>
              </a:ext>
            </a:extLst>
          </p:cNvPr>
          <p:cNvSpPr txBox="1"/>
          <p:nvPr/>
        </p:nvSpPr>
        <p:spPr>
          <a:xfrm>
            <a:off x="5608872" y="117232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83C1421-A692-16A1-895F-FFDD5DC0E3FE}"/>
              </a:ext>
            </a:extLst>
          </p:cNvPr>
          <p:cNvSpPr txBox="1"/>
          <p:nvPr/>
        </p:nvSpPr>
        <p:spPr>
          <a:xfrm>
            <a:off x="5700542" y="1277566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C41AB11-26F0-D310-3662-D39305B22223}"/>
              </a:ext>
            </a:extLst>
          </p:cNvPr>
          <p:cNvCxnSpPr/>
          <p:nvPr/>
        </p:nvCxnSpPr>
        <p:spPr>
          <a:xfrm>
            <a:off x="6052107" y="1335307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AB8ED713-B903-C07C-A9F3-9F7E1F01DC00}"/>
              </a:ext>
            </a:extLst>
          </p:cNvPr>
          <p:cNvSpPr txBox="1"/>
          <p:nvPr/>
        </p:nvSpPr>
        <p:spPr>
          <a:xfrm>
            <a:off x="5591201" y="2334065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5117681-407C-A87B-577A-C6B94C76811F}"/>
              </a:ext>
            </a:extLst>
          </p:cNvPr>
          <p:cNvSpPr txBox="1"/>
          <p:nvPr/>
        </p:nvSpPr>
        <p:spPr>
          <a:xfrm>
            <a:off x="5665785" y="2457016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7697F04-ACB8-8A63-F9A1-8973DAD44D8B}"/>
              </a:ext>
            </a:extLst>
          </p:cNvPr>
          <p:cNvSpPr txBox="1"/>
          <p:nvPr/>
        </p:nvSpPr>
        <p:spPr>
          <a:xfrm>
            <a:off x="5596575" y="2771030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86C9725-9B09-E5D8-0B49-C9DFCC14F5CD}"/>
              </a:ext>
            </a:extLst>
          </p:cNvPr>
          <p:cNvSpPr txBox="1"/>
          <p:nvPr/>
        </p:nvSpPr>
        <p:spPr>
          <a:xfrm>
            <a:off x="5678539" y="2861783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F90CFDE-59B8-D523-9B93-844DD170393B}"/>
              </a:ext>
            </a:extLst>
          </p:cNvPr>
          <p:cNvCxnSpPr/>
          <p:nvPr/>
        </p:nvCxnSpPr>
        <p:spPr>
          <a:xfrm>
            <a:off x="5933688" y="2528089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584FBDF-296E-E415-57D0-EC6ECAC7230A}"/>
              </a:ext>
            </a:extLst>
          </p:cNvPr>
          <p:cNvCxnSpPr/>
          <p:nvPr/>
        </p:nvCxnSpPr>
        <p:spPr>
          <a:xfrm>
            <a:off x="5953304" y="2922365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358A88F-4A93-6338-0CB7-8CABEE6A7A66}"/>
              </a:ext>
            </a:extLst>
          </p:cNvPr>
          <p:cNvSpPr txBox="1"/>
          <p:nvPr/>
        </p:nvSpPr>
        <p:spPr>
          <a:xfrm>
            <a:off x="5603954" y="4180987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4CFBC7A-2594-8550-D5FD-461BAF6313C1}"/>
              </a:ext>
            </a:extLst>
          </p:cNvPr>
          <p:cNvCxnSpPr/>
          <p:nvPr/>
        </p:nvCxnSpPr>
        <p:spPr>
          <a:xfrm>
            <a:off x="5855707" y="4329748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011C1797-CBCC-8DA9-BEFF-40891B51B1E6}"/>
              </a:ext>
            </a:extLst>
          </p:cNvPr>
          <p:cNvSpPr txBox="1"/>
          <p:nvPr/>
        </p:nvSpPr>
        <p:spPr>
          <a:xfrm>
            <a:off x="5678538" y="4287611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ABAA0ED-CF29-A667-37F3-81A6583FB98C}"/>
              </a:ext>
            </a:extLst>
          </p:cNvPr>
          <p:cNvCxnSpPr/>
          <p:nvPr/>
        </p:nvCxnSpPr>
        <p:spPr>
          <a:xfrm>
            <a:off x="5855706" y="4835957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393B334-B849-7807-3B0D-495099D120F8}"/>
              </a:ext>
            </a:extLst>
          </p:cNvPr>
          <p:cNvSpPr txBox="1"/>
          <p:nvPr/>
        </p:nvSpPr>
        <p:spPr>
          <a:xfrm>
            <a:off x="5665785" y="4801086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6006AD9-0251-6ED8-D4E3-FBCAC8789EDC}"/>
              </a:ext>
            </a:extLst>
          </p:cNvPr>
          <p:cNvSpPr txBox="1"/>
          <p:nvPr/>
        </p:nvSpPr>
        <p:spPr>
          <a:xfrm>
            <a:off x="5582283" y="4646794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A009FD5-B1FB-D72E-E022-A818305C4386}"/>
              </a:ext>
            </a:extLst>
          </p:cNvPr>
          <p:cNvSpPr/>
          <p:nvPr/>
        </p:nvSpPr>
        <p:spPr>
          <a:xfrm>
            <a:off x="5672607" y="439128"/>
            <a:ext cx="2032332" cy="134185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5F61949-38F5-5292-DB42-7F47FA6A75F5}"/>
              </a:ext>
            </a:extLst>
          </p:cNvPr>
          <p:cNvSpPr txBox="1"/>
          <p:nvPr/>
        </p:nvSpPr>
        <p:spPr>
          <a:xfrm rot="16200000">
            <a:off x="5398455" y="816369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4F98719-53DD-8B3E-7375-AE46029F4029}"/>
              </a:ext>
            </a:extLst>
          </p:cNvPr>
          <p:cNvSpPr txBox="1"/>
          <p:nvPr/>
        </p:nvSpPr>
        <p:spPr>
          <a:xfrm rot="16200000">
            <a:off x="5347914" y="241106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525478-1E6E-039A-29B4-67574BD81BBC}"/>
              </a:ext>
            </a:extLst>
          </p:cNvPr>
          <p:cNvSpPr txBox="1"/>
          <p:nvPr/>
        </p:nvSpPr>
        <p:spPr>
          <a:xfrm rot="16200000">
            <a:off x="5336558" y="4231087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62ABCB3-536D-0CAB-EE87-663EA0221589}"/>
              </a:ext>
            </a:extLst>
          </p:cNvPr>
          <p:cNvSpPr/>
          <p:nvPr/>
        </p:nvSpPr>
        <p:spPr>
          <a:xfrm>
            <a:off x="5628541" y="2055002"/>
            <a:ext cx="2032332" cy="134185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907E055-C16A-00F2-F63C-71E9BF68D6A5}"/>
              </a:ext>
            </a:extLst>
          </p:cNvPr>
          <p:cNvSpPr/>
          <p:nvPr/>
        </p:nvSpPr>
        <p:spPr>
          <a:xfrm>
            <a:off x="5625828" y="3881437"/>
            <a:ext cx="2032332" cy="134185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rectangular object on a grey surface&#10;&#10;Description automatically generated">
            <a:extLst>
              <a:ext uri="{FF2B5EF4-FFF2-40B4-BE49-F238E27FC236}">
                <a16:creationId xmlns:a16="http://schemas.microsoft.com/office/drawing/2014/main" id="{560452C7-8EBD-B767-FC52-D86C02EEE73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 t="25947" r="41410" b="54246"/>
          <a:stretch/>
        </p:blipFill>
        <p:spPr>
          <a:xfrm flipH="1">
            <a:off x="9125618" y="576827"/>
            <a:ext cx="1811670" cy="697285"/>
          </a:xfrm>
          <a:prstGeom prst="rect">
            <a:avLst/>
          </a:prstGeom>
        </p:spPr>
      </p:pic>
      <p:pic>
        <p:nvPicPr>
          <p:cNvPr id="21" name="Picture 20" descr="A rectangular object with a shadow&#10;&#10;Description automatically generated">
            <a:extLst>
              <a:ext uri="{FF2B5EF4-FFF2-40B4-BE49-F238E27FC236}">
                <a16:creationId xmlns:a16="http://schemas.microsoft.com/office/drawing/2014/main" id="{6FF7003C-BFB8-7BAB-F11F-73C0EE5F6DF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9" t="35926" r="36695" b="36341"/>
          <a:stretch/>
        </p:blipFill>
        <p:spPr>
          <a:xfrm>
            <a:off x="9125618" y="1352800"/>
            <a:ext cx="1811670" cy="602322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B0E9304-FF02-B90A-E2F3-94F8E92C2A64}"/>
              </a:ext>
            </a:extLst>
          </p:cNvPr>
          <p:cNvCxnSpPr/>
          <p:nvPr/>
        </p:nvCxnSpPr>
        <p:spPr>
          <a:xfrm>
            <a:off x="9023366" y="1167381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46C6F73-E901-B7B7-CE52-9C7F40483165}"/>
              </a:ext>
            </a:extLst>
          </p:cNvPr>
          <p:cNvSpPr txBox="1"/>
          <p:nvPr/>
        </p:nvSpPr>
        <p:spPr>
          <a:xfrm>
            <a:off x="8524183" y="996087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2FA121C-77C1-72EF-48D7-3ED6802F13F7}"/>
              </a:ext>
            </a:extLst>
          </p:cNvPr>
          <p:cNvSpPr txBox="1"/>
          <p:nvPr/>
        </p:nvSpPr>
        <p:spPr>
          <a:xfrm>
            <a:off x="8601178" y="1157748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86-kDa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9C4BEF-6A09-137C-F5D3-1BC89212B75F}"/>
              </a:ext>
            </a:extLst>
          </p:cNvPr>
          <p:cNvSpPr txBox="1"/>
          <p:nvPr/>
        </p:nvSpPr>
        <p:spPr>
          <a:xfrm>
            <a:off x="8601178" y="1491667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C0BF25A-C6B1-D781-0D15-65A66C1BDAE4}"/>
              </a:ext>
            </a:extLst>
          </p:cNvPr>
          <p:cNvCxnSpPr/>
          <p:nvPr/>
        </p:nvCxnSpPr>
        <p:spPr>
          <a:xfrm>
            <a:off x="8965468" y="1461068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F8BEB80-B89D-402F-5FC2-5148C5304869}"/>
              </a:ext>
            </a:extLst>
          </p:cNvPr>
          <p:cNvSpPr txBox="1"/>
          <p:nvPr/>
        </p:nvSpPr>
        <p:spPr>
          <a:xfrm>
            <a:off x="8440643" y="134012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67" name="Picture 66" descr="A black card on a white background&#10;&#10;Description automatically generated">
            <a:extLst>
              <a:ext uri="{FF2B5EF4-FFF2-40B4-BE49-F238E27FC236}">
                <a16:creationId xmlns:a16="http://schemas.microsoft.com/office/drawing/2014/main" id="{242032E4-8114-8B71-FC9B-A1B73429F17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0" t="33549" r="41288" b="45776"/>
          <a:stretch/>
        </p:blipFill>
        <p:spPr>
          <a:xfrm>
            <a:off x="9088684" y="2151442"/>
            <a:ext cx="1811670" cy="552464"/>
          </a:xfrm>
          <a:prstGeom prst="rect">
            <a:avLst/>
          </a:prstGeom>
        </p:spPr>
      </p:pic>
      <p:pic>
        <p:nvPicPr>
          <p:cNvPr id="90" name="Picture 89" descr="A white square with black border&#10;&#10;Description automatically generated">
            <a:extLst>
              <a:ext uri="{FF2B5EF4-FFF2-40B4-BE49-F238E27FC236}">
                <a16:creationId xmlns:a16="http://schemas.microsoft.com/office/drawing/2014/main" id="{0CC97C6A-831F-4995-16F9-A44A27E8497D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3" t="29714" r="35076" b="42904"/>
          <a:stretch/>
        </p:blipFill>
        <p:spPr>
          <a:xfrm>
            <a:off x="9077318" y="2772276"/>
            <a:ext cx="1823036" cy="602322"/>
          </a:xfrm>
          <a:prstGeom prst="rect">
            <a:avLst/>
          </a:prstGeom>
        </p:spPr>
      </p:pic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D4DFC524-16B6-A5E4-0C5C-338777F1A6AF}"/>
              </a:ext>
            </a:extLst>
          </p:cNvPr>
          <p:cNvCxnSpPr/>
          <p:nvPr/>
        </p:nvCxnSpPr>
        <p:spPr>
          <a:xfrm>
            <a:off x="8898071" y="2541131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589D06BC-80AD-4019-D1DD-ED3BA6BC0EFF}"/>
              </a:ext>
            </a:extLst>
          </p:cNvPr>
          <p:cNvSpPr txBox="1"/>
          <p:nvPr/>
        </p:nvSpPr>
        <p:spPr>
          <a:xfrm>
            <a:off x="8445777" y="2361483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0BB9E3C-A59F-BA49-B3E4-EB136FE9EBDB}"/>
              </a:ext>
            </a:extLst>
          </p:cNvPr>
          <p:cNvSpPr txBox="1"/>
          <p:nvPr/>
        </p:nvSpPr>
        <p:spPr>
          <a:xfrm>
            <a:off x="8475883" y="2531498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86-kDa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91564BF-EAA0-8749-E04D-44BFDCB57B06}"/>
              </a:ext>
            </a:extLst>
          </p:cNvPr>
          <p:cNvSpPr txBox="1"/>
          <p:nvPr/>
        </p:nvSpPr>
        <p:spPr>
          <a:xfrm>
            <a:off x="8531074" y="2918077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9C97CD82-5427-BEE1-45A4-B968AD9EE632}"/>
              </a:ext>
            </a:extLst>
          </p:cNvPr>
          <p:cNvCxnSpPr/>
          <p:nvPr/>
        </p:nvCxnSpPr>
        <p:spPr>
          <a:xfrm>
            <a:off x="8840173" y="2834818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DA274E5C-AA76-8B4B-D418-135F2B240068}"/>
              </a:ext>
            </a:extLst>
          </p:cNvPr>
          <p:cNvSpPr txBox="1"/>
          <p:nvPr/>
        </p:nvSpPr>
        <p:spPr>
          <a:xfrm>
            <a:off x="8411961" y="2669366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8FF07EC-D4BD-AE21-33C7-7A4FC9431F8B}"/>
              </a:ext>
            </a:extLst>
          </p:cNvPr>
          <p:cNvSpPr/>
          <p:nvPr/>
        </p:nvSpPr>
        <p:spPr>
          <a:xfrm>
            <a:off x="8562074" y="546901"/>
            <a:ext cx="2418965" cy="149203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365A163-D228-D840-3B9E-DF6E899610BC}"/>
              </a:ext>
            </a:extLst>
          </p:cNvPr>
          <p:cNvSpPr/>
          <p:nvPr/>
        </p:nvSpPr>
        <p:spPr>
          <a:xfrm>
            <a:off x="8562074" y="2077268"/>
            <a:ext cx="2418965" cy="149203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C6B7D44-8DBF-1FEB-B307-1660FEFD672F}"/>
              </a:ext>
            </a:extLst>
          </p:cNvPr>
          <p:cNvSpPr txBox="1"/>
          <p:nvPr/>
        </p:nvSpPr>
        <p:spPr>
          <a:xfrm>
            <a:off x="8380313" y="5425603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pSTAT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410916-CEE4-A7EE-C819-76C1D49B9923}"/>
              </a:ext>
            </a:extLst>
          </p:cNvPr>
          <p:cNvSpPr txBox="1"/>
          <p:nvPr/>
        </p:nvSpPr>
        <p:spPr>
          <a:xfrm>
            <a:off x="8469859" y="5595736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86-kDa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7FDC943-CA06-5A87-035B-518262D6F484}"/>
              </a:ext>
            </a:extLst>
          </p:cNvPr>
          <p:cNvSpPr txBox="1"/>
          <p:nvPr/>
        </p:nvSpPr>
        <p:spPr>
          <a:xfrm>
            <a:off x="8545457" y="6080214"/>
            <a:ext cx="535806" cy="22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42-kDa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A56AC69-745D-D282-2D8D-25CABB436444}"/>
              </a:ext>
            </a:extLst>
          </p:cNvPr>
          <p:cNvSpPr txBox="1"/>
          <p:nvPr/>
        </p:nvSpPr>
        <p:spPr>
          <a:xfrm>
            <a:off x="8483705" y="5910801"/>
            <a:ext cx="684975" cy="22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143" name="Picture 142" descr="A rectangular object with holes in it&#10;&#10;Description automatically generated">
            <a:extLst>
              <a:ext uri="{FF2B5EF4-FFF2-40B4-BE49-F238E27FC236}">
                <a16:creationId xmlns:a16="http://schemas.microsoft.com/office/drawing/2014/main" id="{8C351087-C1D5-6A1B-1A1B-1F368866DCB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9" t="29714" r="29516" b="48292"/>
          <a:stretch/>
        </p:blipFill>
        <p:spPr>
          <a:xfrm>
            <a:off x="9031648" y="5089321"/>
            <a:ext cx="2115389" cy="726404"/>
          </a:xfrm>
          <a:prstGeom prst="rect">
            <a:avLst/>
          </a:prstGeom>
        </p:spPr>
      </p:pic>
      <p:pic>
        <p:nvPicPr>
          <p:cNvPr id="144" name="Picture 143" descr="A close-up of a test&#10;&#10;Description automatically generated">
            <a:extLst>
              <a:ext uri="{FF2B5EF4-FFF2-40B4-BE49-F238E27FC236}">
                <a16:creationId xmlns:a16="http://schemas.microsoft.com/office/drawing/2014/main" id="{A5E3595E-33C9-37DB-53C3-9E2FCD5B45F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30151" r="32591" b="44937"/>
          <a:stretch/>
        </p:blipFill>
        <p:spPr>
          <a:xfrm>
            <a:off x="9023366" y="5836233"/>
            <a:ext cx="2126725" cy="673868"/>
          </a:xfrm>
          <a:prstGeom prst="rect">
            <a:avLst/>
          </a:prstGeom>
        </p:spPr>
      </p:pic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88FCB58A-5211-5DAC-731A-5FB21842EE71}"/>
              </a:ext>
            </a:extLst>
          </p:cNvPr>
          <p:cNvCxnSpPr/>
          <p:nvPr/>
        </p:nvCxnSpPr>
        <p:spPr>
          <a:xfrm>
            <a:off x="8813131" y="562329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BB1F9DEE-9AF1-9107-A558-CE0317365349}"/>
              </a:ext>
            </a:extLst>
          </p:cNvPr>
          <p:cNvCxnSpPr/>
          <p:nvPr/>
        </p:nvCxnSpPr>
        <p:spPr>
          <a:xfrm>
            <a:off x="8871029" y="6109841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id="{5314705A-2C04-AA9D-2CF6-B4FB6F2ADC37}"/>
              </a:ext>
            </a:extLst>
          </p:cNvPr>
          <p:cNvSpPr/>
          <p:nvPr/>
        </p:nvSpPr>
        <p:spPr>
          <a:xfrm>
            <a:off x="8471066" y="5038550"/>
            <a:ext cx="2763818" cy="149203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3E4E7-F05A-9355-5D4D-E9CBC37819D4}"/>
              </a:ext>
            </a:extLst>
          </p:cNvPr>
          <p:cNvSpPr txBox="1"/>
          <p:nvPr/>
        </p:nvSpPr>
        <p:spPr>
          <a:xfrm>
            <a:off x="1316531" y="1005247"/>
            <a:ext cx="873424" cy="1309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5D3774-3DB9-0C7A-5668-D019955D36AB}"/>
              </a:ext>
            </a:extLst>
          </p:cNvPr>
          <p:cNvSpPr txBox="1"/>
          <p:nvPr/>
        </p:nvSpPr>
        <p:spPr>
          <a:xfrm>
            <a:off x="1264552" y="1607432"/>
            <a:ext cx="923489" cy="1661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899EEE-426D-570A-0681-BE80086E2DE6}"/>
              </a:ext>
            </a:extLst>
          </p:cNvPr>
          <p:cNvSpPr txBox="1"/>
          <p:nvPr/>
        </p:nvSpPr>
        <p:spPr>
          <a:xfrm>
            <a:off x="6624024" y="2450492"/>
            <a:ext cx="873424" cy="1309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C163A6-F59D-2FA0-622D-348DB8865913}"/>
              </a:ext>
            </a:extLst>
          </p:cNvPr>
          <p:cNvSpPr txBox="1"/>
          <p:nvPr/>
        </p:nvSpPr>
        <p:spPr>
          <a:xfrm>
            <a:off x="6635479" y="2852604"/>
            <a:ext cx="958203" cy="103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BB2D890-1A77-D35D-55F5-9DB516A3E935}"/>
              </a:ext>
            </a:extLst>
          </p:cNvPr>
          <p:cNvSpPr txBox="1"/>
          <p:nvPr/>
        </p:nvSpPr>
        <p:spPr>
          <a:xfrm>
            <a:off x="9610380" y="5584033"/>
            <a:ext cx="1214637" cy="1309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FB61B2E-F265-32B8-6252-01A96775921F}"/>
              </a:ext>
            </a:extLst>
          </p:cNvPr>
          <p:cNvSpPr txBox="1"/>
          <p:nvPr/>
        </p:nvSpPr>
        <p:spPr>
          <a:xfrm>
            <a:off x="9653443" y="6050638"/>
            <a:ext cx="1283845" cy="1590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E8CDC18-1A05-30A5-FAA0-24C3C7683355}"/>
              </a:ext>
            </a:extLst>
          </p:cNvPr>
          <p:cNvSpPr txBox="1"/>
          <p:nvPr/>
        </p:nvSpPr>
        <p:spPr>
          <a:xfrm>
            <a:off x="44169" y="620234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C043A08-7072-4E2B-5EAD-880B06818359}"/>
              </a:ext>
            </a:extLst>
          </p:cNvPr>
          <p:cNvSpPr txBox="1"/>
          <p:nvPr/>
        </p:nvSpPr>
        <p:spPr>
          <a:xfrm>
            <a:off x="5610817" y="439574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3F4A472-2732-0055-B0E3-F7C98F2F0ED4}"/>
              </a:ext>
            </a:extLst>
          </p:cNvPr>
          <p:cNvSpPr txBox="1"/>
          <p:nvPr/>
        </p:nvSpPr>
        <p:spPr>
          <a:xfrm>
            <a:off x="8506318" y="564137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A5CAEEC-3F95-72EA-6653-6E1DA9EA5CA4}"/>
              </a:ext>
            </a:extLst>
          </p:cNvPr>
          <p:cNvSpPr txBox="1"/>
          <p:nvPr/>
        </p:nvSpPr>
        <p:spPr>
          <a:xfrm>
            <a:off x="54531" y="2388853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32F7269-83E2-BAF0-BD39-4D104150AA70}"/>
              </a:ext>
            </a:extLst>
          </p:cNvPr>
          <p:cNvSpPr txBox="1"/>
          <p:nvPr/>
        </p:nvSpPr>
        <p:spPr>
          <a:xfrm>
            <a:off x="5582456" y="2033897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583F64A-C88D-FD48-62A0-70CA4AF70A62}"/>
              </a:ext>
            </a:extLst>
          </p:cNvPr>
          <p:cNvSpPr txBox="1"/>
          <p:nvPr/>
        </p:nvSpPr>
        <p:spPr>
          <a:xfrm>
            <a:off x="8533823" y="2038833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ADC2F6-6EB4-C12D-D59D-FE420CB58A87}"/>
              </a:ext>
            </a:extLst>
          </p:cNvPr>
          <p:cNvSpPr txBox="1"/>
          <p:nvPr/>
        </p:nvSpPr>
        <p:spPr>
          <a:xfrm>
            <a:off x="27444" y="379140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EC2D8DB-4DBD-82DA-FFD5-22F8C85A4CAE}"/>
              </a:ext>
            </a:extLst>
          </p:cNvPr>
          <p:cNvSpPr txBox="1"/>
          <p:nvPr/>
        </p:nvSpPr>
        <p:spPr>
          <a:xfrm>
            <a:off x="5552911" y="3850921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B8B9737-201C-7C6E-8A38-088BDE3B3085}"/>
              </a:ext>
            </a:extLst>
          </p:cNvPr>
          <p:cNvSpPr txBox="1"/>
          <p:nvPr/>
        </p:nvSpPr>
        <p:spPr>
          <a:xfrm>
            <a:off x="8390463" y="501860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A316D1A-7461-75C6-A1F9-669CABF3734E}"/>
              </a:ext>
            </a:extLst>
          </p:cNvPr>
          <p:cNvSpPr txBox="1"/>
          <p:nvPr/>
        </p:nvSpPr>
        <p:spPr>
          <a:xfrm>
            <a:off x="11147037" y="1152822"/>
            <a:ext cx="795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Untransfected</a:t>
            </a:r>
            <a:r>
              <a:rPr lang="en-US" sz="800" dirty="0"/>
              <a:t> was not run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30322F0-265C-8BFE-E0EA-2FD9FE3EA2D3}"/>
              </a:ext>
            </a:extLst>
          </p:cNvPr>
          <p:cNvSpPr txBox="1"/>
          <p:nvPr/>
        </p:nvSpPr>
        <p:spPr>
          <a:xfrm>
            <a:off x="10976364" y="2472942"/>
            <a:ext cx="795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Untransfected</a:t>
            </a:r>
            <a:r>
              <a:rPr lang="en-US" sz="800" dirty="0"/>
              <a:t> was not run</a:t>
            </a:r>
          </a:p>
        </p:txBody>
      </p:sp>
    </p:spTree>
    <p:extLst>
      <p:ext uri="{BB962C8B-B14F-4D97-AF65-F5344CB8AC3E}">
        <p14:creationId xmlns:p14="http://schemas.microsoft.com/office/powerpoint/2010/main" val="60626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aper&#10;&#10;Description automatically generated">
            <a:extLst>
              <a:ext uri="{FF2B5EF4-FFF2-40B4-BE49-F238E27FC236}">
                <a16:creationId xmlns:a16="http://schemas.microsoft.com/office/drawing/2014/main" id="{BC4E4581-8E99-83D2-914C-577D6F110D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7" t="35813" r="17322" b="33701"/>
          <a:stretch/>
        </p:blipFill>
        <p:spPr>
          <a:xfrm>
            <a:off x="1466119" y="1785316"/>
            <a:ext cx="3315854" cy="153323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FBBFD6-97B7-9410-5225-707C2E1B20DC}"/>
              </a:ext>
            </a:extLst>
          </p:cNvPr>
          <p:cNvCxnSpPr>
            <a:cxnSpLocks/>
          </p:cNvCxnSpPr>
          <p:nvPr/>
        </p:nvCxnSpPr>
        <p:spPr>
          <a:xfrm>
            <a:off x="1359900" y="2775721"/>
            <a:ext cx="6051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72AFEF6-9DF7-C22D-547B-36D0648F71D8}"/>
              </a:ext>
            </a:extLst>
          </p:cNvPr>
          <p:cNvSpPr txBox="1"/>
          <p:nvPr/>
        </p:nvSpPr>
        <p:spPr>
          <a:xfrm>
            <a:off x="495992" y="2551934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20E398-8DD5-6F0F-25B5-4A22F74E4D13}"/>
              </a:ext>
            </a:extLst>
          </p:cNvPr>
          <p:cNvSpPr txBox="1"/>
          <p:nvPr/>
        </p:nvSpPr>
        <p:spPr>
          <a:xfrm>
            <a:off x="495991" y="2775721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C2EE64-58B2-D2A3-90B2-06B323A6022A}"/>
              </a:ext>
            </a:extLst>
          </p:cNvPr>
          <p:cNvGrpSpPr/>
          <p:nvPr/>
        </p:nvGrpSpPr>
        <p:grpSpPr>
          <a:xfrm>
            <a:off x="476551" y="733233"/>
            <a:ext cx="4285981" cy="914400"/>
            <a:chOff x="476551" y="733233"/>
            <a:chExt cx="4285981" cy="914400"/>
          </a:xfrm>
        </p:grpSpPr>
        <p:pic>
          <p:nvPicPr>
            <p:cNvPr id="3" name="Picture 2" descr="A close-up of a rectangular object&#10;&#10;Description automatically generated">
              <a:extLst>
                <a:ext uri="{FF2B5EF4-FFF2-40B4-BE49-F238E27FC236}">
                  <a16:creationId xmlns:a16="http://schemas.microsoft.com/office/drawing/2014/main" id="{B136915F-CA36-7A1E-ADAF-9AFB7FC3F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40" t="34580" r="13535" b="46397"/>
            <a:stretch/>
          </p:blipFill>
          <p:spPr>
            <a:xfrm>
              <a:off x="1446678" y="733233"/>
              <a:ext cx="3315854" cy="914400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527BBC8-9513-2C6A-5F82-1F60D4E908A0}"/>
                </a:ext>
              </a:extLst>
            </p:cNvPr>
            <p:cNvCxnSpPr>
              <a:cxnSpLocks/>
            </p:cNvCxnSpPr>
            <p:nvPr/>
          </p:nvCxnSpPr>
          <p:spPr>
            <a:xfrm>
              <a:off x="1261950" y="1312618"/>
              <a:ext cx="60519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B65762-2A5A-BA52-518B-C1FEC1C2460D}"/>
                </a:ext>
              </a:extLst>
            </p:cNvPr>
            <p:cNvSpPr txBox="1"/>
            <p:nvPr/>
          </p:nvSpPr>
          <p:spPr>
            <a:xfrm>
              <a:off x="594421" y="1021156"/>
              <a:ext cx="852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JAK1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75B872-AC60-DB16-571C-30A5D507B7FD}"/>
                </a:ext>
              </a:extLst>
            </p:cNvPr>
            <p:cNvSpPr txBox="1"/>
            <p:nvPr/>
          </p:nvSpPr>
          <p:spPr>
            <a:xfrm>
              <a:off x="476551" y="1262726"/>
              <a:ext cx="1087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~133KDa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4B5C493-4F64-DE39-863B-37DD53C960F4}"/>
              </a:ext>
            </a:extLst>
          </p:cNvPr>
          <p:cNvGrpSpPr/>
          <p:nvPr/>
        </p:nvGrpSpPr>
        <p:grpSpPr>
          <a:xfrm>
            <a:off x="5906345" y="790517"/>
            <a:ext cx="4403852" cy="944418"/>
            <a:chOff x="5765384" y="1147175"/>
            <a:chExt cx="4403852" cy="944418"/>
          </a:xfrm>
        </p:grpSpPr>
        <p:pic>
          <p:nvPicPr>
            <p:cNvPr id="14" name="Picture 13" descr="A close-up of a bar of film&#10;&#10;Description automatically generated">
              <a:extLst>
                <a:ext uri="{FF2B5EF4-FFF2-40B4-BE49-F238E27FC236}">
                  <a16:creationId xmlns:a16="http://schemas.microsoft.com/office/drawing/2014/main" id="{EEB6CF3B-3559-2BE4-0B91-866AFCC9E9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19" t="43837" r="12062" b="35332"/>
            <a:stretch/>
          </p:blipFill>
          <p:spPr>
            <a:xfrm>
              <a:off x="6853382" y="1147175"/>
              <a:ext cx="3315854" cy="944418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190F716-BA08-B75C-6A0D-58F7FDECBAD0}"/>
                </a:ext>
              </a:extLst>
            </p:cNvPr>
            <p:cNvCxnSpPr>
              <a:cxnSpLocks/>
            </p:cNvCxnSpPr>
            <p:nvPr/>
          </p:nvCxnSpPr>
          <p:spPr>
            <a:xfrm>
              <a:off x="6617854" y="1689861"/>
              <a:ext cx="60519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257B31-AE8A-7C37-B931-817B496A38CE}"/>
                </a:ext>
              </a:extLst>
            </p:cNvPr>
            <p:cNvSpPr txBox="1"/>
            <p:nvPr/>
          </p:nvSpPr>
          <p:spPr>
            <a:xfrm>
              <a:off x="5883254" y="1453251"/>
              <a:ext cx="852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pJAK1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C2E025-0814-2AAD-E0B7-0EAF5BE81B60}"/>
                </a:ext>
              </a:extLst>
            </p:cNvPr>
            <p:cNvSpPr txBox="1"/>
            <p:nvPr/>
          </p:nvSpPr>
          <p:spPr>
            <a:xfrm>
              <a:off x="5765384" y="1694821"/>
              <a:ext cx="1087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~133KDa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B380B9-CD4A-0BAE-6203-9B5011BDC81A}"/>
              </a:ext>
            </a:extLst>
          </p:cNvPr>
          <p:cNvGrpSpPr/>
          <p:nvPr/>
        </p:nvGrpSpPr>
        <p:grpSpPr>
          <a:xfrm>
            <a:off x="6047306" y="1834520"/>
            <a:ext cx="4262891" cy="1533237"/>
            <a:chOff x="5906345" y="2216726"/>
            <a:chExt cx="4262891" cy="1533237"/>
          </a:xfrm>
        </p:grpSpPr>
        <p:pic>
          <p:nvPicPr>
            <p:cNvPr id="16" name="Picture 15" descr="A white paper with black lines&#10;&#10;Description automatically generated">
              <a:extLst>
                <a:ext uri="{FF2B5EF4-FFF2-40B4-BE49-F238E27FC236}">
                  <a16:creationId xmlns:a16="http://schemas.microsoft.com/office/drawing/2014/main" id="{03C3FD79-A0AD-5986-7F3A-5C3F79EA3E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63" t="30188" r="18051" b="32735"/>
            <a:stretch/>
          </p:blipFill>
          <p:spPr>
            <a:xfrm>
              <a:off x="6853382" y="2216726"/>
              <a:ext cx="3315854" cy="1533237"/>
            </a:xfrm>
            <a:prstGeom prst="rect">
              <a:avLst/>
            </a:prstGeom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90BC52D-B840-DB3E-1C9B-4BADCEF4B234}"/>
                </a:ext>
              </a:extLst>
            </p:cNvPr>
            <p:cNvCxnSpPr>
              <a:cxnSpLocks/>
            </p:cNvCxnSpPr>
            <p:nvPr/>
          </p:nvCxnSpPr>
          <p:spPr>
            <a:xfrm>
              <a:off x="6650182" y="3054731"/>
              <a:ext cx="60519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48D6C6-CFE3-70AC-3D18-05866AF28136}"/>
                </a:ext>
              </a:extLst>
            </p:cNvPr>
            <p:cNvSpPr txBox="1"/>
            <p:nvPr/>
          </p:nvSpPr>
          <p:spPr>
            <a:xfrm>
              <a:off x="5906346" y="2759557"/>
              <a:ext cx="9701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83BF14-0D58-4572-A142-C6009C36DAFE}"/>
                </a:ext>
              </a:extLst>
            </p:cNvPr>
            <p:cNvSpPr txBox="1"/>
            <p:nvPr/>
          </p:nvSpPr>
          <p:spPr>
            <a:xfrm>
              <a:off x="5906345" y="2983344"/>
              <a:ext cx="9701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37KDa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08AC71-27D9-B5F8-173E-896A810AD116}"/>
              </a:ext>
            </a:extLst>
          </p:cNvPr>
          <p:cNvCxnSpPr/>
          <p:nvPr/>
        </p:nvCxnSpPr>
        <p:spPr>
          <a:xfrm flipH="1">
            <a:off x="5510809" y="149891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22A0987-7318-9CAF-4051-4FB2775E2313}"/>
              </a:ext>
            </a:extLst>
          </p:cNvPr>
          <p:cNvCxnSpPr>
            <a:cxnSpLocks/>
          </p:cNvCxnSpPr>
          <p:nvPr/>
        </p:nvCxnSpPr>
        <p:spPr>
          <a:xfrm>
            <a:off x="117085" y="3565236"/>
            <a:ext cx="1167775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C2966AF-3449-DE85-1A3B-FF4D76420EC8}"/>
              </a:ext>
            </a:extLst>
          </p:cNvPr>
          <p:cNvSpPr txBox="1"/>
          <p:nvPr/>
        </p:nvSpPr>
        <p:spPr>
          <a:xfrm>
            <a:off x="2001605" y="110841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4b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E34C41-64FD-E46E-BE58-2B39C43D361A}"/>
              </a:ext>
            </a:extLst>
          </p:cNvPr>
          <p:cNvSpPr txBox="1"/>
          <p:nvPr/>
        </p:nvSpPr>
        <p:spPr>
          <a:xfrm>
            <a:off x="7705059" y="138379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4c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77E58D-D4AC-92F8-482A-4E0286843FD3}"/>
              </a:ext>
            </a:extLst>
          </p:cNvPr>
          <p:cNvSpPr txBox="1"/>
          <p:nvPr/>
        </p:nvSpPr>
        <p:spPr>
          <a:xfrm>
            <a:off x="1867147" y="3539448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4d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1F4A11-36B4-2CFE-1ACC-6C34A79A4315}"/>
              </a:ext>
            </a:extLst>
          </p:cNvPr>
          <p:cNvSpPr txBox="1"/>
          <p:nvPr/>
        </p:nvSpPr>
        <p:spPr>
          <a:xfrm>
            <a:off x="7544485" y="3520237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4e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36" name="Picture 35" descr="A close-up of a rectangular object&#10;&#10;Description automatically generated">
            <a:extLst>
              <a:ext uri="{FF2B5EF4-FFF2-40B4-BE49-F238E27FC236}">
                <a16:creationId xmlns:a16="http://schemas.microsoft.com/office/drawing/2014/main" id="{3A503D11-CA4C-EFA8-5C1B-C8113EFCA0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1" t="40780" r="17563" b="38384"/>
          <a:stretch/>
        </p:blipFill>
        <p:spPr>
          <a:xfrm>
            <a:off x="1758182" y="3958665"/>
            <a:ext cx="3203395" cy="1042472"/>
          </a:xfrm>
          <a:prstGeom prst="rect">
            <a:avLst/>
          </a:prstGeom>
        </p:spPr>
      </p:pic>
      <p:pic>
        <p:nvPicPr>
          <p:cNvPr id="38" name="Picture 37" descr="A close-up of a test tube&#10;&#10;Description automatically generated">
            <a:extLst>
              <a:ext uri="{FF2B5EF4-FFF2-40B4-BE49-F238E27FC236}">
                <a16:creationId xmlns:a16="http://schemas.microsoft.com/office/drawing/2014/main" id="{7DBB0A87-F490-98E5-2DAC-D10DAC1234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3" t="33315" r="19844" b="32047"/>
          <a:stretch/>
        </p:blipFill>
        <p:spPr>
          <a:xfrm>
            <a:off x="1755671" y="5062978"/>
            <a:ext cx="3203396" cy="157045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4B74DA5-C85E-A277-6012-7AE6747D34B3}"/>
              </a:ext>
            </a:extLst>
          </p:cNvPr>
          <p:cNvSpPr txBox="1"/>
          <p:nvPr/>
        </p:nvSpPr>
        <p:spPr>
          <a:xfrm>
            <a:off x="981054" y="4216834"/>
            <a:ext cx="870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JAK2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50EDEA-AC77-5FD3-7257-7DC87DB3ACEE}"/>
              </a:ext>
            </a:extLst>
          </p:cNvPr>
          <p:cNvSpPr txBox="1"/>
          <p:nvPr/>
        </p:nvSpPr>
        <p:spPr>
          <a:xfrm>
            <a:off x="697642" y="4462095"/>
            <a:ext cx="137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~133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7BD2938-9EBA-C639-C245-D91A1F7B3909}"/>
              </a:ext>
            </a:extLst>
          </p:cNvPr>
          <p:cNvCxnSpPr/>
          <p:nvPr/>
        </p:nvCxnSpPr>
        <p:spPr>
          <a:xfrm>
            <a:off x="1690606" y="453691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59A8DBA-8321-26F4-46F4-62818E96A069}"/>
              </a:ext>
            </a:extLst>
          </p:cNvPr>
          <p:cNvCxnSpPr>
            <a:cxnSpLocks/>
          </p:cNvCxnSpPr>
          <p:nvPr/>
        </p:nvCxnSpPr>
        <p:spPr>
          <a:xfrm>
            <a:off x="1562482" y="5945191"/>
            <a:ext cx="6051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B58B6B7-E32C-9780-F283-DA5589127930}"/>
              </a:ext>
            </a:extLst>
          </p:cNvPr>
          <p:cNvSpPr txBox="1"/>
          <p:nvPr/>
        </p:nvSpPr>
        <p:spPr>
          <a:xfrm>
            <a:off x="698574" y="5721404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082674-6B05-E40F-DAF5-B0DD674994E6}"/>
              </a:ext>
            </a:extLst>
          </p:cNvPr>
          <p:cNvSpPr txBox="1"/>
          <p:nvPr/>
        </p:nvSpPr>
        <p:spPr>
          <a:xfrm>
            <a:off x="698573" y="5945191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</a:p>
        </p:txBody>
      </p:sp>
      <p:pic>
        <p:nvPicPr>
          <p:cNvPr id="47" name="Picture 46" descr="A close-up of a test tube&#10;&#10;Description automatically generated">
            <a:extLst>
              <a:ext uri="{FF2B5EF4-FFF2-40B4-BE49-F238E27FC236}">
                <a16:creationId xmlns:a16="http://schemas.microsoft.com/office/drawing/2014/main" id="{C3714969-9963-7118-8C5B-09154EF7CC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0" t="35591" r="14671" b="46650"/>
          <a:stretch/>
        </p:blipFill>
        <p:spPr>
          <a:xfrm>
            <a:off x="6989415" y="3942767"/>
            <a:ext cx="3315855" cy="805162"/>
          </a:xfrm>
          <a:prstGeom prst="rect">
            <a:avLst/>
          </a:prstGeom>
        </p:spPr>
      </p:pic>
      <p:pic>
        <p:nvPicPr>
          <p:cNvPr id="49" name="Picture 48" descr="A close-up of a rectangular object&#10;&#10;Description automatically generated">
            <a:extLst>
              <a:ext uri="{FF2B5EF4-FFF2-40B4-BE49-F238E27FC236}">
                <a16:creationId xmlns:a16="http://schemas.microsoft.com/office/drawing/2014/main" id="{653B028C-A909-E611-2BF4-984E3D710B5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7" t="35500" r="23018" b="32567"/>
          <a:stretch/>
        </p:blipFill>
        <p:spPr>
          <a:xfrm>
            <a:off x="6989416" y="4828211"/>
            <a:ext cx="3335438" cy="157045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9FDA61E4-AF00-F1DF-823C-895231F6EF12}"/>
              </a:ext>
            </a:extLst>
          </p:cNvPr>
          <p:cNvSpPr txBox="1"/>
          <p:nvPr/>
        </p:nvSpPr>
        <p:spPr>
          <a:xfrm>
            <a:off x="6189757" y="4127905"/>
            <a:ext cx="870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JAK3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4F2653-8A91-E887-F50D-100B96B3D2E4}"/>
              </a:ext>
            </a:extLst>
          </p:cNvPr>
          <p:cNvSpPr txBox="1"/>
          <p:nvPr/>
        </p:nvSpPr>
        <p:spPr>
          <a:xfrm>
            <a:off x="5906345" y="4373166"/>
            <a:ext cx="137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~133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3311CFE-3CDE-128D-C44B-7D5C608DF3BE}"/>
              </a:ext>
            </a:extLst>
          </p:cNvPr>
          <p:cNvCxnSpPr>
            <a:cxnSpLocks/>
          </p:cNvCxnSpPr>
          <p:nvPr/>
        </p:nvCxnSpPr>
        <p:spPr>
          <a:xfrm>
            <a:off x="6876472" y="4462095"/>
            <a:ext cx="8285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5F6B906-C978-B75A-DA19-0091D32EA38B}"/>
              </a:ext>
            </a:extLst>
          </p:cNvPr>
          <p:cNvCxnSpPr>
            <a:cxnSpLocks/>
          </p:cNvCxnSpPr>
          <p:nvPr/>
        </p:nvCxnSpPr>
        <p:spPr>
          <a:xfrm>
            <a:off x="6824203" y="5805417"/>
            <a:ext cx="6051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DFB36C6-E122-C69B-D45A-6835759A0089}"/>
              </a:ext>
            </a:extLst>
          </p:cNvPr>
          <p:cNvSpPr txBox="1"/>
          <p:nvPr/>
        </p:nvSpPr>
        <p:spPr>
          <a:xfrm>
            <a:off x="5960295" y="5581630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3280D27-9F26-F82A-7FAD-E525FC6E84B0}"/>
              </a:ext>
            </a:extLst>
          </p:cNvPr>
          <p:cNvSpPr txBox="1"/>
          <p:nvPr/>
        </p:nvSpPr>
        <p:spPr>
          <a:xfrm>
            <a:off x="5960294" y="5805417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1066F03-DF8A-9636-F8DD-F5B28063D12A}"/>
              </a:ext>
            </a:extLst>
          </p:cNvPr>
          <p:cNvCxnSpPr/>
          <p:nvPr/>
        </p:nvCxnSpPr>
        <p:spPr>
          <a:xfrm>
            <a:off x="1955663" y="3345091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DEDE6FE-806C-682A-E4EF-ABA7D43095BB}"/>
              </a:ext>
            </a:extLst>
          </p:cNvPr>
          <p:cNvSpPr txBox="1"/>
          <p:nvPr/>
        </p:nvSpPr>
        <p:spPr>
          <a:xfrm>
            <a:off x="2076251" y="3286959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1E2B92-4599-F310-CB77-F3176B21F8EC}"/>
              </a:ext>
            </a:extLst>
          </p:cNvPr>
          <p:cNvSpPr txBox="1"/>
          <p:nvPr/>
        </p:nvSpPr>
        <p:spPr>
          <a:xfrm>
            <a:off x="2963277" y="3309707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1C767F3-7772-FC52-4459-8E3D3B3360F2}"/>
              </a:ext>
            </a:extLst>
          </p:cNvPr>
          <p:cNvCxnSpPr/>
          <p:nvPr/>
        </p:nvCxnSpPr>
        <p:spPr>
          <a:xfrm>
            <a:off x="2871837" y="3361544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6239C73-6FB8-7310-2870-0085E197689D}"/>
              </a:ext>
            </a:extLst>
          </p:cNvPr>
          <p:cNvSpPr txBox="1"/>
          <p:nvPr/>
        </p:nvSpPr>
        <p:spPr>
          <a:xfrm>
            <a:off x="3892441" y="3309707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B2B40EA-A977-CCA3-949C-4C727E94E02E}"/>
              </a:ext>
            </a:extLst>
          </p:cNvPr>
          <p:cNvCxnSpPr/>
          <p:nvPr/>
        </p:nvCxnSpPr>
        <p:spPr>
          <a:xfrm>
            <a:off x="3801001" y="3361544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36F40E8-7663-01DF-5672-41731D056D92}"/>
              </a:ext>
            </a:extLst>
          </p:cNvPr>
          <p:cNvCxnSpPr/>
          <p:nvPr/>
        </p:nvCxnSpPr>
        <p:spPr>
          <a:xfrm>
            <a:off x="7451359" y="3458624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5D705F9-E4F8-E632-C280-1A04230F1F86}"/>
              </a:ext>
            </a:extLst>
          </p:cNvPr>
          <p:cNvSpPr txBox="1"/>
          <p:nvPr/>
        </p:nvSpPr>
        <p:spPr>
          <a:xfrm>
            <a:off x="7571947" y="3400492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CBA076E-A10D-022D-229A-A29ABC612D80}"/>
              </a:ext>
            </a:extLst>
          </p:cNvPr>
          <p:cNvSpPr txBox="1"/>
          <p:nvPr/>
        </p:nvSpPr>
        <p:spPr>
          <a:xfrm>
            <a:off x="8458973" y="3423240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7F54B35-9475-768B-4D4E-61565712B8C3}"/>
              </a:ext>
            </a:extLst>
          </p:cNvPr>
          <p:cNvCxnSpPr/>
          <p:nvPr/>
        </p:nvCxnSpPr>
        <p:spPr>
          <a:xfrm>
            <a:off x="8367533" y="3475077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253F10C-848F-F17A-98EE-9FB291750BF3}"/>
              </a:ext>
            </a:extLst>
          </p:cNvPr>
          <p:cNvSpPr txBox="1"/>
          <p:nvPr/>
        </p:nvSpPr>
        <p:spPr>
          <a:xfrm>
            <a:off x="9388137" y="3423240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FBB22E7-9A45-6EBB-DBDB-15F3479936E2}"/>
              </a:ext>
            </a:extLst>
          </p:cNvPr>
          <p:cNvCxnSpPr/>
          <p:nvPr/>
        </p:nvCxnSpPr>
        <p:spPr>
          <a:xfrm>
            <a:off x="9296697" y="3475077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B1B846A-39E7-CCC4-2FF1-66FCE25E65AF}"/>
              </a:ext>
            </a:extLst>
          </p:cNvPr>
          <p:cNvCxnSpPr/>
          <p:nvPr/>
        </p:nvCxnSpPr>
        <p:spPr>
          <a:xfrm>
            <a:off x="7462526" y="6486739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848E8CEE-D949-6EED-6017-0875F41402C1}"/>
              </a:ext>
            </a:extLst>
          </p:cNvPr>
          <p:cNvSpPr txBox="1"/>
          <p:nvPr/>
        </p:nvSpPr>
        <p:spPr>
          <a:xfrm>
            <a:off x="7583114" y="6428607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3F854B9-7194-B654-58C8-243546978234}"/>
              </a:ext>
            </a:extLst>
          </p:cNvPr>
          <p:cNvSpPr txBox="1"/>
          <p:nvPr/>
        </p:nvSpPr>
        <p:spPr>
          <a:xfrm>
            <a:off x="8470140" y="6451355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B78C8C0-B765-B89E-DE22-D8300D1958B6}"/>
              </a:ext>
            </a:extLst>
          </p:cNvPr>
          <p:cNvCxnSpPr/>
          <p:nvPr/>
        </p:nvCxnSpPr>
        <p:spPr>
          <a:xfrm>
            <a:off x="8378700" y="6503192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192A24C-2AEA-E2A8-433F-6AAABAD1FE50}"/>
              </a:ext>
            </a:extLst>
          </p:cNvPr>
          <p:cNvSpPr txBox="1"/>
          <p:nvPr/>
        </p:nvSpPr>
        <p:spPr>
          <a:xfrm>
            <a:off x="9399304" y="6451355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7DC2A92-0ADB-50E6-FCE5-045AC070D272}"/>
              </a:ext>
            </a:extLst>
          </p:cNvPr>
          <p:cNvCxnSpPr/>
          <p:nvPr/>
        </p:nvCxnSpPr>
        <p:spPr>
          <a:xfrm>
            <a:off x="9307864" y="6503192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5EDA5AE-013B-9C7F-9631-D5E2A888AB37}"/>
              </a:ext>
            </a:extLst>
          </p:cNvPr>
          <p:cNvCxnSpPr/>
          <p:nvPr/>
        </p:nvCxnSpPr>
        <p:spPr>
          <a:xfrm>
            <a:off x="2161752" y="6687997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C22D408E-C3FE-7C31-4141-385A21D9D235}"/>
              </a:ext>
            </a:extLst>
          </p:cNvPr>
          <p:cNvSpPr txBox="1"/>
          <p:nvPr/>
        </p:nvSpPr>
        <p:spPr>
          <a:xfrm>
            <a:off x="2282340" y="6629865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C2D72F5-E497-2A51-0E95-F3659E580AD3}"/>
              </a:ext>
            </a:extLst>
          </p:cNvPr>
          <p:cNvSpPr txBox="1"/>
          <p:nvPr/>
        </p:nvSpPr>
        <p:spPr>
          <a:xfrm>
            <a:off x="3169366" y="6652613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343C39B-F577-1208-9C1A-F3B1AB77D2EA}"/>
              </a:ext>
            </a:extLst>
          </p:cNvPr>
          <p:cNvCxnSpPr/>
          <p:nvPr/>
        </p:nvCxnSpPr>
        <p:spPr>
          <a:xfrm>
            <a:off x="3077926" y="6704450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E3909E0-363C-3924-C2CB-DDC681F1D7BB}"/>
              </a:ext>
            </a:extLst>
          </p:cNvPr>
          <p:cNvSpPr txBox="1"/>
          <p:nvPr/>
        </p:nvSpPr>
        <p:spPr>
          <a:xfrm>
            <a:off x="4098530" y="6652613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D064E5D-FE4B-320E-E99E-9BBA8671A41A}"/>
              </a:ext>
            </a:extLst>
          </p:cNvPr>
          <p:cNvCxnSpPr/>
          <p:nvPr/>
        </p:nvCxnSpPr>
        <p:spPr>
          <a:xfrm>
            <a:off x="4007090" y="6704450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44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6D52CC3B-999A-B67E-3009-AAF4C2C0B6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t="23873" r="21636" b="26623"/>
          <a:stretch/>
        </p:blipFill>
        <p:spPr>
          <a:xfrm>
            <a:off x="1193938" y="3362037"/>
            <a:ext cx="3408220" cy="2244436"/>
          </a:xfrm>
          <a:prstGeom prst="rect">
            <a:avLst/>
          </a:prstGeom>
        </p:spPr>
      </p:pic>
      <p:pic>
        <p:nvPicPr>
          <p:cNvPr id="5" name="Picture 4" descr="A close-up of a test tube&#10;&#10;Description automatically generated">
            <a:extLst>
              <a:ext uri="{FF2B5EF4-FFF2-40B4-BE49-F238E27FC236}">
                <a16:creationId xmlns:a16="http://schemas.microsoft.com/office/drawing/2014/main" id="{ECA9A974-E237-D70A-5F05-DE787C6C65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1" t="25802" r="20649" b="26768"/>
          <a:stretch/>
        </p:blipFill>
        <p:spPr>
          <a:xfrm>
            <a:off x="1193939" y="1011382"/>
            <a:ext cx="3408219" cy="22444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97A409-FBA4-D77E-616A-931A1ABCDEDA}"/>
              </a:ext>
            </a:extLst>
          </p:cNvPr>
          <p:cNvSpPr txBox="1"/>
          <p:nvPr/>
        </p:nvSpPr>
        <p:spPr>
          <a:xfrm>
            <a:off x="104546" y="1329287"/>
            <a:ext cx="1188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pSTAT1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049CEF-C222-0E56-5989-F089D8B54128}"/>
              </a:ext>
            </a:extLst>
          </p:cNvPr>
          <p:cNvSpPr txBox="1"/>
          <p:nvPr/>
        </p:nvSpPr>
        <p:spPr>
          <a:xfrm>
            <a:off x="131219" y="1604783"/>
            <a:ext cx="137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91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F5A0A7A-EB95-BD03-54BF-C6E2CAA0F940}"/>
              </a:ext>
            </a:extLst>
          </p:cNvPr>
          <p:cNvCxnSpPr>
            <a:cxnSpLocks/>
          </p:cNvCxnSpPr>
          <p:nvPr/>
        </p:nvCxnSpPr>
        <p:spPr>
          <a:xfrm>
            <a:off x="791261" y="1663477"/>
            <a:ext cx="8285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85F087-F1AD-8F0C-5444-C25D645EA018}"/>
              </a:ext>
            </a:extLst>
          </p:cNvPr>
          <p:cNvCxnSpPr>
            <a:cxnSpLocks/>
          </p:cNvCxnSpPr>
          <p:nvPr/>
        </p:nvCxnSpPr>
        <p:spPr>
          <a:xfrm>
            <a:off x="968454" y="4855969"/>
            <a:ext cx="6051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505E574-2D46-6032-04D7-5AF31BDE0577}"/>
              </a:ext>
            </a:extLst>
          </p:cNvPr>
          <p:cNvSpPr txBox="1"/>
          <p:nvPr/>
        </p:nvSpPr>
        <p:spPr>
          <a:xfrm>
            <a:off x="104546" y="4632182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CE6D82-C098-7F24-74DB-DFE45F1ACFCF}"/>
              </a:ext>
            </a:extLst>
          </p:cNvPr>
          <p:cNvSpPr txBox="1"/>
          <p:nvPr/>
        </p:nvSpPr>
        <p:spPr>
          <a:xfrm>
            <a:off x="104545" y="4855969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B9CABF-E4D3-F548-DC91-AB5EA4E692FE}"/>
              </a:ext>
            </a:extLst>
          </p:cNvPr>
          <p:cNvCxnSpPr/>
          <p:nvPr/>
        </p:nvCxnSpPr>
        <p:spPr>
          <a:xfrm flipH="1">
            <a:off x="5004836" y="0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45E969D-E6A5-EBAA-B619-AD5F39015EF3}"/>
              </a:ext>
            </a:extLst>
          </p:cNvPr>
          <p:cNvSpPr txBox="1"/>
          <p:nvPr/>
        </p:nvSpPr>
        <p:spPr>
          <a:xfrm>
            <a:off x="2001605" y="110841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4i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15" name="Picture 14" descr="A paper with a black line&#10;&#10;Description automatically generated with medium confidence">
            <a:extLst>
              <a:ext uri="{FF2B5EF4-FFF2-40B4-BE49-F238E27FC236}">
                <a16:creationId xmlns:a16="http://schemas.microsoft.com/office/drawing/2014/main" id="{3A3B247E-E0CB-464D-4624-86CE92F783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7" t="32012" r="18066" b="25560"/>
          <a:stretch/>
        </p:blipFill>
        <p:spPr>
          <a:xfrm>
            <a:off x="8358908" y="3362037"/>
            <a:ext cx="3445351" cy="2162228"/>
          </a:xfrm>
          <a:prstGeom prst="rect">
            <a:avLst/>
          </a:prstGeom>
        </p:spPr>
      </p:pic>
      <p:pic>
        <p:nvPicPr>
          <p:cNvPr id="17" name="Picture 16" descr="A close-up of a paper&#10;&#10;Description automatically generated">
            <a:extLst>
              <a:ext uri="{FF2B5EF4-FFF2-40B4-BE49-F238E27FC236}">
                <a16:creationId xmlns:a16="http://schemas.microsoft.com/office/drawing/2014/main" id="{27353604-49D1-5FE4-433E-60CF932B9A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1" t="25234" r="17666" b="22839"/>
          <a:stretch/>
        </p:blipFill>
        <p:spPr>
          <a:xfrm>
            <a:off x="8358908" y="840360"/>
            <a:ext cx="3308123" cy="23543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991E11-1013-3D2A-139F-1547A8088E14}"/>
              </a:ext>
            </a:extLst>
          </p:cNvPr>
          <p:cNvSpPr txBox="1"/>
          <p:nvPr/>
        </p:nvSpPr>
        <p:spPr>
          <a:xfrm>
            <a:off x="6420554" y="170255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4k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5705C3-1C64-E2BA-EDB9-77DA3206F07E}"/>
              </a:ext>
            </a:extLst>
          </p:cNvPr>
          <p:cNvSpPr txBox="1"/>
          <p:nvPr/>
        </p:nvSpPr>
        <p:spPr>
          <a:xfrm>
            <a:off x="7313525" y="1581688"/>
            <a:ext cx="1188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pNFkB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745CF3-B943-0CBA-4A3A-21260EE7A6DF}"/>
              </a:ext>
            </a:extLst>
          </p:cNvPr>
          <p:cNvSpPr txBox="1"/>
          <p:nvPr/>
        </p:nvSpPr>
        <p:spPr>
          <a:xfrm>
            <a:off x="7340198" y="1857184"/>
            <a:ext cx="137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65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8C48291-B530-265B-3356-C83A27B93D28}"/>
              </a:ext>
            </a:extLst>
          </p:cNvPr>
          <p:cNvCxnSpPr>
            <a:cxnSpLocks/>
          </p:cNvCxnSpPr>
          <p:nvPr/>
        </p:nvCxnSpPr>
        <p:spPr>
          <a:xfrm>
            <a:off x="8000240" y="1915878"/>
            <a:ext cx="8285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6E54DE8-1982-58D2-65CF-1BA8ED66ECC7}"/>
              </a:ext>
            </a:extLst>
          </p:cNvPr>
          <p:cNvCxnSpPr>
            <a:cxnSpLocks/>
          </p:cNvCxnSpPr>
          <p:nvPr/>
        </p:nvCxnSpPr>
        <p:spPr>
          <a:xfrm>
            <a:off x="8348305" y="4970736"/>
            <a:ext cx="6051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5D694E4-C736-8416-283C-225FBBEDFD0B}"/>
              </a:ext>
            </a:extLst>
          </p:cNvPr>
          <p:cNvSpPr txBox="1"/>
          <p:nvPr/>
        </p:nvSpPr>
        <p:spPr>
          <a:xfrm>
            <a:off x="7484397" y="4746949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FAC85D-3423-1BE9-1EFA-EA6BB56A7081}"/>
              </a:ext>
            </a:extLst>
          </p:cNvPr>
          <p:cNvSpPr txBox="1"/>
          <p:nvPr/>
        </p:nvSpPr>
        <p:spPr>
          <a:xfrm>
            <a:off x="7484396" y="4970736"/>
            <a:ext cx="97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F7783C3-C704-931B-C206-5AE4EE76207F}"/>
              </a:ext>
            </a:extLst>
          </p:cNvPr>
          <p:cNvCxnSpPr/>
          <p:nvPr/>
        </p:nvCxnSpPr>
        <p:spPr>
          <a:xfrm>
            <a:off x="1650739" y="5748076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CBE0F63-1A4F-0D62-DB7A-E603EBE97DF4}"/>
              </a:ext>
            </a:extLst>
          </p:cNvPr>
          <p:cNvSpPr txBox="1"/>
          <p:nvPr/>
        </p:nvSpPr>
        <p:spPr>
          <a:xfrm>
            <a:off x="1771327" y="5689944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5D805-42B6-38EF-CBB1-F4E2F5209033}"/>
              </a:ext>
            </a:extLst>
          </p:cNvPr>
          <p:cNvSpPr txBox="1"/>
          <p:nvPr/>
        </p:nvSpPr>
        <p:spPr>
          <a:xfrm>
            <a:off x="2658353" y="5712692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24A89C5-554E-E4D0-3337-3E8A07092228}"/>
              </a:ext>
            </a:extLst>
          </p:cNvPr>
          <p:cNvCxnSpPr/>
          <p:nvPr/>
        </p:nvCxnSpPr>
        <p:spPr>
          <a:xfrm>
            <a:off x="2566913" y="5764529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78CFF4E-F50D-B4CF-FBD0-D139A9166724}"/>
              </a:ext>
            </a:extLst>
          </p:cNvPr>
          <p:cNvSpPr txBox="1"/>
          <p:nvPr/>
        </p:nvSpPr>
        <p:spPr>
          <a:xfrm>
            <a:off x="3587517" y="5712692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E08AB9-D373-01AC-DF8C-0843798E3DE1}"/>
              </a:ext>
            </a:extLst>
          </p:cNvPr>
          <p:cNvCxnSpPr/>
          <p:nvPr/>
        </p:nvCxnSpPr>
        <p:spPr>
          <a:xfrm>
            <a:off x="3496077" y="5764529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DE1370-7310-7EFE-3DCE-FDB6692A0ED3}"/>
              </a:ext>
            </a:extLst>
          </p:cNvPr>
          <p:cNvCxnSpPr/>
          <p:nvPr/>
        </p:nvCxnSpPr>
        <p:spPr>
          <a:xfrm>
            <a:off x="8860367" y="5614183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FEF1000-0825-6479-BAA9-E2F852CFF593}"/>
              </a:ext>
            </a:extLst>
          </p:cNvPr>
          <p:cNvSpPr txBox="1"/>
          <p:nvPr/>
        </p:nvSpPr>
        <p:spPr>
          <a:xfrm>
            <a:off x="8980955" y="5556051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B97746-2F02-1CFA-6905-045B9A41D407}"/>
              </a:ext>
            </a:extLst>
          </p:cNvPr>
          <p:cNvSpPr txBox="1"/>
          <p:nvPr/>
        </p:nvSpPr>
        <p:spPr>
          <a:xfrm>
            <a:off x="9867981" y="5578799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A4111F0-F852-F9BA-E0E8-F5C1F57FFAB5}"/>
              </a:ext>
            </a:extLst>
          </p:cNvPr>
          <p:cNvCxnSpPr/>
          <p:nvPr/>
        </p:nvCxnSpPr>
        <p:spPr>
          <a:xfrm>
            <a:off x="9776541" y="5630636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BD0DAB8-3E31-0740-4F42-A206F7F952F9}"/>
              </a:ext>
            </a:extLst>
          </p:cNvPr>
          <p:cNvSpPr txBox="1"/>
          <p:nvPr/>
        </p:nvSpPr>
        <p:spPr>
          <a:xfrm>
            <a:off x="10797145" y="5578799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5572B20-8A25-9D14-FE8A-D6057A80EE92}"/>
              </a:ext>
            </a:extLst>
          </p:cNvPr>
          <p:cNvCxnSpPr/>
          <p:nvPr/>
        </p:nvCxnSpPr>
        <p:spPr>
          <a:xfrm>
            <a:off x="10705705" y="5630636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088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6C06C1-E918-320B-D089-12C3538473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8" t="42847" r="17373" b="37863"/>
          <a:stretch/>
        </p:blipFill>
        <p:spPr>
          <a:xfrm>
            <a:off x="1057285" y="2508296"/>
            <a:ext cx="3089445" cy="875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82C08A-4F36-DE2D-8A2C-6CECF50D82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 t="36414" r="17193" b="36443"/>
          <a:stretch/>
        </p:blipFill>
        <p:spPr>
          <a:xfrm>
            <a:off x="1064905" y="3414705"/>
            <a:ext cx="3097065" cy="1217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ECFB50-C781-8849-0531-874128FB6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25" y="1533308"/>
            <a:ext cx="3075729" cy="9094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CF51DC-0724-DFD5-EA10-B2B80B91AC66}"/>
              </a:ext>
            </a:extLst>
          </p:cNvPr>
          <p:cNvCxnSpPr/>
          <p:nvPr/>
        </p:nvCxnSpPr>
        <p:spPr>
          <a:xfrm>
            <a:off x="1210838" y="4790639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F3744FA-F914-9962-3848-2A5EF55FB7D1}"/>
              </a:ext>
            </a:extLst>
          </p:cNvPr>
          <p:cNvSpPr txBox="1"/>
          <p:nvPr/>
        </p:nvSpPr>
        <p:spPr>
          <a:xfrm>
            <a:off x="1331426" y="4732507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471C29-AD6E-6875-1018-0A11344D0BF8}"/>
              </a:ext>
            </a:extLst>
          </p:cNvPr>
          <p:cNvSpPr txBox="1"/>
          <p:nvPr/>
        </p:nvSpPr>
        <p:spPr>
          <a:xfrm>
            <a:off x="2371457" y="4738802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C6CE98-3192-DC22-C3AD-078E26EC6289}"/>
              </a:ext>
            </a:extLst>
          </p:cNvPr>
          <p:cNvCxnSpPr/>
          <p:nvPr/>
        </p:nvCxnSpPr>
        <p:spPr>
          <a:xfrm>
            <a:off x="2280017" y="4790639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B17B2E-0A55-7E65-DCDE-9DD6E4107A62}"/>
              </a:ext>
            </a:extLst>
          </p:cNvPr>
          <p:cNvCxnSpPr/>
          <p:nvPr/>
        </p:nvCxnSpPr>
        <p:spPr>
          <a:xfrm>
            <a:off x="3224897" y="4784543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220655-8AFB-A874-5A62-34FCDAB6CD6C}"/>
              </a:ext>
            </a:extLst>
          </p:cNvPr>
          <p:cNvSpPr txBox="1"/>
          <p:nvPr/>
        </p:nvSpPr>
        <p:spPr>
          <a:xfrm>
            <a:off x="3258483" y="4739917"/>
            <a:ext cx="74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Tofa-citinib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849323B-50DE-7F9F-027D-DD872F03E1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0" t="38067" r="29227" b="35644"/>
          <a:stretch/>
        </p:blipFill>
        <p:spPr>
          <a:xfrm flipH="1">
            <a:off x="4462691" y="3809580"/>
            <a:ext cx="3086100" cy="1173480"/>
          </a:xfrm>
          <a:prstGeom prst="rect">
            <a:avLst/>
          </a:prstGeom>
        </p:spPr>
      </p:pic>
      <p:pic>
        <p:nvPicPr>
          <p:cNvPr id="23" name="Picture 22" descr="A close-up of a plastic container&#10;&#10;Description automatically generated">
            <a:extLst>
              <a:ext uri="{FF2B5EF4-FFF2-40B4-BE49-F238E27FC236}">
                <a16:creationId xmlns:a16="http://schemas.microsoft.com/office/drawing/2014/main" id="{F493753D-69B3-B611-BF8A-B07C49A102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38584" r="23748" b="35241"/>
          <a:stretch/>
        </p:blipFill>
        <p:spPr>
          <a:xfrm flipH="1">
            <a:off x="4412200" y="1401295"/>
            <a:ext cx="3187085" cy="1173481"/>
          </a:xfrm>
          <a:prstGeom prst="rect">
            <a:avLst/>
          </a:prstGeom>
        </p:spPr>
      </p:pic>
      <p:pic>
        <p:nvPicPr>
          <p:cNvPr id="25" name="Picture 24" descr="A close-up of a metal object&#10;&#10;Description automatically generated">
            <a:extLst>
              <a:ext uri="{FF2B5EF4-FFF2-40B4-BE49-F238E27FC236}">
                <a16:creationId xmlns:a16="http://schemas.microsoft.com/office/drawing/2014/main" id="{1806497F-0F40-CA31-C4AA-746D96BAEB1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1" t="38809" r="22355" b="36720"/>
          <a:stretch/>
        </p:blipFill>
        <p:spPr>
          <a:xfrm flipH="1">
            <a:off x="4457209" y="2663301"/>
            <a:ext cx="3097065" cy="1091954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B802C52-B597-DCDE-7641-862609011FD1}"/>
              </a:ext>
            </a:extLst>
          </p:cNvPr>
          <p:cNvCxnSpPr/>
          <p:nvPr/>
        </p:nvCxnSpPr>
        <p:spPr>
          <a:xfrm>
            <a:off x="865044" y="2269640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9B9D82A-67F7-02D6-F243-4FF293A488DF}"/>
              </a:ext>
            </a:extLst>
          </p:cNvPr>
          <p:cNvCxnSpPr/>
          <p:nvPr/>
        </p:nvCxnSpPr>
        <p:spPr>
          <a:xfrm>
            <a:off x="910957" y="2882199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4F24CAA-6DA9-7CA1-26BA-FBC544209CFF}"/>
              </a:ext>
            </a:extLst>
          </p:cNvPr>
          <p:cNvCxnSpPr/>
          <p:nvPr/>
        </p:nvCxnSpPr>
        <p:spPr>
          <a:xfrm>
            <a:off x="847050" y="3734456"/>
            <a:ext cx="4204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01C139-8008-EE93-F950-8AB53AB9100A}"/>
              </a:ext>
            </a:extLst>
          </p:cNvPr>
          <p:cNvCxnSpPr>
            <a:cxnSpLocks/>
          </p:cNvCxnSpPr>
          <p:nvPr/>
        </p:nvCxnSpPr>
        <p:spPr>
          <a:xfrm flipH="1">
            <a:off x="7483876" y="1976677"/>
            <a:ext cx="4215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206ABF7-6680-FE59-6F04-173B5D4BE2B7}"/>
              </a:ext>
            </a:extLst>
          </p:cNvPr>
          <p:cNvCxnSpPr>
            <a:cxnSpLocks/>
          </p:cNvCxnSpPr>
          <p:nvPr/>
        </p:nvCxnSpPr>
        <p:spPr>
          <a:xfrm flipH="1">
            <a:off x="7483876" y="3221030"/>
            <a:ext cx="4215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8DCBBBE-88A6-D219-4604-9270DE9EC33A}"/>
              </a:ext>
            </a:extLst>
          </p:cNvPr>
          <p:cNvCxnSpPr>
            <a:cxnSpLocks/>
          </p:cNvCxnSpPr>
          <p:nvPr/>
        </p:nvCxnSpPr>
        <p:spPr>
          <a:xfrm flipH="1">
            <a:off x="7405456" y="4028898"/>
            <a:ext cx="4215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58CF5AA-1B7C-B339-BAC5-481447345503}"/>
              </a:ext>
            </a:extLst>
          </p:cNvPr>
          <p:cNvSpPr txBox="1"/>
          <p:nvPr/>
        </p:nvSpPr>
        <p:spPr>
          <a:xfrm>
            <a:off x="97477" y="2110755"/>
            <a:ext cx="852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NF-kB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DDE5CA-0714-E1CA-8EB2-FF7744699C65}"/>
              </a:ext>
            </a:extLst>
          </p:cNvPr>
          <p:cNvSpPr txBox="1"/>
          <p:nvPr/>
        </p:nvSpPr>
        <p:spPr>
          <a:xfrm>
            <a:off x="0" y="3565179"/>
            <a:ext cx="1210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6D57F1-0A89-780B-2D33-18B4C3ACD783}"/>
              </a:ext>
            </a:extLst>
          </p:cNvPr>
          <p:cNvSpPr txBox="1"/>
          <p:nvPr/>
        </p:nvSpPr>
        <p:spPr>
          <a:xfrm>
            <a:off x="7864755" y="1818758"/>
            <a:ext cx="852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STAT1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2C88F5-A024-F65E-FFAE-799F024A05FE}"/>
              </a:ext>
            </a:extLst>
          </p:cNvPr>
          <p:cNvSpPr txBox="1"/>
          <p:nvPr/>
        </p:nvSpPr>
        <p:spPr>
          <a:xfrm>
            <a:off x="124772" y="2712922"/>
            <a:ext cx="870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MMP9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BA8C2E-792F-8881-020A-4AC21CA24F13}"/>
              </a:ext>
            </a:extLst>
          </p:cNvPr>
          <p:cNvSpPr txBox="1"/>
          <p:nvPr/>
        </p:nvSpPr>
        <p:spPr>
          <a:xfrm>
            <a:off x="7849513" y="3040001"/>
            <a:ext cx="870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MMP7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D510B3-2AC4-C402-4B22-D28F7D18B474}"/>
              </a:ext>
            </a:extLst>
          </p:cNvPr>
          <p:cNvSpPr txBox="1"/>
          <p:nvPr/>
        </p:nvSpPr>
        <p:spPr>
          <a:xfrm>
            <a:off x="7864755" y="3854191"/>
            <a:ext cx="1371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475425-0981-0220-AD85-0A6D31A0D7AD}"/>
              </a:ext>
            </a:extLst>
          </p:cNvPr>
          <p:cNvSpPr txBox="1"/>
          <p:nvPr/>
        </p:nvSpPr>
        <p:spPr>
          <a:xfrm>
            <a:off x="7901331" y="2032559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87-kDa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ED6737-CC3A-6909-26C7-D26AA347E59F}"/>
              </a:ext>
            </a:extLst>
          </p:cNvPr>
          <p:cNvSpPr txBox="1"/>
          <p:nvPr/>
        </p:nvSpPr>
        <p:spPr>
          <a:xfrm>
            <a:off x="99039" y="2335173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65-kDa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1C7ACF-2F27-0AB8-4DED-40D6BCEF68A7}"/>
              </a:ext>
            </a:extLst>
          </p:cNvPr>
          <p:cNvSpPr txBox="1"/>
          <p:nvPr/>
        </p:nvSpPr>
        <p:spPr>
          <a:xfrm>
            <a:off x="124772" y="2930578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92-kDa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1C553E-6816-6DAF-7B8D-87D987112517}"/>
              </a:ext>
            </a:extLst>
          </p:cNvPr>
          <p:cNvSpPr txBox="1"/>
          <p:nvPr/>
        </p:nvSpPr>
        <p:spPr>
          <a:xfrm>
            <a:off x="7837590" y="3267427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26-kDa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89B2FA1-3646-0D6D-94B7-67AAE8FFA7CA}"/>
              </a:ext>
            </a:extLst>
          </p:cNvPr>
          <p:cNvSpPr txBox="1"/>
          <p:nvPr/>
        </p:nvSpPr>
        <p:spPr>
          <a:xfrm>
            <a:off x="7866407" y="4091967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37-kDa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7696A9-83CB-F843-BE0C-636B24A4194C}"/>
              </a:ext>
            </a:extLst>
          </p:cNvPr>
          <p:cNvSpPr txBox="1"/>
          <p:nvPr/>
        </p:nvSpPr>
        <p:spPr>
          <a:xfrm>
            <a:off x="0" y="3825695"/>
            <a:ext cx="965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37-kDa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605239-0B39-4E00-C956-025792AC98DB}"/>
              </a:ext>
            </a:extLst>
          </p:cNvPr>
          <p:cNvCxnSpPr/>
          <p:nvPr/>
        </p:nvCxnSpPr>
        <p:spPr>
          <a:xfrm>
            <a:off x="4614679" y="5046608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2910F2E-DCED-FB9C-7F63-97C1BD6FBF2E}"/>
              </a:ext>
            </a:extLst>
          </p:cNvPr>
          <p:cNvSpPr txBox="1"/>
          <p:nvPr/>
        </p:nvSpPr>
        <p:spPr>
          <a:xfrm>
            <a:off x="4735267" y="4988476"/>
            <a:ext cx="64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B11E5F-F2FC-18DA-39C8-13D74C55E50B}"/>
              </a:ext>
            </a:extLst>
          </p:cNvPr>
          <p:cNvSpPr txBox="1"/>
          <p:nvPr/>
        </p:nvSpPr>
        <p:spPr>
          <a:xfrm>
            <a:off x="5775298" y="4994771"/>
            <a:ext cx="795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F6231F-B152-AAC9-0F19-7CE296679DFA}"/>
              </a:ext>
            </a:extLst>
          </p:cNvPr>
          <p:cNvCxnSpPr/>
          <p:nvPr/>
        </p:nvCxnSpPr>
        <p:spPr>
          <a:xfrm>
            <a:off x="5683858" y="5046608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E61EC4-B863-61D3-EC8B-2F8E92A73B09}"/>
              </a:ext>
            </a:extLst>
          </p:cNvPr>
          <p:cNvCxnSpPr/>
          <p:nvPr/>
        </p:nvCxnSpPr>
        <p:spPr>
          <a:xfrm>
            <a:off x="6628738" y="5040512"/>
            <a:ext cx="887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5792D8A-4224-8789-4BA4-5659D2C901C4}"/>
              </a:ext>
            </a:extLst>
          </p:cNvPr>
          <p:cNvSpPr txBox="1"/>
          <p:nvPr/>
        </p:nvSpPr>
        <p:spPr>
          <a:xfrm>
            <a:off x="6662324" y="4995886"/>
            <a:ext cx="74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Tofa-citinib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B1D29D-8293-E98A-BE10-D87D5EB4030B}"/>
              </a:ext>
            </a:extLst>
          </p:cNvPr>
          <p:cNvSpPr txBox="1"/>
          <p:nvPr/>
        </p:nvSpPr>
        <p:spPr>
          <a:xfrm>
            <a:off x="8618301" y="1611767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4h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9301F1-CCD1-90A2-596A-CEE1796B4702}"/>
              </a:ext>
            </a:extLst>
          </p:cNvPr>
          <p:cNvSpPr txBox="1"/>
          <p:nvPr/>
        </p:nvSpPr>
        <p:spPr>
          <a:xfrm>
            <a:off x="69642" y="1752091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4j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E68F3D-0ED5-7365-B9C0-283A32DBDE13}"/>
              </a:ext>
            </a:extLst>
          </p:cNvPr>
          <p:cNvSpPr txBox="1"/>
          <p:nvPr/>
        </p:nvSpPr>
        <p:spPr>
          <a:xfrm>
            <a:off x="1241084" y="2969841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5c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389D0E-0DAD-1BC3-8425-288A1F40D12D}"/>
              </a:ext>
            </a:extLst>
          </p:cNvPr>
          <p:cNvSpPr txBox="1"/>
          <p:nvPr/>
        </p:nvSpPr>
        <p:spPr>
          <a:xfrm>
            <a:off x="8550559" y="3039668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5d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8F10728-8CA2-3A29-C21A-5BC8C1228820}"/>
              </a:ext>
            </a:extLst>
          </p:cNvPr>
          <p:cNvCxnSpPr/>
          <p:nvPr/>
        </p:nvCxnSpPr>
        <p:spPr>
          <a:xfrm flipH="1">
            <a:off x="4236938" y="0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76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t="26143" r="5051" b="50406"/>
          <a:stretch/>
        </p:blipFill>
        <p:spPr>
          <a:xfrm>
            <a:off x="801601" y="4381961"/>
            <a:ext cx="3139440" cy="6629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" t="24798" r="7209" b="37468"/>
          <a:stretch/>
        </p:blipFill>
        <p:spPr>
          <a:xfrm>
            <a:off x="801601" y="5159202"/>
            <a:ext cx="3223260" cy="106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88AF81-C984-D78D-2E70-B8F3FC2C51DF}"/>
              </a:ext>
            </a:extLst>
          </p:cNvPr>
          <p:cNvSpPr txBox="1"/>
          <p:nvPr/>
        </p:nvSpPr>
        <p:spPr>
          <a:xfrm>
            <a:off x="2530764" y="4166517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Ladder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B2D9F-6AAD-BDB3-5C4D-9A1CEC7BE096}"/>
              </a:ext>
            </a:extLst>
          </p:cNvPr>
          <p:cNvSpPr txBox="1"/>
          <p:nvPr/>
        </p:nvSpPr>
        <p:spPr>
          <a:xfrm>
            <a:off x="2849418" y="4175289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Unt</a:t>
            </a:r>
            <a:endParaRPr lang="en-US" sz="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2C47B-4CB8-FBA4-0F75-F08FC48B216F}"/>
              </a:ext>
            </a:extLst>
          </p:cNvPr>
          <p:cNvSpPr txBox="1"/>
          <p:nvPr/>
        </p:nvSpPr>
        <p:spPr>
          <a:xfrm>
            <a:off x="3168072" y="4166517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miR</a:t>
            </a:r>
            <a:endParaRPr lang="en-US" sz="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F8F92-2FA2-7167-1C69-B6A2BB3D6DEE}"/>
              </a:ext>
            </a:extLst>
          </p:cNvPr>
          <p:cNvSpPr txBox="1"/>
          <p:nvPr/>
        </p:nvSpPr>
        <p:spPr>
          <a:xfrm>
            <a:off x="3498388" y="4155083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M-NC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84340B-9DAC-19A8-3EFE-C339EBCC5A64}"/>
              </a:ext>
            </a:extLst>
          </p:cNvPr>
          <p:cNvSpPr txBox="1"/>
          <p:nvPr/>
        </p:nvSpPr>
        <p:spPr>
          <a:xfrm>
            <a:off x="2321212" y="4166517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Unt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C7F876-D1FB-ADD2-839A-F29F01E62B55}"/>
              </a:ext>
            </a:extLst>
          </p:cNvPr>
          <p:cNvSpPr txBox="1"/>
          <p:nvPr/>
        </p:nvSpPr>
        <p:spPr>
          <a:xfrm>
            <a:off x="2054632" y="4155083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26E73-F947-9C27-F75B-13A29202E898}"/>
              </a:ext>
            </a:extLst>
          </p:cNvPr>
          <p:cNvSpPr txBox="1"/>
          <p:nvPr/>
        </p:nvSpPr>
        <p:spPr>
          <a:xfrm>
            <a:off x="1697412" y="4175289"/>
            <a:ext cx="4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AM-NC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BDE285-12F9-28A4-9A65-E0529BEE14EB}"/>
              </a:ext>
            </a:extLst>
          </p:cNvPr>
          <p:cNvCxnSpPr>
            <a:cxnSpLocks/>
          </p:cNvCxnSpPr>
          <p:nvPr/>
        </p:nvCxnSpPr>
        <p:spPr>
          <a:xfrm flipH="1">
            <a:off x="3817042" y="4784890"/>
            <a:ext cx="4756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BEB274B-233A-5C9C-FF45-B23DF29EB3C2}"/>
              </a:ext>
            </a:extLst>
          </p:cNvPr>
          <p:cNvCxnSpPr>
            <a:cxnSpLocks/>
          </p:cNvCxnSpPr>
          <p:nvPr/>
        </p:nvCxnSpPr>
        <p:spPr>
          <a:xfrm flipH="1">
            <a:off x="3817042" y="5528418"/>
            <a:ext cx="4756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8E038DB-476A-F1D1-3F27-C92237B40D2D}"/>
              </a:ext>
            </a:extLst>
          </p:cNvPr>
          <p:cNvSpPr txBox="1"/>
          <p:nvPr/>
        </p:nvSpPr>
        <p:spPr>
          <a:xfrm>
            <a:off x="3987915" y="4516582"/>
            <a:ext cx="1239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HSC70KDa</a:t>
            </a:r>
          </a:p>
          <a:p>
            <a:r>
              <a:rPr lang="en-US" dirty="0"/>
              <a:t>(loading control)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81CE08-61F1-AF70-5F60-B0C38525D5B5}"/>
              </a:ext>
            </a:extLst>
          </p:cNvPr>
          <p:cNvSpPr txBox="1"/>
          <p:nvPr/>
        </p:nvSpPr>
        <p:spPr>
          <a:xfrm>
            <a:off x="3987915" y="5617041"/>
            <a:ext cx="1239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PHB 34KDa</a:t>
            </a:r>
          </a:p>
        </p:txBody>
      </p:sp>
      <p:pic>
        <p:nvPicPr>
          <p:cNvPr id="17" name="Picture 16" descr="A paper with a number of lines on it&#10;&#10;Description automatically generated">
            <a:extLst>
              <a:ext uri="{FF2B5EF4-FFF2-40B4-BE49-F238E27FC236}">
                <a16:creationId xmlns:a16="http://schemas.microsoft.com/office/drawing/2014/main" id="{81ED9828-DB6A-3940-1CA9-619B68607F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0" t="23813" r="27810" b="26931"/>
          <a:stretch/>
        </p:blipFill>
        <p:spPr>
          <a:xfrm>
            <a:off x="2791814" y="443346"/>
            <a:ext cx="1332401" cy="1570182"/>
          </a:xfrm>
          <a:prstGeom prst="rect">
            <a:avLst/>
          </a:prstGeom>
        </p:spPr>
      </p:pic>
      <p:pic>
        <p:nvPicPr>
          <p:cNvPr id="19" name="Picture 18" descr="A piece of paper with a white strip of paper&#10;&#10;Description automatically generated with medium confidence">
            <a:extLst>
              <a:ext uri="{FF2B5EF4-FFF2-40B4-BE49-F238E27FC236}">
                <a16:creationId xmlns:a16="http://schemas.microsoft.com/office/drawing/2014/main" id="{45FFD8DE-609A-01C4-5DC8-0785D20B13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t="10872" r="36935" b="41330"/>
          <a:stretch/>
        </p:blipFill>
        <p:spPr>
          <a:xfrm>
            <a:off x="710796" y="498764"/>
            <a:ext cx="1231379" cy="145934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D810C4-D816-7D8C-B776-F58A40B62AAE}"/>
              </a:ext>
            </a:extLst>
          </p:cNvPr>
          <p:cNvCxnSpPr>
            <a:cxnSpLocks/>
          </p:cNvCxnSpPr>
          <p:nvPr/>
        </p:nvCxnSpPr>
        <p:spPr>
          <a:xfrm flipH="1">
            <a:off x="3928057" y="933327"/>
            <a:ext cx="4756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ED22136-0ED0-8185-3D6D-8BA5B649ED29}"/>
              </a:ext>
            </a:extLst>
          </p:cNvPr>
          <p:cNvSpPr txBox="1"/>
          <p:nvPr/>
        </p:nvSpPr>
        <p:spPr>
          <a:xfrm>
            <a:off x="4082591" y="900607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B8EA92-D8B0-019F-833C-72745DAAA0FA}"/>
              </a:ext>
            </a:extLst>
          </p:cNvPr>
          <p:cNvSpPr txBox="1"/>
          <p:nvPr/>
        </p:nvSpPr>
        <p:spPr>
          <a:xfrm>
            <a:off x="0" y="748207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PHB  34KDa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108C82D-2834-AF8B-91B5-E100C399F208}"/>
              </a:ext>
            </a:extLst>
          </p:cNvPr>
          <p:cNvCxnSpPr>
            <a:cxnSpLocks/>
          </p:cNvCxnSpPr>
          <p:nvPr/>
        </p:nvCxnSpPr>
        <p:spPr>
          <a:xfrm>
            <a:off x="478329" y="1020982"/>
            <a:ext cx="45056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paper with a black and white image&#10;&#10;Description automatically generated">
            <a:extLst>
              <a:ext uri="{FF2B5EF4-FFF2-40B4-BE49-F238E27FC236}">
                <a16:creationId xmlns:a16="http://schemas.microsoft.com/office/drawing/2014/main" id="{11C707A9-695F-CF97-9E8B-912D20196B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7" t="33465" r="36047" b="16006"/>
          <a:stretch/>
        </p:blipFill>
        <p:spPr>
          <a:xfrm>
            <a:off x="2582707" y="2373137"/>
            <a:ext cx="1218286" cy="1545083"/>
          </a:xfrm>
          <a:prstGeom prst="rect">
            <a:avLst/>
          </a:prstGeom>
        </p:spPr>
      </p:pic>
      <p:pic>
        <p:nvPicPr>
          <p:cNvPr id="28" name="Picture 27" descr="A piece of paper with a number and numbers&#10;&#10;Description automatically generated">
            <a:extLst>
              <a:ext uri="{FF2B5EF4-FFF2-40B4-BE49-F238E27FC236}">
                <a16:creationId xmlns:a16="http://schemas.microsoft.com/office/drawing/2014/main" id="{6BF4A2C6-D5C7-4B8A-DF94-BC50662F713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4" t="38558" r="35140" b="13716"/>
          <a:stretch/>
        </p:blipFill>
        <p:spPr>
          <a:xfrm>
            <a:off x="723889" y="2476039"/>
            <a:ext cx="1218286" cy="1459346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754149-28CB-0753-628F-8F8808BAC021}"/>
              </a:ext>
            </a:extLst>
          </p:cNvPr>
          <p:cNvCxnSpPr>
            <a:cxnSpLocks/>
          </p:cNvCxnSpPr>
          <p:nvPr/>
        </p:nvCxnSpPr>
        <p:spPr>
          <a:xfrm>
            <a:off x="498606" y="3602545"/>
            <a:ext cx="45056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B59D4E5-1B7F-C2E4-153D-2C8E3267A152}"/>
              </a:ext>
            </a:extLst>
          </p:cNvPr>
          <p:cNvSpPr txBox="1"/>
          <p:nvPr/>
        </p:nvSpPr>
        <p:spPr>
          <a:xfrm>
            <a:off x="-27316" y="2956214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PHB  34KDa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0432818-FFD2-2BC5-A7AC-2DB9A4F81A27}"/>
              </a:ext>
            </a:extLst>
          </p:cNvPr>
          <p:cNvCxnSpPr>
            <a:cxnSpLocks/>
          </p:cNvCxnSpPr>
          <p:nvPr/>
        </p:nvCxnSpPr>
        <p:spPr>
          <a:xfrm flipH="1">
            <a:off x="3692548" y="3339779"/>
            <a:ext cx="47101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252252E-82BD-E07D-4328-9EA3B351953B}"/>
              </a:ext>
            </a:extLst>
          </p:cNvPr>
          <p:cNvSpPr txBox="1"/>
          <p:nvPr/>
        </p:nvSpPr>
        <p:spPr>
          <a:xfrm>
            <a:off x="4054882" y="3016613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D45004-CD8E-662F-3F54-346E3E912DEA}"/>
              </a:ext>
            </a:extLst>
          </p:cNvPr>
          <p:cNvSpPr txBox="1"/>
          <p:nvPr/>
        </p:nvSpPr>
        <p:spPr>
          <a:xfrm>
            <a:off x="-43808" y="3550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055456-33A0-9658-B4E3-F587107B097C}"/>
              </a:ext>
            </a:extLst>
          </p:cNvPr>
          <p:cNvSpPr txBox="1"/>
          <p:nvPr/>
        </p:nvSpPr>
        <p:spPr>
          <a:xfrm>
            <a:off x="-4080" y="227722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A4E7AD-C04B-3288-D614-77183BDE3F3A}"/>
              </a:ext>
            </a:extLst>
          </p:cNvPr>
          <p:cNvSpPr txBox="1"/>
          <p:nvPr/>
        </p:nvSpPr>
        <p:spPr>
          <a:xfrm>
            <a:off x="-6288" y="41334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45A7E8C-FD2C-7B44-26E8-DF76B76C4E95}"/>
              </a:ext>
            </a:extLst>
          </p:cNvPr>
          <p:cNvCxnSpPr/>
          <p:nvPr/>
        </p:nvCxnSpPr>
        <p:spPr>
          <a:xfrm flipH="1">
            <a:off x="5360024" y="60669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86CA490-ED67-F0C7-801F-2FB93F9890C4}"/>
              </a:ext>
            </a:extLst>
          </p:cNvPr>
          <p:cNvSpPr txBox="1"/>
          <p:nvPr/>
        </p:nvSpPr>
        <p:spPr>
          <a:xfrm>
            <a:off x="1623370" y="-23244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41" name="Picture 40" descr="A paper with a number on it&#10;&#10;Description automatically generated">
            <a:extLst>
              <a:ext uri="{FF2B5EF4-FFF2-40B4-BE49-F238E27FC236}">
                <a16:creationId xmlns:a16="http://schemas.microsoft.com/office/drawing/2014/main" id="{196A499B-1860-F43A-AA04-05A9C867C1F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6" t="32774" r="29875" b="16517"/>
          <a:stretch/>
        </p:blipFill>
        <p:spPr>
          <a:xfrm>
            <a:off x="9891551" y="594215"/>
            <a:ext cx="1450467" cy="1778922"/>
          </a:xfrm>
          <a:prstGeom prst="rect">
            <a:avLst/>
          </a:prstGeom>
        </p:spPr>
      </p:pic>
      <p:pic>
        <p:nvPicPr>
          <p:cNvPr id="43" name="Picture 42" descr="A paper with a test result&#10;&#10;Description automatically generated with medium confidence">
            <a:extLst>
              <a:ext uri="{FF2B5EF4-FFF2-40B4-BE49-F238E27FC236}">
                <a16:creationId xmlns:a16="http://schemas.microsoft.com/office/drawing/2014/main" id="{6C8D5DDB-3B1E-8CAB-C41C-FAB9334C88C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4" t="25636" r="35223" b="23656"/>
          <a:stretch/>
        </p:blipFill>
        <p:spPr>
          <a:xfrm>
            <a:off x="6977262" y="594215"/>
            <a:ext cx="1419942" cy="1778922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6360791-3691-803E-13DD-185C48CF5BE5}"/>
              </a:ext>
            </a:extLst>
          </p:cNvPr>
          <p:cNvCxnSpPr>
            <a:cxnSpLocks/>
          </p:cNvCxnSpPr>
          <p:nvPr/>
        </p:nvCxnSpPr>
        <p:spPr>
          <a:xfrm>
            <a:off x="6881090" y="127045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86AF1C4-9574-4B70-31A5-63262C9FA6B5}"/>
              </a:ext>
            </a:extLst>
          </p:cNvPr>
          <p:cNvSpPr txBox="1"/>
          <p:nvPr/>
        </p:nvSpPr>
        <p:spPr>
          <a:xfrm>
            <a:off x="6015935" y="1002814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MFN1</a:t>
            </a:r>
          </a:p>
          <a:p>
            <a:r>
              <a:rPr lang="en-US" dirty="0"/>
              <a:t>80KDa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B1DFA3F-992E-CC73-51D3-20FBE0910BC4}"/>
              </a:ext>
            </a:extLst>
          </p:cNvPr>
          <p:cNvCxnSpPr>
            <a:cxnSpLocks/>
          </p:cNvCxnSpPr>
          <p:nvPr/>
        </p:nvCxnSpPr>
        <p:spPr>
          <a:xfrm>
            <a:off x="9790546" y="1649145"/>
            <a:ext cx="5244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6B2A7DD-E325-4238-6AFB-37EE5EE599B2}"/>
              </a:ext>
            </a:extLst>
          </p:cNvPr>
          <p:cNvSpPr txBox="1"/>
          <p:nvPr/>
        </p:nvSpPr>
        <p:spPr>
          <a:xfrm>
            <a:off x="9052627" y="1330961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91F3E7-DCBF-F004-16DB-72CD2F679EE6}"/>
              </a:ext>
            </a:extLst>
          </p:cNvPr>
          <p:cNvSpPr txBox="1"/>
          <p:nvPr/>
        </p:nvSpPr>
        <p:spPr>
          <a:xfrm>
            <a:off x="7512126" y="110999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6b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52" name="Picture 51" descr="A white square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4D5F3FAF-125A-F47F-BDCC-106D5397BF5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2" t="31517" r="25955" b="26055"/>
          <a:stretch/>
        </p:blipFill>
        <p:spPr>
          <a:xfrm>
            <a:off x="9792625" y="2598787"/>
            <a:ext cx="1563935" cy="1686226"/>
          </a:xfrm>
          <a:prstGeom prst="rect">
            <a:avLst/>
          </a:prstGeom>
        </p:spPr>
      </p:pic>
      <p:pic>
        <p:nvPicPr>
          <p:cNvPr id="54" name="Picture 53" descr="A rectangular object with black and white markings&#10;&#10;Description automatically generated">
            <a:extLst>
              <a:ext uri="{FF2B5EF4-FFF2-40B4-BE49-F238E27FC236}">
                <a16:creationId xmlns:a16="http://schemas.microsoft.com/office/drawing/2014/main" id="{FF01BDD4-5E33-9584-D921-C8BF87C5763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5" t="42245" r="38784" b="43566"/>
          <a:stretch/>
        </p:blipFill>
        <p:spPr>
          <a:xfrm>
            <a:off x="6886349" y="2969199"/>
            <a:ext cx="1668236" cy="63334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A9D183E-C34C-09A8-6E9E-B40507E9D78B}"/>
              </a:ext>
            </a:extLst>
          </p:cNvPr>
          <p:cNvSpPr txBox="1"/>
          <p:nvPr/>
        </p:nvSpPr>
        <p:spPr>
          <a:xfrm>
            <a:off x="5780142" y="2956213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MFN1</a:t>
            </a:r>
          </a:p>
          <a:p>
            <a:r>
              <a:rPr lang="en-US" dirty="0"/>
              <a:t>80KDa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D98EF6D-512B-E2C8-002D-22FAB927176C}"/>
              </a:ext>
            </a:extLst>
          </p:cNvPr>
          <p:cNvCxnSpPr>
            <a:cxnSpLocks/>
          </p:cNvCxnSpPr>
          <p:nvPr/>
        </p:nvCxnSpPr>
        <p:spPr>
          <a:xfrm>
            <a:off x="6595770" y="3367941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29D338B-C13E-1137-55BA-8948DA22E000}"/>
              </a:ext>
            </a:extLst>
          </p:cNvPr>
          <p:cNvSpPr txBox="1"/>
          <p:nvPr/>
        </p:nvSpPr>
        <p:spPr>
          <a:xfrm>
            <a:off x="8902310" y="2597814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57E08BA-014B-AD04-3D31-92E35B1779BD}"/>
              </a:ext>
            </a:extLst>
          </p:cNvPr>
          <p:cNvCxnSpPr>
            <a:cxnSpLocks/>
          </p:cNvCxnSpPr>
          <p:nvPr/>
        </p:nvCxnSpPr>
        <p:spPr>
          <a:xfrm>
            <a:off x="9482135" y="2978889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 descr="A close-up of a paper with a number&#10;&#10;Description automatically generated">
            <a:extLst>
              <a:ext uri="{FF2B5EF4-FFF2-40B4-BE49-F238E27FC236}">
                <a16:creationId xmlns:a16="http://schemas.microsoft.com/office/drawing/2014/main" id="{D12B985A-D27B-D614-CA1F-C79A1742E78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34499" r="35781" b="16478"/>
          <a:stretch/>
        </p:blipFill>
        <p:spPr>
          <a:xfrm>
            <a:off x="9967856" y="4546571"/>
            <a:ext cx="1422543" cy="1786681"/>
          </a:xfrm>
          <a:prstGeom prst="rect">
            <a:avLst/>
          </a:prstGeom>
        </p:spPr>
      </p:pic>
      <p:pic>
        <p:nvPicPr>
          <p:cNvPr id="62" name="Picture 61" descr="A close-up of a test&#10;&#10;Description automatically generated">
            <a:extLst>
              <a:ext uri="{FF2B5EF4-FFF2-40B4-BE49-F238E27FC236}">
                <a16:creationId xmlns:a16="http://schemas.microsoft.com/office/drawing/2014/main" id="{7134B21E-0816-8EB9-3818-92CDFE84B8F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1" t="33099" r="31697" b="19119"/>
          <a:stretch/>
        </p:blipFill>
        <p:spPr>
          <a:xfrm>
            <a:off x="6930164" y="4433271"/>
            <a:ext cx="1514137" cy="183337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CD3C553-1C21-8E78-B816-EDE49998FC40}"/>
              </a:ext>
            </a:extLst>
          </p:cNvPr>
          <p:cNvCxnSpPr>
            <a:cxnSpLocks/>
          </p:cNvCxnSpPr>
          <p:nvPr/>
        </p:nvCxnSpPr>
        <p:spPr>
          <a:xfrm>
            <a:off x="6630989" y="5122258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1FFC13C5-7E3E-1C80-4F81-D4F57F201175}"/>
              </a:ext>
            </a:extLst>
          </p:cNvPr>
          <p:cNvSpPr txBox="1"/>
          <p:nvPr/>
        </p:nvSpPr>
        <p:spPr>
          <a:xfrm>
            <a:off x="5875887" y="4845076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MFN1</a:t>
            </a:r>
          </a:p>
          <a:p>
            <a:r>
              <a:rPr lang="en-US" dirty="0"/>
              <a:t>80KDa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AFFC31-B093-87B8-7791-04A1CB76F7B0}"/>
              </a:ext>
            </a:extLst>
          </p:cNvPr>
          <p:cNvSpPr txBox="1"/>
          <p:nvPr/>
        </p:nvSpPr>
        <p:spPr>
          <a:xfrm>
            <a:off x="9144425" y="5340042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CF51EC7-0C2C-6BA5-7D37-2361CD73B56C}"/>
              </a:ext>
            </a:extLst>
          </p:cNvPr>
          <p:cNvSpPr txBox="1"/>
          <p:nvPr/>
        </p:nvSpPr>
        <p:spPr>
          <a:xfrm>
            <a:off x="966572" y="3545585"/>
            <a:ext cx="958203" cy="103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31F6DE3-10F4-8941-3127-B1255061FEA3}"/>
              </a:ext>
            </a:extLst>
          </p:cNvPr>
          <p:cNvSpPr txBox="1"/>
          <p:nvPr/>
        </p:nvSpPr>
        <p:spPr>
          <a:xfrm>
            <a:off x="2816842" y="3288825"/>
            <a:ext cx="958203" cy="103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99C04C9-4C7A-9DFA-9480-D278919AB376}"/>
              </a:ext>
            </a:extLst>
          </p:cNvPr>
          <p:cNvSpPr txBox="1"/>
          <p:nvPr/>
        </p:nvSpPr>
        <p:spPr>
          <a:xfrm>
            <a:off x="7103380" y="3367940"/>
            <a:ext cx="1451205" cy="1776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104928C-D496-F170-B363-367CA5B58412}"/>
              </a:ext>
            </a:extLst>
          </p:cNvPr>
          <p:cNvSpPr txBox="1"/>
          <p:nvPr/>
        </p:nvSpPr>
        <p:spPr>
          <a:xfrm>
            <a:off x="9890813" y="2920979"/>
            <a:ext cx="1451205" cy="1776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EAE77B-4746-72EA-3E11-1D62BD7C47E2}"/>
              </a:ext>
            </a:extLst>
          </p:cNvPr>
          <p:cNvSpPr txBox="1"/>
          <p:nvPr/>
        </p:nvSpPr>
        <p:spPr>
          <a:xfrm>
            <a:off x="5507141" y="585892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DFBE71-7179-5243-6FD3-12ACE9EB91BE}"/>
              </a:ext>
            </a:extLst>
          </p:cNvPr>
          <p:cNvSpPr txBox="1"/>
          <p:nvPr/>
        </p:nvSpPr>
        <p:spPr>
          <a:xfrm>
            <a:off x="5546869" y="250805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AD7905-0781-DADC-66AF-B08C779E2410}"/>
              </a:ext>
            </a:extLst>
          </p:cNvPr>
          <p:cNvSpPr txBox="1"/>
          <p:nvPr/>
        </p:nvSpPr>
        <p:spPr>
          <a:xfrm>
            <a:off x="5544661" y="4364292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</p:spTree>
    <p:extLst>
      <p:ext uri="{BB962C8B-B14F-4D97-AF65-F5344CB8AC3E}">
        <p14:creationId xmlns:p14="http://schemas.microsoft.com/office/powerpoint/2010/main" val="391678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235BCF-A3A0-9BA2-13C8-DE08D55F19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9" t="34311" r="37312" b="42472"/>
          <a:stretch/>
        </p:blipFill>
        <p:spPr>
          <a:xfrm flipH="1">
            <a:off x="881795" y="801023"/>
            <a:ext cx="1704040" cy="861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51B934-02B4-03FF-4465-94AB589B80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1" t="25265" r="31123" b="51007"/>
          <a:stretch/>
        </p:blipFill>
        <p:spPr>
          <a:xfrm flipH="1">
            <a:off x="3345334" y="801023"/>
            <a:ext cx="1691370" cy="880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9DD8E0-034B-19C4-8C57-2C5987291FAB}"/>
              </a:ext>
            </a:extLst>
          </p:cNvPr>
          <p:cNvSpPr txBox="1"/>
          <p:nvPr/>
        </p:nvSpPr>
        <p:spPr>
          <a:xfrm>
            <a:off x="122296" y="908618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MFN2</a:t>
            </a:r>
          </a:p>
          <a:p>
            <a:r>
              <a:rPr lang="en-US" dirty="0"/>
              <a:t>80KDa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A749C8-BB34-8B46-C04B-893CBDCEFFA5}"/>
              </a:ext>
            </a:extLst>
          </p:cNvPr>
          <p:cNvSpPr txBox="1"/>
          <p:nvPr/>
        </p:nvSpPr>
        <p:spPr>
          <a:xfrm>
            <a:off x="2585835" y="908617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E51B16-E4EE-4999-7A35-D7C7405F4855}"/>
              </a:ext>
            </a:extLst>
          </p:cNvPr>
          <p:cNvCxnSpPr>
            <a:cxnSpLocks/>
          </p:cNvCxnSpPr>
          <p:nvPr/>
        </p:nvCxnSpPr>
        <p:spPr>
          <a:xfrm>
            <a:off x="568767" y="1536476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72E66C-3B7B-B6F8-23AB-AC747347E32A}"/>
              </a:ext>
            </a:extLst>
          </p:cNvPr>
          <p:cNvCxnSpPr>
            <a:cxnSpLocks/>
          </p:cNvCxnSpPr>
          <p:nvPr/>
        </p:nvCxnSpPr>
        <p:spPr>
          <a:xfrm>
            <a:off x="3013556" y="1171640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3EA2867-8966-0E12-7E5B-418326CD7141}"/>
              </a:ext>
            </a:extLst>
          </p:cNvPr>
          <p:cNvSpPr txBox="1"/>
          <p:nvPr/>
        </p:nvSpPr>
        <p:spPr>
          <a:xfrm>
            <a:off x="1908691" y="186883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6c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CF3AC7-19F0-4973-ADC7-9C01F96026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4" t="25777" r="36083" b="53567"/>
          <a:stretch/>
        </p:blipFill>
        <p:spPr>
          <a:xfrm>
            <a:off x="657975" y="2525707"/>
            <a:ext cx="1927860" cy="9220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9835E5-1198-4416-AABA-F78274E727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9" t="18945" r="28954" b="50223"/>
          <a:stretch/>
        </p:blipFill>
        <p:spPr>
          <a:xfrm>
            <a:off x="2921192" y="2354257"/>
            <a:ext cx="1965960" cy="1264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376E65-4168-EDA5-FAA1-8F023C05DB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0" t="25948" r="26659" b="45374"/>
          <a:stretch/>
        </p:blipFill>
        <p:spPr>
          <a:xfrm flipH="1">
            <a:off x="3101359" y="4566709"/>
            <a:ext cx="2179320" cy="11196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7A3045-F5C6-D413-0F7C-0C72FC64BF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 t="27367" r="34128" b="53172"/>
          <a:stretch/>
        </p:blipFill>
        <p:spPr>
          <a:xfrm flipH="1">
            <a:off x="657975" y="4786934"/>
            <a:ext cx="2133600" cy="86868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04DB37-644F-6886-7B4F-AA1D26D4C580}"/>
              </a:ext>
            </a:extLst>
          </p:cNvPr>
          <p:cNvCxnSpPr>
            <a:cxnSpLocks/>
          </p:cNvCxnSpPr>
          <p:nvPr/>
        </p:nvCxnSpPr>
        <p:spPr>
          <a:xfrm>
            <a:off x="379305" y="3203640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4EB7C4-A386-5D8A-267F-D08DB7F0E2BC}"/>
              </a:ext>
            </a:extLst>
          </p:cNvPr>
          <p:cNvCxnSpPr>
            <a:cxnSpLocks/>
          </p:cNvCxnSpPr>
          <p:nvPr/>
        </p:nvCxnSpPr>
        <p:spPr>
          <a:xfrm>
            <a:off x="402002" y="5443458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1BD458-FF1C-E2F3-17C5-98141DDAF2B6}"/>
              </a:ext>
            </a:extLst>
          </p:cNvPr>
          <p:cNvCxnSpPr>
            <a:cxnSpLocks/>
          </p:cNvCxnSpPr>
          <p:nvPr/>
        </p:nvCxnSpPr>
        <p:spPr>
          <a:xfrm>
            <a:off x="2907616" y="478693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DF89EE-7BAF-0DEC-1A58-38BE985ABB7E}"/>
              </a:ext>
            </a:extLst>
          </p:cNvPr>
          <p:cNvCxnSpPr>
            <a:cxnSpLocks/>
          </p:cNvCxnSpPr>
          <p:nvPr/>
        </p:nvCxnSpPr>
        <p:spPr>
          <a:xfrm>
            <a:off x="2728236" y="287962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D7F2B2C-0520-1EA4-0BE9-1F9298E3938C}"/>
              </a:ext>
            </a:extLst>
          </p:cNvPr>
          <p:cNvSpPr txBox="1"/>
          <p:nvPr/>
        </p:nvSpPr>
        <p:spPr>
          <a:xfrm>
            <a:off x="8584669" y="1269520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FFAD66-7080-B402-3734-79530753099E}"/>
              </a:ext>
            </a:extLst>
          </p:cNvPr>
          <p:cNvSpPr txBox="1"/>
          <p:nvPr/>
        </p:nvSpPr>
        <p:spPr>
          <a:xfrm>
            <a:off x="4069125" y="5221274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575D85-B636-21C8-5153-D5A231A3474C}"/>
              </a:ext>
            </a:extLst>
          </p:cNvPr>
          <p:cNvSpPr txBox="1"/>
          <p:nvPr/>
        </p:nvSpPr>
        <p:spPr>
          <a:xfrm>
            <a:off x="-85186" y="2524610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MFN2</a:t>
            </a:r>
          </a:p>
          <a:p>
            <a:r>
              <a:rPr lang="en-US" dirty="0"/>
              <a:t>80KDa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D6CBD6-FBCC-E1C2-B2FE-0C3FE7320436}"/>
              </a:ext>
            </a:extLst>
          </p:cNvPr>
          <p:cNvSpPr txBox="1"/>
          <p:nvPr/>
        </p:nvSpPr>
        <p:spPr>
          <a:xfrm>
            <a:off x="-85186" y="4708705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MFN2</a:t>
            </a:r>
          </a:p>
          <a:p>
            <a:r>
              <a:rPr lang="en-US" dirty="0"/>
              <a:t>80KDa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21649C-105E-2DCA-FF23-CB2A70FF87B3}"/>
              </a:ext>
            </a:extLst>
          </p:cNvPr>
          <p:cNvCxnSpPr/>
          <p:nvPr/>
        </p:nvCxnSpPr>
        <p:spPr>
          <a:xfrm flipH="1">
            <a:off x="5689388" y="0"/>
            <a:ext cx="71255" cy="65582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4825FF-5305-DA0B-EC83-92063AC68A7E}"/>
              </a:ext>
            </a:extLst>
          </p:cNvPr>
          <p:cNvSpPr txBox="1"/>
          <p:nvPr/>
        </p:nvSpPr>
        <p:spPr>
          <a:xfrm>
            <a:off x="-43808" y="3550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34CEF0-6673-3022-4A92-AA45D6661F23}"/>
              </a:ext>
            </a:extLst>
          </p:cNvPr>
          <p:cNvSpPr txBox="1"/>
          <p:nvPr/>
        </p:nvSpPr>
        <p:spPr>
          <a:xfrm>
            <a:off x="-4080" y="227722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4CB6C4-F5CF-974F-9879-5042769E02BB}"/>
              </a:ext>
            </a:extLst>
          </p:cNvPr>
          <p:cNvSpPr txBox="1"/>
          <p:nvPr/>
        </p:nvSpPr>
        <p:spPr>
          <a:xfrm>
            <a:off x="-6288" y="4133460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9A7432-0487-9480-7B3B-84E11A2BFA70}"/>
              </a:ext>
            </a:extLst>
          </p:cNvPr>
          <p:cNvSpPr txBox="1"/>
          <p:nvPr/>
        </p:nvSpPr>
        <p:spPr>
          <a:xfrm>
            <a:off x="5740920" y="777702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D58BA6-41BD-64D0-C6C0-D99795A7ACDD}"/>
              </a:ext>
            </a:extLst>
          </p:cNvPr>
          <p:cNvSpPr txBox="1"/>
          <p:nvPr/>
        </p:nvSpPr>
        <p:spPr>
          <a:xfrm>
            <a:off x="5780648" y="269986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D01489-FD78-627F-5E5D-1E7A5D39D521}"/>
              </a:ext>
            </a:extLst>
          </p:cNvPr>
          <p:cNvSpPr txBox="1"/>
          <p:nvPr/>
        </p:nvSpPr>
        <p:spPr>
          <a:xfrm>
            <a:off x="5778440" y="4556102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A660AD-08DC-F5FA-AB76-FA69510653E7}"/>
              </a:ext>
            </a:extLst>
          </p:cNvPr>
          <p:cNvSpPr txBox="1"/>
          <p:nvPr/>
        </p:nvSpPr>
        <p:spPr>
          <a:xfrm>
            <a:off x="8055491" y="124227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6d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24D3134-BD2D-D825-8C82-5AB61B435EF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1" t="30044" r="32259" b="44520"/>
          <a:stretch/>
        </p:blipFill>
        <p:spPr>
          <a:xfrm>
            <a:off x="9414667" y="1094855"/>
            <a:ext cx="2202180" cy="11353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8E2B5EE-A783-7984-C110-12DFD8F7DE9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6" t="35336" r="35673" b="44862"/>
          <a:stretch/>
        </p:blipFill>
        <p:spPr>
          <a:xfrm>
            <a:off x="6370374" y="1165486"/>
            <a:ext cx="2179320" cy="8839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79361F8-D907-64F0-D4C2-859828B055A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7" t="25446" r="33858" b="44094"/>
          <a:stretch/>
        </p:blipFill>
        <p:spPr>
          <a:xfrm flipH="1">
            <a:off x="9199553" y="2473997"/>
            <a:ext cx="2087880" cy="12496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07B7D8A-AE6C-CEE7-5EEC-3440D43E438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6" t="32434" r="37449" b="47593"/>
          <a:stretch/>
        </p:blipFill>
        <p:spPr>
          <a:xfrm flipH="1">
            <a:off x="6420947" y="2441418"/>
            <a:ext cx="2034540" cy="891540"/>
          </a:xfrm>
          <a:prstGeom prst="rect">
            <a:avLst/>
          </a:prstGeom>
        </p:spPr>
      </p:pic>
      <p:pic>
        <p:nvPicPr>
          <p:cNvPr id="34" name="Picture 33" descr="A white paper with black text&#10;&#10;Description automatically generated">
            <a:extLst>
              <a:ext uri="{FF2B5EF4-FFF2-40B4-BE49-F238E27FC236}">
                <a16:creationId xmlns:a16="http://schemas.microsoft.com/office/drawing/2014/main" id="{4845A509-C56F-765E-A04D-B0C4891680A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t="25017" r="32736" b="46586"/>
          <a:stretch/>
        </p:blipFill>
        <p:spPr>
          <a:xfrm flipH="1">
            <a:off x="9027170" y="4243823"/>
            <a:ext cx="2432646" cy="1267571"/>
          </a:xfrm>
          <a:prstGeom prst="rect">
            <a:avLst/>
          </a:prstGeom>
        </p:spPr>
      </p:pic>
      <p:pic>
        <p:nvPicPr>
          <p:cNvPr id="36" name="Picture 35" descr="A white object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7A779C40-9818-3135-FE71-B9E81CA7862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1" t="26166" r="26398" b="52760"/>
          <a:stretch/>
        </p:blipFill>
        <p:spPr>
          <a:xfrm flipH="1">
            <a:off x="6347092" y="4185830"/>
            <a:ext cx="2291513" cy="940704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8C699CF-902D-419B-0C13-63347E946C34}"/>
              </a:ext>
            </a:extLst>
          </p:cNvPr>
          <p:cNvCxnSpPr>
            <a:cxnSpLocks/>
          </p:cNvCxnSpPr>
          <p:nvPr/>
        </p:nvCxnSpPr>
        <p:spPr>
          <a:xfrm>
            <a:off x="6085054" y="184589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14CEB79-6986-DF45-8985-2D78AE4B3CAA}"/>
              </a:ext>
            </a:extLst>
          </p:cNvPr>
          <p:cNvSpPr txBox="1"/>
          <p:nvPr/>
        </p:nvSpPr>
        <p:spPr>
          <a:xfrm>
            <a:off x="5680101" y="1240836"/>
            <a:ext cx="1145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OPA1</a:t>
            </a:r>
          </a:p>
          <a:p>
            <a:r>
              <a:rPr lang="en-US" dirty="0"/>
              <a:t>80 &amp;100KDa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70F9BF-EEB3-2812-12B0-44A2DA12713D}"/>
              </a:ext>
            </a:extLst>
          </p:cNvPr>
          <p:cNvSpPr txBox="1"/>
          <p:nvPr/>
        </p:nvSpPr>
        <p:spPr>
          <a:xfrm>
            <a:off x="5675108" y="2902278"/>
            <a:ext cx="1145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OPA1</a:t>
            </a:r>
          </a:p>
          <a:p>
            <a:r>
              <a:rPr lang="en-US" dirty="0"/>
              <a:t>80 &amp;100KDa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D7C098C-CD8B-DFA3-8995-47D795ED9030}"/>
              </a:ext>
            </a:extLst>
          </p:cNvPr>
          <p:cNvSpPr txBox="1"/>
          <p:nvPr/>
        </p:nvSpPr>
        <p:spPr>
          <a:xfrm>
            <a:off x="5689388" y="4786934"/>
            <a:ext cx="1145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OPA1</a:t>
            </a:r>
          </a:p>
          <a:p>
            <a:r>
              <a:rPr lang="en-US" dirty="0"/>
              <a:t>80 &amp;100KDa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42892A-B408-9DF2-769C-E8A77DD3CE55}"/>
              </a:ext>
            </a:extLst>
          </p:cNvPr>
          <p:cNvSpPr txBox="1"/>
          <p:nvPr/>
        </p:nvSpPr>
        <p:spPr>
          <a:xfrm>
            <a:off x="5008533" y="2630197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6DF2C2E-5E62-27F6-1182-981928377C1B}"/>
              </a:ext>
            </a:extLst>
          </p:cNvPr>
          <p:cNvCxnSpPr>
            <a:cxnSpLocks/>
          </p:cNvCxnSpPr>
          <p:nvPr/>
        </p:nvCxnSpPr>
        <p:spPr>
          <a:xfrm>
            <a:off x="9199553" y="156742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76C8BB8-4E20-1F94-A96C-D31DF6AC06C2}"/>
              </a:ext>
            </a:extLst>
          </p:cNvPr>
          <p:cNvCxnSpPr>
            <a:cxnSpLocks/>
          </p:cNvCxnSpPr>
          <p:nvPr/>
        </p:nvCxnSpPr>
        <p:spPr>
          <a:xfrm>
            <a:off x="8914233" y="2849635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4B4CA32-AFDC-B375-F7C4-D101BFF67678}"/>
              </a:ext>
            </a:extLst>
          </p:cNvPr>
          <p:cNvCxnSpPr>
            <a:cxnSpLocks/>
          </p:cNvCxnSpPr>
          <p:nvPr/>
        </p:nvCxnSpPr>
        <p:spPr>
          <a:xfrm>
            <a:off x="9014027" y="4708705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BE816C2-390B-09B2-9958-D64A7AC8CF95}"/>
              </a:ext>
            </a:extLst>
          </p:cNvPr>
          <p:cNvCxnSpPr>
            <a:cxnSpLocks/>
          </p:cNvCxnSpPr>
          <p:nvPr/>
        </p:nvCxnSpPr>
        <p:spPr>
          <a:xfrm>
            <a:off x="6297927" y="4880386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E4B9C0A-CB06-092F-C54D-4D23000866D7}"/>
              </a:ext>
            </a:extLst>
          </p:cNvPr>
          <p:cNvCxnSpPr>
            <a:cxnSpLocks/>
          </p:cNvCxnSpPr>
          <p:nvPr/>
        </p:nvCxnSpPr>
        <p:spPr>
          <a:xfrm>
            <a:off x="6174910" y="3041102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7E07592-D4E8-F354-240E-8E954D872D93}"/>
              </a:ext>
            </a:extLst>
          </p:cNvPr>
          <p:cNvSpPr txBox="1"/>
          <p:nvPr/>
        </p:nvSpPr>
        <p:spPr>
          <a:xfrm>
            <a:off x="3778569" y="1091878"/>
            <a:ext cx="1036560" cy="1776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01EAC62-9160-0D84-24AF-1973E564B619}"/>
              </a:ext>
            </a:extLst>
          </p:cNvPr>
          <p:cNvSpPr txBox="1"/>
          <p:nvPr/>
        </p:nvSpPr>
        <p:spPr>
          <a:xfrm>
            <a:off x="1354520" y="1415043"/>
            <a:ext cx="1036560" cy="1776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C9FF20-3932-325C-43D3-1C75AA27EE7A}"/>
              </a:ext>
            </a:extLst>
          </p:cNvPr>
          <p:cNvSpPr txBox="1"/>
          <p:nvPr/>
        </p:nvSpPr>
        <p:spPr>
          <a:xfrm>
            <a:off x="7040787" y="1771126"/>
            <a:ext cx="1225758" cy="2782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96705A-9016-3DF0-2D26-454ECC74DF82}"/>
              </a:ext>
            </a:extLst>
          </p:cNvPr>
          <p:cNvSpPr txBox="1"/>
          <p:nvPr/>
        </p:nvSpPr>
        <p:spPr>
          <a:xfrm>
            <a:off x="10113262" y="1424221"/>
            <a:ext cx="1346553" cy="25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80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67C401-6BC5-8954-B768-8EE9F6D7B373}"/>
              </a:ext>
            </a:extLst>
          </p:cNvPr>
          <p:cNvSpPr txBox="1"/>
          <p:nvPr/>
        </p:nvSpPr>
        <p:spPr>
          <a:xfrm>
            <a:off x="1904073" y="456736"/>
            <a:ext cx="278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6e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B3884-EEBC-298E-A393-47EA68CB3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4" t="17753" r="35537" b="32742"/>
          <a:stretch/>
        </p:blipFill>
        <p:spPr>
          <a:xfrm flipH="1">
            <a:off x="936608" y="1228436"/>
            <a:ext cx="1612889" cy="1784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4D82BB-51D7-36A7-01CD-90A6632F89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22704" r="39634" b="31547"/>
          <a:stretch/>
        </p:blipFill>
        <p:spPr>
          <a:xfrm flipH="1">
            <a:off x="3406193" y="1228436"/>
            <a:ext cx="1591580" cy="164829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5CA805D-5187-ADEB-EC88-921152F5400D}"/>
              </a:ext>
            </a:extLst>
          </p:cNvPr>
          <p:cNvCxnSpPr>
            <a:cxnSpLocks/>
          </p:cNvCxnSpPr>
          <p:nvPr/>
        </p:nvCxnSpPr>
        <p:spPr>
          <a:xfrm>
            <a:off x="651288" y="161452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6D985E-F169-9605-E4D0-1D88A3C3E19B}"/>
              </a:ext>
            </a:extLst>
          </p:cNvPr>
          <p:cNvSpPr txBox="1"/>
          <p:nvPr/>
        </p:nvSpPr>
        <p:spPr>
          <a:xfrm>
            <a:off x="0" y="1291358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DRP1</a:t>
            </a:r>
          </a:p>
          <a:p>
            <a:r>
              <a:rPr lang="en-US" dirty="0"/>
              <a:t>82KDa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1CF54C-BA32-D6BF-6DEE-A29D8A2E1FCA}"/>
              </a:ext>
            </a:extLst>
          </p:cNvPr>
          <p:cNvSpPr txBox="1"/>
          <p:nvPr/>
        </p:nvSpPr>
        <p:spPr>
          <a:xfrm>
            <a:off x="2549497" y="1500544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CA48F7-5C58-638B-028F-A5A169471B78}"/>
              </a:ext>
            </a:extLst>
          </p:cNvPr>
          <p:cNvCxnSpPr>
            <a:cxnSpLocks/>
          </p:cNvCxnSpPr>
          <p:nvPr/>
        </p:nvCxnSpPr>
        <p:spPr>
          <a:xfrm>
            <a:off x="3120873" y="1854197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B579B63-B712-8C6D-C580-4B2B0D8FBCDD}"/>
              </a:ext>
            </a:extLst>
          </p:cNvPr>
          <p:cNvSpPr txBox="1"/>
          <p:nvPr/>
        </p:nvSpPr>
        <p:spPr>
          <a:xfrm>
            <a:off x="0" y="997604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BB1AA0-1003-4E06-F2A6-A4C937B6CCAE}"/>
              </a:ext>
            </a:extLst>
          </p:cNvPr>
          <p:cNvSpPr txBox="1"/>
          <p:nvPr/>
        </p:nvSpPr>
        <p:spPr>
          <a:xfrm>
            <a:off x="0" y="3198168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BFA40A-9A27-7BBE-6057-5499F104F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8" t="37555" r="25840" b="43838"/>
          <a:stretch/>
        </p:blipFill>
        <p:spPr>
          <a:xfrm flipH="1">
            <a:off x="866904" y="3308043"/>
            <a:ext cx="2042160" cy="8305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290246-4624-3AF2-0CD9-9069659FB8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6" t="28274" r="33129" b="42535"/>
          <a:stretch/>
        </p:blipFill>
        <p:spPr>
          <a:xfrm flipH="1">
            <a:off x="3294257" y="3308043"/>
            <a:ext cx="2057400" cy="130302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E258E7-32B1-7A10-3791-D1803FC0E929}"/>
              </a:ext>
            </a:extLst>
          </p:cNvPr>
          <p:cNvCxnSpPr>
            <a:cxnSpLocks/>
          </p:cNvCxnSpPr>
          <p:nvPr/>
        </p:nvCxnSpPr>
        <p:spPr>
          <a:xfrm>
            <a:off x="689055" y="3980804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D54BC9E-DF45-211F-A7D4-D4C6F44C833C}"/>
              </a:ext>
            </a:extLst>
          </p:cNvPr>
          <p:cNvCxnSpPr>
            <a:cxnSpLocks/>
          </p:cNvCxnSpPr>
          <p:nvPr/>
        </p:nvCxnSpPr>
        <p:spPr>
          <a:xfrm>
            <a:off x="3215829" y="3753348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1DF9524-01EC-881D-D0CE-74FD39CAAE9F}"/>
              </a:ext>
            </a:extLst>
          </p:cNvPr>
          <p:cNvSpPr txBox="1"/>
          <p:nvPr/>
        </p:nvSpPr>
        <p:spPr>
          <a:xfrm>
            <a:off x="-37768" y="3657638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DRP1</a:t>
            </a:r>
          </a:p>
          <a:p>
            <a:r>
              <a:rPr lang="en-US" dirty="0"/>
              <a:t>82KDa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285F4C-2F78-B940-2A0B-187333C9433B}"/>
              </a:ext>
            </a:extLst>
          </p:cNvPr>
          <p:cNvSpPr txBox="1"/>
          <p:nvPr/>
        </p:nvSpPr>
        <p:spPr>
          <a:xfrm>
            <a:off x="7235917" y="1228436"/>
            <a:ext cx="7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R-3</a:t>
            </a:r>
          </a:p>
        </p:txBody>
      </p:sp>
      <p:pic>
        <p:nvPicPr>
          <p:cNvPr id="18" name="Picture 17" descr="A white square with a black shadow&#10;&#10;Description automatically generated with medium confidence">
            <a:extLst>
              <a:ext uri="{FF2B5EF4-FFF2-40B4-BE49-F238E27FC236}">
                <a16:creationId xmlns:a16="http://schemas.microsoft.com/office/drawing/2014/main" id="{036D18A3-4A7F-44C0-B61D-1D74FC70B3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t="22622" r="35400" b="18583"/>
          <a:stretch/>
        </p:blipFill>
        <p:spPr>
          <a:xfrm>
            <a:off x="7839831" y="2320536"/>
            <a:ext cx="2057400" cy="1948874"/>
          </a:xfrm>
          <a:prstGeom prst="rect">
            <a:avLst/>
          </a:prstGeom>
        </p:spPr>
      </p:pic>
      <p:pic>
        <p:nvPicPr>
          <p:cNvPr id="20" name="Picture 19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553D3804-EA33-467C-F138-53989218B3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5" t="33649" r="35507" b="44508"/>
          <a:stretch/>
        </p:blipFill>
        <p:spPr>
          <a:xfrm>
            <a:off x="7777019" y="687568"/>
            <a:ext cx="2078182" cy="975016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81D114-2E5B-7239-AAB6-76388C299DA1}"/>
              </a:ext>
            </a:extLst>
          </p:cNvPr>
          <p:cNvCxnSpPr>
            <a:cxnSpLocks/>
          </p:cNvCxnSpPr>
          <p:nvPr/>
        </p:nvCxnSpPr>
        <p:spPr>
          <a:xfrm>
            <a:off x="7599901" y="1503323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DED161F-AC85-BC1D-10B6-EF77442C95E7}"/>
              </a:ext>
            </a:extLst>
          </p:cNvPr>
          <p:cNvSpPr txBox="1"/>
          <p:nvPr/>
        </p:nvSpPr>
        <p:spPr>
          <a:xfrm>
            <a:off x="6714085" y="1274998"/>
            <a:ext cx="97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DRP1</a:t>
            </a:r>
          </a:p>
          <a:p>
            <a:r>
              <a:rPr lang="en-US" dirty="0"/>
              <a:t>82KDa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93ADC39-B20F-6031-CB38-0880EF17B33F}"/>
              </a:ext>
            </a:extLst>
          </p:cNvPr>
          <p:cNvCxnSpPr>
            <a:cxnSpLocks/>
          </p:cNvCxnSpPr>
          <p:nvPr/>
        </p:nvCxnSpPr>
        <p:spPr>
          <a:xfrm>
            <a:off x="7665279" y="3198168"/>
            <a:ext cx="570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58B0FA1-09FA-683B-24BA-26846AA738E8}"/>
              </a:ext>
            </a:extLst>
          </p:cNvPr>
          <p:cNvSpPr txBox="1"/>
          <p:nvPr/>
        </p:nvSpPr>
        <p:spPr>
          <a:xfrm>
            <a:off x="2804847" y="3033640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B46C91-8205-938C-2817-371FC24E3160}"/>
              </a:ext>
            </a:extLst>
          </p:cNvPr>
          <p:cNvSpPr txBox="1"/>
          <p:nvPr/>
        </p:nvSpPr>
        <p:spPr>
          <a:xfrm>
            <a:off x="6886772" y="2869885"/>
            <a:ext cx="123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  42KDa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3F8BC9-BED8-9816-793F-D8EDC2A04314}"/>
              </a:ext>
            </a:extLst>
          </p:cNvPr>
          <p:cNvSpPr txBox="1"/>
          <p:nvPr/>
        </p:nvSpPr>
        <p:spPr>
          <a:xfrm>
            <a:off x="1420170" y="1459268"/>
            <a:ext cx="974375" cy="2033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4E43C5-C8CE-AF7A-837F-5C03C4BBEED6}"/>
              </a:ext>
            </a:extLst>
          </p:cNvPr>
          <p:cNvSpPr txBox="1"/>
          <p:nvPr/>
        </p:nvSpPr>
        <p:spPr>
          <a:xfrm>
            <a:off x="3835769" y="1739030"/>
            <a:ext cx="974375" cy="2033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3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738</Words>
  <Application>Microsoft Office PowerPoint</Application>
  <PresentationFormat>Widescreen</PresentationFormat>
  <Paragraphs>366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Amasis MT Pro Medium</vt:lpstr>
      <vt:lpstr>Aptos</vt:lpstr>
      <vt:lpstr>Aptos Display</vt:lpstr>
      <vt:lpstr>Arial</vt:lpstr>
      <vt:lpstr>Office Theme</vt:lpstr>
      <vt:lpstr>MicroRNA-718 inhibits mitochondrial fusion and ameliorates IMQ-induced psoriasis inflammation mediated by PHB and STAT1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Himani Rani</dc:creator>
  <cp:lastModifiedBy>Himani Rani</cp:lastModifiedBy>
  <cp:revision>1</cp:revision>
  <dcterms:created xsi:type="dcterms:W3CDTF">2024-06-13T15:10:55Z</dcterms:created>
  <dcterms:modified xsi:type="dcterms:W3CDTF">2024-06-13T15:13:07Z</dcterms:modified>
</cp:coreProperties>
</file>