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HFD-IMQ%20MICE%20model\spleen%20wt%20ratio%20mice%20wt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Sheet1!$L$57:$L$62</c:f>
                <c:numCache>
                  <c:formatCode>General</c:formatCode>
                  <c:ptCount val="6"/>
                  <c:pt idx="0">
                    <c:v>0.14069628440170129</c:v>
                  </c:pt>
                  <c:pt idx="1">
                    <c:v>0.33077350424589791</c:v>
                  </c:pt>
                  <c:pt idx="2">
                    <c:v>0.37598470713580839</c:v>
                  </c:pt>
                  <c:pt idx="3">
                    <c:v>0.26694187435790889</c:v>
                  </c:pt>
                  <c:pt idx="4">
                    <c:v>0.32664162318969558</c:v>
                  </c:pt>
                  <c:pt idx="5">
                    <c:v>0.32270723746317082</c:v>
                  </c:pt>
                </c:numCache>
              </c:numRef>
            </c:plus>
            <c:minus>
              <c:numRef>
                <c:f>Sheet1!$L$57:$L$62</c:f>
                <c:numCache>
                  <c:formatCode>General</c:formatCode>
                  <c:ptCount val="6"/>
                  <c:pt idx="0">
                    <c:v>0.14069628440170129</c:v>
                  </c:pt>
                  <c:pt idx="1">
                    <c:v>0.33077350424589791</c:v>
                  </c:pt>
                  <c:pt idx="2">
                    <c:v>0.37598470713580839</c:v>
                  </c:pt>
                  <c:pt idx="3">
                    <c:v>0.26694187435790889</c:v>
                  </c:pt>
                  <c:pt idx="4">
                    <c:v>0.32664162318969558</c:v>
                  </c:pt>
                  <c:pt idx="5">
                    <c:v>0.32270723746317082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Sheet1!$J$57:$J$62</c:f>
              <c:strCache>
                <c:ptCount val="6"/>
                <c:pt idx="0">
                  <c:v>miR-718</c:v>
                </c:pt>
                <c:pt idx="1">
                  <c:v>M-NC</c:v>
                </c:pt>
                <c:pt idx="2">
                  <c:v>IMQ</c:v>
                </c:pt>
                <c:pt idx="3">
                  <c:v>Vaseline</c:v>
                </c:pt>
                <c:pt idx="4">
                  <c:v>Tofacitinib</c:v>
                </c:pt>
                <c:pt idx="5">
                  <c:v>Normal</c:v>
                </c:pt>
              </c:strCache>
            </c:strRef>
          </c:cat>
          <c:val>
            <c:numRef>
              <c:f>Sheet1!$K$57:$K$62</c:f>
              <c:numCache>
                <c:formatCode>General</c:formatCode>
                <c:ptCount val="6"/>
                <c:pt idx="0">
                  <c:v>7.0510000000000002</c:v>
                </c:pt>
                <c:pt idx="1">
                  <c:v>7.6813333333333338</c:v>
                </c:pt>
                <c:pt idx="2">
                  <c:v>7.3643333333333336</c:v>
                </c:pt>
                <c:pt idx="3">
                  <c:v>2.6951666666666672</c:v>
                </c:pt>
                <c:pt idx="4">
                  <c:v>5.0095000000000001</c:v>
                </c:pt>
                <c:pt idx="5">
                  <c:v>2.3451666666666666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DA-4F12-8ACC-7C363C3C5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8145888"/>
        <c:axId val="518146968"/>
      </c:barChart>
      <c:catAx>
        <c:axId val="518145888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18146968"/>
        <c:crosses val="autoZero"/>
        <c:auto val="1"/>
        <c:lblAlgn val="ctr"/>
        <c:lblOffset val="100"/>
        <c:noMultiLvlLbl val="0"/>
      </c:catAx>
      <c:valAx>
        <c:axId val="5181469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Spleen</a:t>
                </a:r>
                <a:r>
                  <a:rPr lang="en-US" sz="1200" b="1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Weight*10^6 (g)/ mice weight (g) </a:t>
                </a:r>
                <a:endParaRPr lang="en-US" sz="1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18145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C719A-D365-19FF-03A0-08E98173D1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5A3D1C-185D-64E5-29B7-6BAC8118C4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77E1E-A6AA-7E9B-6F2A-52413F076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E1A0E-01F4-4D7F-9DA5-D5A5593CA60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EB76A-2F3E-F5ED-295F-B86E57138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915D2-FFCC-9C7E-6982-43A4B5BBB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0630-250C-44E8-B764-8E3069799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0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97D21-08EE-1A04-6142-1AC349E1F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AE2A6-66DD-6937-4B0A-E579E1E60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9CF9D-28A1-C09A-A868-3E6E1AEFE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E1A0E-01F4-4D7F-9DA5-D5A5593CA60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25EB2-EA78-DDD9-4BAF-ED90B64CE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884D6-5C16-B55D-2827-4C90599B6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0630-250C-44E8-B764-8E3069799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13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21724-B818-1FF9-4C47-61605961D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8CD13-360C-C70A-F4B7-10108B943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841B2-97A9-1FF5-AD3D-997DA2F3E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E1A0E-01F4-4D7F-9DA5-D5A5593CA60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70F0D-894D-4C09-FCED-A83A755E6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06A70-A062-02C6-F730-3157F0EFC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0630-250C-44E8-B764-8E3069799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177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C214C-7D20-4610-08E8-12B83689D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25686-E718-D7C4-C604-76B3498FC3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9AFD25-2405-1B7C-59EE-BB74EAE5E9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D2DB04-8B94-1552-1A19-3DDF80DA5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E1A0E-01F4-4D7F-9DA5-D5A5593CA60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B64DB3-F060-794C-9D1B-083AE963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2C6797-E10B-6260-5936-D15844A6B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0630-250C-44E8-B764-8E3069799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09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EFAC3-4D70-2375-F1C4-628F91072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6FC33-2285-E38B-4955-3FE8E3A6B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CB9B5-164A-5303-0AA3-5A13D22D44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38C597-7B62-6C63-6EC8-8C3251D072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492AE9-E137-E0EF-AA69-DD92DA7E07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79B46-E4D2-7273-BBBD-B069CE8E8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E1A0E-01F4-4D7F-9DA5-D5A5593CA60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C90EF-6D40-0FA3-82FB-7E41719F7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8C97F7-3F03-2C70-D5A2-E93306EE6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0630-250C-44E8-B764-8E3069799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7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23941-4196-782F-779A-3019A2F00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43F7C0-CD35-BF63-4DAF-BE88B1CDA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E1A0E-01F4-4D7F-9DA5-D5A5593CA60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E07E70-5727-8CA5-55E2-EED1B17B5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F283B-30FD-B56B-BB5B-13831E849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0630-250C-44E8-B764-8E3069799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3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9A1827-4237-B7AC-A6AA-3481CB664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E1A0E-01F4-4D7F-9DA5-D5A5593CA60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1361C9-4DC5-0FBC-7CC6-A5CA7AE44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EABF7-380A-C6C0-924C-C93126288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0630-250C-44E8-B764-8E3069799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139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EAE25-CDC8-B29F-DB79-295D1DD79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85DC7-8671-991C-C0C1-DE6358912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247DB-B02E-4959-A29F-5C32B9C7A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FFF7B6-C449-7146-2FD9-7498B61A3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E1A0E-01F4-4D7F-9DA5-D5A5593CA60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03187B-4E5C-7913-FECF-E36AEB323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81511F-065D-1626-7B70-9C7AE05A6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0630-250C-44E8-B764-8E3069799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537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3FA84-AA03-CCB1-B4F9-A954168D4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3342FD-05F4-8C8C-C032-124341C6D3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5EB8C-8215-7022-51FE-BE2EA8DF0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5397FE-68F7-C34B-78DC-399F62734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E1A0E-01F4-4D7F-9DA5-D5A5593CA60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507795-AEF0-1AF7-9F78-EC4298679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38902D-700B-6432-C1C2-49AA5CA42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0630-250C-44E8-B764-8E3069799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8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99725-FF2E-25E0-D588-4756D993C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D7712-24DB-2862-6F05-3E81D5C3D5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7B0C4-B5CB-250A-28BC-EED90B995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E1A0E-01F4-4D7F-9DA5-D5A5593CA60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80AFC-CA91-FA5F-3137-ABACCF64B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4607E-32EC-F140-18A9-FC7F2626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0630-250C-44E8-B764-8E3069799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07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FA7E61-3D3E-4F3C-B244-4F40878F05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A4E7A4-569C-D6A3-C2A9-94CE53EDC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97BE6-313C-0274-8A59-D13A14565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E1A0E-01F4-4D7F-9DA5-D5A5593CA60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284C-9874-1CFA-F2D8-313FD28DA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5ECD5-2967-D6A7-319A-2B177680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0630-250C-44E8-B764-8E3069799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749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B5F3C2-59BC-11CA-F6FE-40A6E4136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C1B53-4377-FB1C-0F93-25530CB32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DF8D5-8A19-38F7-EB47-F2B1CC739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5E1A0E-01F4-4D7F-9DA5-D5A5593CA60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22003-4AA0-2E36-120E-2726AADD3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6BFB1-C5EE-67DD-4172-6FDCC964DB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F50630-250C-44E8-B764-8E3069799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14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jp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images of a pig&#10;&#10;Description automatically generated">
            <a:extLst>
              <a:ext uri="{FF2B5EF4-FFF2-40B4-BE49-F238E27FC236}">
                <a16:creationId xmlns:a16="http://schemas.microsoft.com/office/drawing/2014/main" id="{9A9E56B3-DC6A-341C-DA4F-0EEC56408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13" y="641714"/>
            <a:ext cx="4379400" cy="59798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E91441-A34D-D432-EA23-CC0DA21B6524}"/>
              </a:ext>
            </a:extLst>
          </p:cNvPr>
          <p:cNvSpPr txBox="1"/>
          <p:nvPr/>
        </p:nvSpPr>
        <p:spPr>
          <a:xfrm>
            <a:off x="0" y="137552"/>
            <a:ext cx="807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S1a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66AF253-0D01-F85F-53DC-9A8B00AC906B}"/>
              </a:ext>
            </a:extLst>
          </p:cNvPr>
          <p:cNvGraphicFramePr>
            <a:graphicFrameLocks/>
          </p:cNvGraphicFramePr>
          <p:nvPr/>
        </p:nvGraphicFramePr>
        <p:xfrm>
          <a:off x="5922886" y="685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ight Bracket 7">
            <a:extLst>
              <a:ext uri="{FF2B5EF4-FFF2-40B4-BE49-F238E27FC236}">
                <a16:creationId xmlns:a16="http://schemas.microsoft.com/office/drawing/2014/main" id="{7D4C1577-94D7-5334-7E91-6FED5EAF397D}"/>
              </a:ext>
            </a:extLst>
          </p:cNvPr>
          <p:cNvSpPr/>
          <p:nvPr/>
        </p:nvSpPr>
        <p:spPr>
          <a:xfrm rot="16200000">
            <a:off x="8108201" y="-560106"/>
            <a:ext cx="201371" cy="2491812"/>
          </a:xfrm>
          <a:prstGeom prst="rightBracke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ket 8">
            <a:extLst>
              <a:ext uri="{FF2B5EF4-FFF2-40B4-BE49-F238E27FC236}">
                <a16:creationId xmlns:a16="http://schemas.microsoft.com/office/drawing/2014/main" id="{50D2828C-229F-0DB9-76D4-C4F7D407D3CF}"/>
              </a:ext>
            </a:extLst>
          </p:cNvPr>
          <p:cNvSpPr/>
          <p:nvPr/>
        </p:nvSpPr>
        <p:spPr>
          <a:xfrm rot="16200000">
            <a:off x="8464156" y="567132"/>
            <a:ext cx="129540" cy="640080"/>
          </a:xfrm>
          <a:prstGeom prst="rightBracke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ket 9">
            <a:extLst>
              <a:ext uri="{FF2B5EF4-FFF2-40B4-BE49-F238E27FC236}">
                <a16:creationId xmlns:a16="http://schemas.microsoft.com/office/drawing/2014/main" id="{4AD223D6-5ADE-D033-0A19-43CAECD88A79}"/>
              </a:ext>
            </a:extLst>
          </p:cNvPr>
          <p:cNvSpPr/>
          <p:nvPr/>
        </p:nvSpPr>
        <p:spPr>
          <a:xfrm rot="16200000">
            <a:off x="9710063" y="937962"/>
            <a:ext cx="129540" cy="640080"/>
          </a:xfrm>
          <a:prstGeom prst="rightBracke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FEF34E-B40C-DD51-295A-88DE46F27D34}"/>
              </a:ext>
            </a:extLst>
          </p:cNvPr>
          <p:cNvSpPr txBox="1"/>
          <p:nvPr/>
        </p:nvSpPr>
        <p:spPr>
          <a:xfrm>
            <a:off x="7893437" y="367102"/>
            <a:ext cx="531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3A8202-A5D9-84D6-1169-3803C3487A46}"/>
              </a:ext>
            </a:extLst>
          </p:cNvPr>
          <p:cNvSpPr txBox="1"/>
          <p:nvPr/>
        </p:nvSpPr>
        <p:spPr>
          <a:xfrm>
            <a:off x="8356554" y="599404"/>
            <a:ext cx="531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EE5AF6-0E43-B288-C10B-E873964B76D5}"/>
              </a:ext>
            </a:extLst>
          </p:cNvPr>
          <p:cNvSpPr txBox="1"/>
          <p:nvPr/>
        </p:nvSpPr>
        <p:spPr>
          <a:xfrm>
            <a:off x="9609787" y="964868"/>
            <a:ext cx="531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0727E-E909-5A96-293B-31DDF535DC9E}"/>
              </a:ext>
            </a:extLst>
          </p:cNvPr>
          <p:cNvSpPr txBox="1"/>
          <p:nvPr/>
        </p:nvSpPr>
        <p:spPr>
          <a:xfrm>
            <a:off x="9454793" y="6452314"/>
            <a:ext cx="2415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E685E1-A613-0EC2-E1DB-8BF607CF54BB}"/>
              </a:ext>
            </a:extLst>
          </p:cNvPr>
          <p:cNvSpPr txBox="1"/>
          <p:nvPr/>
        </p:nvSpPr>
        <p:spPr>
          <a:xfrm>
            <a:off x="5175682" y="326264"/>
            <a:ext cx="807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S1b</a:t>
            </a:r>
          </a:p>
        </p:txBody>
      </p:sp>
    </p:spTree>
    <p:extLst>
      <p:ext uri="{BB962C8B-B14F-4D97-AF65-F5344CB8AC3E}">
        <p14:creationId xmlns:p14="http://schemas.microsoft.com/office/powerpoint/2010/main" val="1948508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19F1D7-170E-3757-BD00-3643090C2552}"/>
              </a:ext>
            </a:extLst>
          </p:cNvPr>
          <p:cNvSpPr txBox="1"/>
          <p:nvPr/>
        </p:nvSpPr>
        <p:spPr>
          <a:xfrm>
            <a:off x="254000" y="1267536"/>
            <a:ext cx="369332" cy="164507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Helper T cell (CD4)</a:t>
            </a:r>
          </a:p>
        </p:txBody>
      </p:sp>
      <p:pic>
        <p:nvPicPr>
          <p:cNvPr id="7" name="Picture 6" descr="A microscope view of a cell&#10;&#10;Description automatically generated">
            <a:extLst>
              <a:ext uri="{FF2B5EF4-FFF2-40B4-BE49-F238E27FC236}">
                <a16:creationId xmlns:a16="http://schemas.microsoft.com/office/drawing/2014/main" id="{016ED20B-FA06-2875-FBD5-5D7778F07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569867" y="1198862"/>
            <a:ext cx="2203099" cy="2114733"/>
          </a:xfrm>
          <a:prstGeom prst="rect">
            <a:avLst/>
          </a:prstGeom>
        </p:spPr>
      </p:pic>
      <p:pic>
        <p:nvPicPr>
          <p:cNvPr id="16" name="Picture 15" descr="A close-up of a microscope&#10;&#10;Description automatically generated">
            <a:extLst>
              <a:ext uri="{FF2B5EF4-FFF2-40B4-BE49-F238E27FC236}">
                <a16:creationId xmlns:a16="http://schemas.microsoft.com/office/drawing/2014/main" id="{4D22FEE0-6D7E-2E4C-9767-809A29871A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977" y="1185800"/>
            <a:ext cx="2182487" cy="2114732"/>
          </a:xfrm>
          <a:prstGeom prst="rect">
            <a:avLst/>
          </a:prstGeom>
        </p:spPr>
      </p:pic>
      <p:pic>
        <p:nvPicPr>
          <p:cNvPr id="17" name="Picture 16" descr="A close-up of a microscope&#10;&#10;Description automatically generated">
            <a:extLst>
              <a:ext uri="{FF2B5EF4-FFF2-40B4-BE49-F238E27FC236}">
                <a16:creationId xmlns:a16="http://schemas.microsoft.com/office/drawing/2014/main" id="{DE442810-E159-FDFD-5FC9-C597794BF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348" y="1167791"/>
            <a:ext cx="2218048" cy="2145803"/>
          </a:xfrm>
          <a:prstGeom prst="rect">
            <a:avLst/>
          </a:prstGeom>
        </p:spPr>
      </p:pic>
      <p:pic>
        <p:nvPicPr>
          <p:cNvPr id="18" name="Picture 17" descr="A microscope view of a human tissue&#10;&#10;Description automatically generated">
            <a:extLst>
              <a:ext uri="{FF2B5EF4-FFF2-40B4-BE49-F238E27FC236}">
                <a16:creationId xmlns:a16="http://schemas.microsoft.com/office/drawing/2014/main" id="{66A97441-68E8-7365-9CAB-08E61528D5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471441" y="1152850"/>
            <a:ext cx="2230113" cy="2160744"/>
          </a:xfrm>
          <a:prstGeom prst="rect">
            <a:avLst/>
          </a:prstGeom>
        </p:spPr>
      </p:pic>
      <p:pic>
        <p:nvPicPr>
          <p:cNvPr id="19" name="Picture 18" descr="A close-up of a microscope slide&#10;&#10;Description automatically generated">
            <a:extLst>
              <a:ext uri="{FF2B5EF4-FFF2-40B4-BE49-F238E27FC236}">
                <a16:creationId xmlns:a16="http://schemas.microsoft.com/office/drawing/2014/main" id="{FF9EA73A-8FA7-902F-589E-3B7EE571F8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896" y="1167791"/>
            <a:ext cx="2230113" cy="214580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4751730-F3A7-707B-9E46-FCB4C3C05952}"/>
              </a:ext>
            </a:extLst>
          </p:cNvPr>
          <p:cNvSpPr txBox="1"/>
          <p:nvPr/>
        </p:nvSpPr>
        <p:spPr>
          <a:xfrm>
            <a:off x="1207546" y="921863"/>
            <a:ext cx="1180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Vaseline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0603322-39CC-3632-7D52-B6DD0A076BF1}"/>
              </a:ext>
            </a:extLst>
          </p:cNvPr>
          <p:cNvSpPr txBox="1"/>
          <p:nvPr/>
        </p:nvSpPr>
        <p:spPr>
          <a:xfrm>
            <a:off x="3800906" y="884808"/>
            <a:ext cx="1180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IMQ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533558A-9254-88C7-3762-F9E4F1E5835C}"/>
              </a:ext>
            </a:extLst>
          </p:cNvPr>
          <p:cNvSpPr txBox="1"/>
          <p:nvPr/>
        </p:nvSpPr>
        <p:spPr>
          <a:xfrm>
            <a:off x="5795324" y="884808"/>
            <a:ext cx="1180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miR-718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79BA4D-B440-B535-0406-113EAA02AA1B}"/>
              </a:ext>
            </a:extLst>
          </p:cNvPr>
          <p:cNvSpPr txBox="1"/>
          <p:nvPr/>
        </p:nvSpPr>
        <p:spPr>
          <a:xfrm>
            <a:off x="8283456" y="870114"/>
            <a:ext cx="1180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M-NC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ABC4C1-9B36-2AC4-7812-45B568C95364}"/>
              </a:ext>
            </a:extLst>
          </p:cNvPr>
          <p:cNvSpPr txBox="1"/>
          <p:nvPr/>
        </p:nvSpPr>
        <p:spPr>
          <a:xfrm>
            <a:off x="10708957" y="884809"/>
            <a:ext cx="1180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Tofacitinib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37FB9F-3974-601D-7F9E-362751A791A9}"/>
              </a:ext>
            </a:extLst>
          </p:cNvPr>
          <p:cNvSpPr txBox="1"/>
          <p:nvPr/>
        </p:nvSpPr>
        <p:spPr>
          <a:xfrm>
            <a:off x="34732" y="326264"/>
            <a:ext cx="807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S1c</a:t>
            </a:r>
          </a:p>
        </p:txBody>
      </p:sp>
    </p:spTree>
    <p:extLst>
      <p:ext uri="{BB962C8B-B14F-4D97-AF65-F5344CB8AC3E}">
        <p14:creationId xmlns:p14="http://schemas.microsoft.com/office/powerpoint/2010/main" val="2273256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Himani Rani</dc:creator>
  <cp:lastModifiedBy>Himani Rani</cp:lastModifiedBy>
  <cp:revision>1</cp:revision>
  <dcterms:created xsi:type="dcterms:W3CDTF">2024-06-10T09:28:54Z</dcterms:created>
  <dcterms:modified xsi:type="dcterms:W3CDTF">2024-06-10T09:29:39Z</dcterms:modified>
</cp:coreProperties>
</file>