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16544085835423"/>
          <c:y val="0.10569407921451195"/>
          <c:w val="0.73155914164575586"/>
          <c:h val="0.860057161877331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2a'!$C$20</c:f>
              <c:strCache>
                <c:ptCount val="1"/>
                <c:pt idx="0">
                  <c:v>Patients with experience of nausea/vomiting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2a'!$B$21:$B$32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Time of onset</c:v>
                </c:pt>
                <c:pt idx="4">
                  <c:v>Details of daily life disruption</c:v>
                </c:pt>
                <c:pt idx="5">
                  <c:v>Incidence of grade 3 AEs</c:v>
                </c:pt>
                <c:pt idx="6">
                  <c:v>Experienced person's story</c:v>
                </c:pt>
                <c:pt idx="7">
                  <c:v>Incidence of grade 1 AEs</c:v>
                </c:pt>
                <c:pt idx="8">
                  <c:v>Rate of recovery</c:v>
                </c:pt>
                <c:pt idx="9">
                  <c:v>Time from withdrawal to recovery</c:v>
                </c:pt>
                <c:pt idx="10">
                  <c:v>Incidence of grade 2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2a'!$C$21:$C$32</c:f>
              <c:numCache>
                <c:formatCode>General</c:formatCode>
                <c:ptCount val="12"/>
                <c:pt idx="0">
                  <c:v>69.662921348314612</c:v>
                </c:pt>
                <c:pt idx="1">
                  <c:v>54.68164794007491</c:v>
                </c:pt>
                <c:pt idx="2">
                  <c:v>50.936329588014985</c:v>
                </c:pt>
                <c:pt idx="3">
                  <c:v>37.078651685393261</c:v>
                </c:pt>
                <c:pt idx="4">
                  <c:v>21.348314606741571</c:v>
                </c:pt>
                <c:pt idx="5">
                  <c:v>16.479400749063668</c:v>
                </c:pt>
                <c:pt idx="6">
                  <c:v>14.981273408239701</c:v>
                </c:pt>
                <c:pt idx="7">
                  <c:v>8.9887640449438209</c:v>
                </c:pt>
                <c:pt idx="8">
                  <c:v>9.3632958801498134</c:v>
                </c:pt>
                <c:pt idx="9">
                  <c:v>4.868913857677903</c:v>
                </c:pt>
                <c:pt idx="10">
                  <c:v>5.6179775280898872</c:v>
                </c:pt>
                <c:pt idx="11">
                  <c:v>2.6217228464419478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E-4D14-B33D-37C8D8E011A7}"/>
            </c:ext>
          </c:extLst>
        </c:ser>
        <c:ser>
          <c:idx val="1"/>
          <c:order val="1"/>
          <c:tx>
            <c:strRef>
              <c:f>'S Fig 2a'!$D$20</c:f>
              <c:strCache>
                <c:ptCount val="1"/>
                <c:pt idx="0">
                  <c:v>Patients without experience of nausea/vomiting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2a'!$B$21:$B$32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Time of onset</c:v>
                </c:pt>
                <c:pt idx="4">
                  <c:v>Details of daily life disruption</c:v>
                </c:pt>
                <c:pt idx="5">
                  <c:v>Incidence of grade 3 AEs</c:v>
                </c:pt>
                <c:pt idx="6">
                  <c:v>Experienced person's story</c:v>
                </c:pt>
                <c:pt idx="7">
                  <c:v>Incidence of grade 1 AEs</c:v>
                </c:pt>
                <c:pt idx="8">
                  <c:v>Rate of recovery</c:v>
                </c:pt>
                <c:pt idx="9">
                  <c:v>Time from withdrawal to recovery</c:v>
                </c:pt>
                <c:pt idx="10">
                  <c:v>Incidence of grade 2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2a'!$D$21:$D$32</c:f>
              <c:numCache>
                <c:formatCode>General</c:formatCode>
                <c:ptCount val="12"/>
                <c:pt idx="0">
                  <c:v>62.5</c:v>
                </c:pt>
                <c:pt idx="1">
                  <c:v>52.976190476190474</c:v>
                </c:pt>
                <c:pt idx="2">
                  <c:v>46.428571428571431</c:v>
                </c:pt>
                <c:pt idx="3">
                  <c:v>40.476190476190474</c:v>
                </c:pt>
                <c:pt idx="4">
                  <c:v>29.166666666666668</c:v>
                </c:pt>
                <c:pt idx="5">
                  <c:v>16.071428571428573</c:v>
                </c:pt>
                <c:pt idx="6">
                  <c:v>13.690476190476192</c:v>
                </c:pt>
                <c:pt idx="7">
                  <c:v>10.714285714285714</c:v>
                </c:pt>
                <c:pt idx="8">
                  <c:v>8.3333333333333321</c:v>
                </c:pt>
                <c:pt idx="9">
                  <c:v>7.1428571428571423</c:v>
                </c:pt>
                <c:pt idx="10">
                  <c:v>4.7619047619047619</c:v>
                </c:pt>
                <c:pt idx="11">
                  <c:v>3.5714285714285712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CE-4D14-B33D-37C8D8E01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66729503"/>
        <c:axId val="766744863"/>
      </c:barChart>
      <c:catAx>
        <c:axId val="7667295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766744863"/>
        <c:crosses val="autoZero"/>
        <c:auto val="1"/>
        <c:lblAlgn val="ctr"/>
        <c:lblOffset val="100"/>
        <c:noMultiLvlLbl val="0"/>
      </c:catAx>
      <c:valAx>
        <c:axId val="766744863"/>
        <c:scaling>
          <c:orientation val="minMax"/>
          <c:max val="80"/>
        </c:scaling>
        <c:delete val="0"/>
        <c:axPos val="t"/>
        <c:numFmt formatCode="#,##0_);[Red]\(#,##0\)" sourceLinked="0"/>
        <c:majorTickMark val="in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766729503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105503158259054"/>
          <c:y val="0.76573865864964608"/>
          <c:w val="0.34223068270312362"/>
          <c:h val="0.14766487190001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851C07-31B7-E712-7627-73065F1CCE5A}"/>
              </a:ext>
            </a:extLst>
          </p:cNvPr>
          <p:cNvSpPr txBox="1"/>
          <p:nvPr/>
        </p:nvSpPr>
        <p:spPr>
          <a:xfrm>
            <a:off x="0" y="6488668"/>
            <a:ext cx="11001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Supplemental Figure 3a. Percentage of information patients wanted to know about nausea/vomiting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8E88B900-AD73-6E23-4AE9-AE123E110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29648"/>
              </p:ext>
            </p:extLst>
          </p:nvPr>
        </p:nvGraphicFramePr>
        <p:xfrm>
          <a:off x="263525" y="333376"/>
          <a:ext cx="11557000" cy="358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98062E0-30CE-4570-4D46-3A86E5F40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64493"/>
              </p:ext>
            </p:extLst>
          </p:nvPr>
        </p:nvGraphicFramePr>
        <p:xfrm>
          <a:off x="352425" y="4066322"/>
          <a:ext cx="11487150" cy="17273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6773">
                  <a:extLst>
                    <a:ext uri="{9D8B030D-6E8A-4147-A177-3AD203B41FA5}">
                      <a16:colId xmlns:a16="http://schemas.microsoft.com/office/drawing/2014/main" val="441516627"/>
                    </a:ext>
                  </a:extLst>
                </a:gridCol>
                <a:gridCol w="287240">
                  <a:extLst>
                    <a:ext uri="{9D8B030D-6E8A-4147-A177-3AD203B41FA5}">
                      <a16:colId xmlns:a16="http://schemas.microsoft.com/office/drawing/2014/main" val="3602633631"/>
                    </a:ext>
                  </a:extLst>
                </a:gridCol>
                <a:gridCol w="336766">
                  <a:extLst>
                    <a:ext uri="{9D8B030D-6E8A-4147-A177-3AD203B41FA5}">
                      <a16:colId xmlns:a16="http://schemas.microsoft.com/office/drawing/2014/main" val="1097116367"/>
                    </a:ext>
                  </a:extLst>
                </a:gridCol>
                <a:gridCol w="642196">
                  <a:extLst>
                    <a:ext uri="{9D8B030D-6E8A-4147-A177-3AD203B41FA5}">
                      <a16:colId xmlns:a16="http://schemas.microsoft.com/office/drawing/2014/main" val="821559926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1607652129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781497776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945467816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3717145675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495118752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4413209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4251479773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1716250466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1095804627"/>
                    </a:ext>
                  </a:extLst>
                </a:gridCol>
                <a:gridCol w="842784">
                  <a:extLst>
                    <a:ext uri="{9D8B030D-6E8A-4147-A177-3AD203B41FA5}">
                      <a16:colId xmlns:a16="http://schemas.microsoft.com/office/drawing/2014/main" val="1135514570"/>
                    </a:ext>
                  </a:extLst>
                </a:gridCol>
                <a:gridCol w="676335">
                  <a:extLst>
                    <a:ext uri="{9D8B030D-6E8A-4147-A177-3AD203B41FA5}">
                      <a16:colId xmlns:a16="http://schemas.microsoft.com/office/drawing/2014/main" val="3695596742"/>
                    </a:ext>
                  </a:extLst>
                </a:gridCol>
              </a:tblGrid>
              <a:tr h="13049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75306"/>
                  </a:ext>
                </a:extLst>
              </a:tr>
              <a:tr h="111775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2646"/>
                  </a:ext>
                </a:extLst>
              </a:tr>
              <a:tr h="1304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nausea/vomiting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(69.7)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 (54.7)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(50.9)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(37.1)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(21.3)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(16.5)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(9.0)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(9.4)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(4.9)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753450"/>
                  </a:ext>
                </a:extLst>
              </a:tr>
              <a:tr h="13049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(62.5)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(53.0)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(46.4)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(40.5)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(29.2)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(16.1)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(13.7)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(10.7)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(8.3)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(7.1)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(4.8)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(3.6)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58746"/>
                  </a:ext>
                </a:extLst>
              </a:tr>
              <a:tr h="1304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93786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BC16B2-D33F-5A0F-3FAD-FCBC7DE22909}"/>
              </a:ext>
            </a:extLst>
          </p:cNvPr>
          <p:cNvSpPr txBox="1"/>
          <p:nvPr/>
        </p:nvSpPr>
        <p:spPr>
          <a:xfrm>
            <a:off x="11550603" y="332099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92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188</Words>
  <Application>Microsoft Office PowerPoint</Application>
  <PresentationFormat>ワイド画面</PresentationFormat>
  <Paragraphs>60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2024-06-10T05:22:44Z</dcterms:modified>
</cp:coreProperties>
</file>