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79" userDrawn="1">
          <p15:clr>
            <a:srgbClr val="A4A3A4"/>
          </p15:clr>
        </p15:guide>
        <p15:guide id="3" pos="6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73" y="43"/>
      </p:cViewPr>
      <p:guideLst>
        <p:guide orient="horz" pos="2160"/>
        <p:guide pos="6879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317123821060829"/>
          <c:y val="0.10511366932290252"/>
          <c:w val="0.7314405122436618"/>
          <c:h val="0.859923007451371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 Fig 2c'!$C$18</c:f>
              <c:strCache>
                <c:ptCount val="1"/>
                <c:pt idx="0">
                  <c:v>Patients with experience of stomatitis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 Fig 2c'!$B$19:$B$30</c:f>
              <c:strCache>
                <c:ptCount val="12"/>
                <c:pt idx="0">
                  <c:v>Prevention methods</c:v>
                </c:pt>
                <c:pt idx="1">
                  <c:v>Duration</c:v>
                </c:pt>
                <c:pt idx="2">
                  <c:v>Control methods</c:v>
                </c:pt>
                <c:pt idx="3">
                  <c:v>Time to onset</c:v>
                </c:pt>
                <c:pt idx="4">
                  <c:v>Details of daily life disruption</c:v>
                </c:pt>
                <c:pt idx="5">
                  <c:v>Incidence of grade 3 AEs</c:v>
                </c:pt>
                <c:pt idx="6">
                  <c:v>Experienced person's story</c:v>
                </c:pt>
                <c:pt idx="7">
                  <c:v>Rate of recovery</c:v>
                </c:pt>
                <c:pt idx="8">
                  <c:v>Incidence of grade 1 AEs</c:v>
                </c:pt>
                <c:pt idx="9">
                  <c:v>Time from withdrawa to recovery</c:v>
                </c:pt>
                <c:pt idx="10">
                  <c:v>Incidence of grade 2 AEs</c:v>
                </c:pt>
                <c:pt idx="11">
                  <c:v>Treatment costs for AEs</c:v>
                </c:pt>
              </c:strCache>
            </c:strRef>
          </c:cat>
          <c:val>
            <c:numRef>
              <c:f>'S Fig 2c'!$C$19:$C$30</c:f>
              <c:numCache>
                <c:formatCode>0.0_ </c:formatCode>
                <c:ptCount val="12"/>
                <c:pt idx="0">
                  <c:v>66.108786610878653</c:v>
                </c:pt>
                <c:pt idx="1">
                  <c:v>58.995815899581594</c:v>
                </c:pt>
                <c:pt idx="2">
                  <c:v>61.506276150627613</c:v>
                </c:pt>
                <c:pt idx="3">
                  <c:v>37.238493723849366</c:v>
                </c:pt>
                <c:pt idx="4">
                  <c:v>16.736401673640167</c:v>
                </c:pt>
                <c:pt idx="5">
                  <c:v>16.736401673640167</c:v>
                </c:pt>
                <c:pt idx="6">
                  <c:v>7.9497907949790791</c:v>
                </c:pt>
                <c:pt idx="7">
                  <c:v>10.0418410041841</c:v>
                </c:pt>
                <c:pt idx="8">
                  <c:v>8.3682008368200833</c:v>
                </c:pt>
                <c:pt idx="9">
                  <c:v>7.5313807531380759</c:v>
                </c:pt>
                <c:pt idx="10">
                  <c:v>6.2761506276150625</c:v>
                </c:pt>
                <c:pt idx="11">
                  <c:v>1.2552301255230125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57-4B5C-A974-3FB9F2C2C2DA}"/>
            </c:ext>
          </c:extLst>
        </c:ser>
        <c:ser>
          <c:idx val="1"/>
          <c:order val="1"/>
          <c:tx>
            <c:strRef>
              <c:f>'S Fig 2c'!$D$18</c:f>
              <c:strCache>
                <c:ptCount val="1"/>
                <c:pt idx="0">
                  <c:v>Patients without experience of stomatitis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 Fig 2c'!$B$19:$B$30</c:f>
              <c:strCache>
                <c:ptCount val="12"/>
                <c:pt idx="0">
                  <c:v>Prevention methods</c:v>
                </c:pt>
                <c:pt idx="1">
                  <c:v>Duration</c:v>
                </c:pt>
                <c:pt idx="2">
                  <c:v>Control methods</c:v>
                </c:pt>
                <c:pt idx="3">
                  <c:v>Time to onset</c:v>
                </c:pt>
                <c:pt idx="4">
                  <c:v>Details of daily life disruption</c:v>
                </c:pt>
                <c:pt idx="5">
                  <c:v>Incidence of grade 3 AEs</c:v>
                </c:pt>
                <c:pt idx="6">
                  <c:v>Experienced person's story</c:v>
                </c:pt>
                <c:pt idx="7">
                  <c:v>Rate of recovery</c:v>
                </c:pt>
                <c:pt idx="8">
                  <c:v>Incidence of grade 1 AEs</c:v>
                </c:pt>
                <c:pt idx="9">
                  <c:v>Time from withdrawa to recovery</c:v>
                </c:pt>
                <c:pt idx="10">
                  <c:v>Incidence of grade 2 AEs</c:v>
                </c:pt>
                <c:pt idx="11">
                  <c:v>Treatment costs for AEs</c:v>
                </c:pt>
              </c:strCache>
            </c:strRef>
          </c:cat>
          <c:val>
            <c:numRef>
              <c:f>'S Fig 2c'!$D$19:$D$30</c:f>
              <c:numCache>
                <c:formatCode>0.0_ </c:formatCode>
                <c:ptCount val="12"/>
                <c:pt idx="0">
                  <c:v>65.306122448979593</c:v>
                </c:pt>
                <c:pt idx="1">
                  <c:v>54.081632653061227</c:v>
                </c:pt>
                <c:pt idx="2">
                  <c:v>46.428571428571431</c:v>
                </c:pt>
                <c:pt idx="3">
                  <c:v>40.306122448979593</c:v>
                </c:pt>
                <c:pt idx="4">
                  <c:v>17.857142857142858</c:v>
                </c:pt>
                <c:pt idx="5">
                  <c:v>13.26530612244898</c:v>
                </c:pt>
                <c:pt idx="6">
                  <c:v>13.77551020408163</c:v>
                </c:pt>
                <c:pt idx="7">
                  <c:v>9.6938775510204085</c:v>
                </c:pt>
                <c:pt idx="8">
                  <c:v>10.204081632653061</c:v>
                </c:pt>
                <c:pt idx="9">
                  <c:v>5.1020408163265305</c:v>
                </c:pt>
                <c:pt idx="10">
                  <c:v>5.1020408163265305</c:v>
                </c:pt>
                <c:pt idx="11">
                  <c:v>2.0408163265306123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57-4B5C-A974-3FB9F2C2C2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89252207"/>
        <c:axId val="1089246447"/>
      </c:barChart>
      <c:catAx>
        <c:axId val="108925220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1089246447"/>
        <c:crosses val="autoZero"/>
        <c:auto val="1"/>
        <c:lblAlgn val="ctr"/>
        <c:lblOffset val="100"/>
        <c:noMultiLvlLbl val="0"/>
      </c:catAx>
      <c:valAx>
        <c:axId val="1089246447"/>
        <c:scaling>
          <c:orientation val="minMax"/>
          <c:max val="80"/>
          <c:min val="0"/>
        </c:scaling>
        <c:delete val="0"/>
        <c:axPos val="t"/>
        <c:numFmt formatCode="#,##0_);[Red]\(#,##0\)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1089252207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8714432811283204"/>
          <c:y val="0.78913915136115542"/>
          <c:w val="0.30108393181621529"/>
          <c:h val="0.117017301018838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ＭＳ Ｐ明朝" panose="02020600040205080304" pitchFamily="18" charset="-128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aseline="0">
          <a:latin typeface="Times New Roman" panose="02020603050405020304" pitchFamily="18" charset="0"/>
          <a:ea typeface="ＭＳ Ｐ明朝" panose="02020600040205080304" pitchFamily="18" charset="-128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C4B7EB-A471-E29C-C52F-7064C908C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31682E-FC8E-F33B-14D4-6E3424E6D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48D959-A4C6-1E04-72DD-00EF39EE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CD0290-1839-E1D6-7C3D-8B2A3285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5240F1-1A58-FDE3-5B56-D347A353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960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1E7EEC-4990-2949-F81B-8DC7B6D0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CC2B46-5C23-E90B-54C1-FF5578194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09701D-8579-B658-A45E-3B21A6AEA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758B76-07DD-39DE-5356-8F8A43A85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9AAA8-D680-0CA1-C445-B967070A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16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3B03E8-94F8-12E1-81E1-C1001590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060621-3AFC-FF04-138F-28E5139EF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E1A135-4BCA-0CA3-4665-BAB3D348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1BFFE0-6A0B-1030-4378-008749CE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DEB9AC-1311-6A7F-5CCC-A322E33F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38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1D522-9C23-1EED-083C-3A27C01A9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78A9A3-87C0-0407-24B1-98BA3A06B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81D1AB-7269-EC49-D38C-8A47B5128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86B09E-EDFC-1924-8A2E-9A986CAAD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0938F4-FB0C-2244-E7FB-DF4BCC21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FEE07F-DA80-F294-73C1-728CA17D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74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0EDB2D-CA5D-0463-7966-E0D07F14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FDCB4-5DEC-C343-55D6-97B9D75F1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7FB687-7837-3B05-B908-569290B14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BA74E7-FCDC-EE23-51B2-65BE7046FE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C9B3A24-5B95-9E72-80C0-EC5324D16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A39DB13-EE02-68C3-D787-C451F6EC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A2C78E-2E99-67F0-E03B-D765CA5B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38528D-D581-1400-0623-DD86BE2F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77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263637-B11B-55F5-299B-E1E9400A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C1769DB-06AF-C168-9D6B-944C143F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63D70A4-4C49-EAC4-2774-488590B3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51B25DB-0041-0F07-C586-08994F57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89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828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166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3929" userDrawn="1">
          <p15:clr>
            <a:srgbClr val="FBAE40"/>
          </p15:clr>
        </p15:guide>
        <p15:guide id="7" orient="horz" pos="4065" userDrawn="1">
          <p15:clr>
            <a:srgbClr val="FBAE40"/>
          </p15:clr>
        </p15:guide>
        <p15:guide id="8" pos="1935" userDrawn="1">
          <p15:clr>
            <a:srgbClr val="FBAE40"/>
          </p15:clr>
        </p15:guide>
        <p15:guide id="9" pos="7265" userDrawn="1">
          <p15:clr>
            <a:srgbClr val="FBAE40"/>
          </p15:clr>
        </p15:guide>
        <p15:guide id="12" orient="horz" pos="3521" userDrawn="1">
          <p15:clr>
            <a:srgbClr val="FBAE40"/>
          </p15:clr>
        </p15:guide>
        <p15:guide id="13" orient="horz" pos="3067" userDrawn="1">
          <p15:clr>
            <a:srgbClr val="FBAE40"/>
          </p15:clr>
        </p15:guide>
        <p15:guide id="14" pos="5586" userDrawn="1">
          <p15:clr>
            <a:srgbClr val="FBAE40"/>
          </p15:clr>
        </p15:guide>
        <p15:guide id="15" orient="horz" pos="61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964AAD-632D-358F-74A9-F688CB932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EF2024-BF9E-A196-E1E9-CCF04F936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DAF9014-0CA8-7575-3D24-4A2FC28CA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995A26-406F-5648-2CE5-ED12F903C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EDBC4E-E00B-B590-05D5-5DC57FC3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A7FE96-2A27-5CF9-54CD-56BD620E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75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43E70C-5D6E-087A-7961-F816BEA44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54DF554-3D04-864D-221B-6C4CF7A1F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EB37C2-F2D6-3841-22BF-0ED88B28E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66DACD-0F39-78D5-8BC8-AA06E3BB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B8065C-37C2-CFF1-4B82-1A779DCB7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CC7DD3-1391-F2BA-83CB-2575718C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8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CACD78-49D6-A2A7-72CF-A642BB79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80FE45D-7B89-A8EC-0B0B-D795B5EB2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D2FF18-A147-4B7A-AD4A-80F784028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4E8388-C44E-176D-F325-428B73BEF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5D9DA7-40B5-4BB6-4527-A0246F9E3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43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17B24AE-EC47-601E-389B-4C794118E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52031E-52C1-25BC-F4B3-48E6F7F21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BCAF23-7FDE-D7A7-503E-859616E5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6FCAAD-932E-897A-7E47-3B34BC940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66E2FC-E687-6349-FC7D-8F3BF686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2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426AE8-DCAD-C141-758F-1EC23121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6D3BD-A713-78A4-55CF-69FA2AAB6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AB3E82-9E04-ED9C-2370-FDA74ADF7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F7B1ED-B4D8-B61A-87BE-5C68CFC66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FCD3E9-73E8-51DC-9737-D70F579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11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69E6F23-C310-97E7-1C24-FF66670CAB43}"/>
              </a:ext>
            </a:extLst>
          </p:cNvPr>
          <p:cNvSpPr txBox="1"/>
          <p:nvPr/>
        </p:nvSpPr>
        <p:spPr>
          <a:xfrm>
            <a:off x="0" y="6488668"/>
            <a:ext cx="1037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Supplement</a:t>
            </a:r>
            <a:r>
              <a:rPr kumimoji="1"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al Figure 3c. Percentage of information patients wanted to know about stomatitis by the experience</a:t>
            </a:r>
            <a:endParaRPr kumimoji="1" lang="ja-JP" altLang="en-US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B6060BAB-47CB-606F-7F07-0E15C95420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7577085"/>
              </p:ext>
            </p:extLst>
          </p:nvPr>
        </p:nvGraphicFramePr>
        <p:xfrm>
          <a:off x="263525" y="333375"/>
          <a:ext cx="11557000" cy="3697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8068464-E257-34A7-BBBA-726D3028E675}"/>
              </a:ext>
            </a:extLst>
          </p:cNvPr>
          <p:cNvSpPr txBox="1"/>
          <p:nvPr/>
        </p:nvSpPr>
        <p:spPr>
          <a:xfrm>
            <a:off x="9633765" y="1300635"/>
            <a:ext cx="162471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E2BF7270-8EF0-6DBB-CEBA-D0124E4B9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215596"/>
              </p:ext>
            </p:extLst>
          </p:nvPr>
        </p:nvGraphicFramePr>
        <p:xfrm>
          <a:off x="348343" y="4195454"/>
          <a:ext cx="11517090" cy="1732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9371">
                  <a:extLst>
                    <a:ext uri="{9D8B030D-6E8A-4147-A177-3AD203B41FA5}">
                      <a16:colId xmlns:a16="http://schemas.microsoft.com/office/drawing/2014/main" val="715669744"/>
                    </a:ext>
                  </a:extLst>
                </a:gridCol>
                <a:gridCol w="496009">
                  <a:extLst>
                    <a:ext uri="{9D8B030D-6E8A-4147-A177-3AD203B41FA5}">
                      <a16:colId xmlns:a16="http://schemas.microsoft.com/office/drawing/2014/main" val="1640817514"/>
                    </a:ext>
                  </a:extLst>
                </a:gridCol>
                <a:gridCol w="342770">
                  <a:extLst>
                    <a:ext uri="{9D8B030D-6E8A-4147-A177-3AD203B41FA5}">
                      <a16:colId xmlns:a16="http://schemas.microsoft.com/office/drawing/2014/main" val="3296149441"/>
                    </a:ext>
                  </a:extLst>
                </a:gridCol>
                <a:gridCol w="793245">
                  <a:extLst>
                    <a:ext uri="{9D8B030D-6E8A-4147-A177-3AD203B41FA5}">
                      <a16:colId xmlns:a16="http://schemas.microsoft.com/office/drawing/2014/main" val="3231998761"/>
                    </a:ext>
                  </a:extLst>
                </a:gridCol>
                <a:gridCol w="793245">
                  <a:extLst>
                    <a:ext uri="{9D8B030D-6E8A-4147-A177-3AD203B41FA5}">
                      <a16:colId xmlns:a16="http://schemas.microsoft.com/office/drawing/2014/main" val="1843812158"/>
                    </a:ext>
                  </a:extLst>
                </a:gridCol>
                <a:gridCol w="793245">
                  <a:extLst>
                    <a:ext uri="{9D8B030D-6E8A-4147-A177-3AD203B41FA5}">
                      <a16:colId xmlns:a16="http://schemas.microsoft.com/office/drawing/2014/main" val="1395593132"/>
                    </a:ext>
                  </a:extLst>
                </a:gridCol>
                <a:gridCol w="793245">
                  <a:extLst>
                    <a:ext uri="{9D8B030D-6E8A-4147-A177-3AD203B41FA5}">
                      <a16:colId xmlns:a16="http://schemas.microsoft.com/office/drawing/2014/main" val="2792469252"/>
                    </a:ext>
                  </a:extLst>
                </a:gridCol>
                <a:gridCol w="793245">
                  <a:extLst>
                    <a:ext uri="{9D8B030D-6E8A-4147-A177-3AD203B41FA5}">
                      <a16:colId xmlns:a16="http://schemas.microsoft.com/office/drawing/2014/main" val="4102763365"/>
                    </a:ext>
                  </a:extLst>
                </a:gridCol>
                <a:gridCol w="793245">
                  <a:extLst>
                    <a:ext uri="{9D8B030D-6E8A-4147-A177-3AD203B41FA5}">
                      <a16:colId xmlns:a16="http://schemas.microsoft.com/office/drawing/2014/main" val="2792752786"/>
                    </a:ext>
                  </a:extLst>
                </a:gridCol>
                <a:gridCol w="793245">
                  <a:extLst>
                    <a:ext uri="{9D8B030D-6E8A-4147-A177-3AD203B41FA5}">
                      <a16:colId xmlns:a16="http://schemas.microsoft.com/office/drawing/2014/main" val="815556187"/>
                    </a:ext>
                  </a:extLst>
                </a:gridCol>
                <a:gridCol w="793245">
                  <a:extLst>
                    <a:ext uri="{9D8B030D-6E8A-4147-A177-3AD203B41FA5}">
                      <a16:colId xmlns:a16="http://schemas.microsoft.com/office/drawing/2014/main" val="100961167"/>
                    </a:ext>
                  </a:extLst>
                </a:gridCol>
                <a:gridCol w="793245">
                  <a:extLst>
                    <a:ext uri="{9D8B030D-6E8A-4147-A177-3AD203B41FA5}">
                      <a16:colId xmlns:a16="http://schemas.microsoft.com/office/drawing/2014/main" val="97425877"/>
                    </a:ext>
                  </a:extLst>
                </a:gridCol>
                <a:gridCol w="793245">
                  <a:extLst>
                    <a:ext uri="{9D8B030D-6E8A-4147-A177-3AD203B41FA5}">
                      <a16:colId xmlns:a16="http://schemas.microsoft.com/office/drawing/2014/main" val="311409871"/>
                    </a:ext>
                  </a:extLst>
                </a:gridCol>
                <a:gridCol w="793245">
                  <a:extLst>
                    <a:ext uri="{9D8B030D-6E8A-4147-A177-3AD203B41FA5}">
                      <a16:colId xmlns:a16="http://schemas.microsoft.com/office/drawing/2014/main" val="1664309367"/>
                    </a:ext>
                  </a:extLst>
                </a:gridCol>
                <a:gridCol w="793245">
                  <a:extLst>
                    <a:ext uri="{9D8B030D-6E8A-4147-A177-3AD203B41FA5}">
                      <a16:colId xmlns:a16="http://schemas.microsoft.com/office/drawing/2014/main" val="1989319377"/>
                    </a:ext>
                  </a:extLst>
                </a:gridCol>
              </a:tblGrid>
              <a:tr h="12403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1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694352"/>
                  </a:ext>
                </a:extLst>
              </a:tr>
              <a:tr h="1062345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Prevention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to onset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Details of daily life disruption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3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Experienced person's story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 of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1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from withdrawal to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Incedence of grade 2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costs for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0980712"/>
                  </a:ext>
                </a:extLst>
              </a:tr>
              <a:tr h="1240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 of stomatitis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(66.1)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 (59.0)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 (61.5)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(37.2)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(16.7)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(16.7)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(7.9)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(10.0)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(8.4)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(7.5)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(6.3)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(7.9)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3142457"/>
                  </a:ext>
                </a:extLst>
              </a:tr>
              <a:tr h="1240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 (65.3)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(54.1)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(46.4)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(40.3)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(17.9)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(13.3)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(10.2)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(9.7)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(10.2)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(5.1)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(5.1)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(13.8)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702855"/>
                  </a:ext>
                </a:extLst>
              </a:tr>
              <a:tr h="1240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 &lt;0.05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 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435267"/>
                  </a:ext>
                </a:extLst>
              </a:tr>
            </a:tbl>
          </a:graphicData>
        </a:graphic>
      </p:graphicFrame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AA7D2CC-B82E-F087-16FE-5BCAECD532C0}"/>
              </a:ext>
            </a:extLst>
          </p:cNvPr>
          <p:cNvSpPr txBox="1"/>
          <p:nvPr/>
        </p:nvSpPr>
        <p:spPr>
          <a:xfrm>
            <a:off x="10076340" y="3311331"/>
            <a:ext cx="761994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*: p&lt;0.05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D061041-1B94-E276-7A7D-D5462F41992B}"/>
              </a:ext>
            </a:extLst>
          </p:cNvPr>
          <p:cNvSpPr txBox="1"/>
          <p:nvPr/>
        </p:nvSpPr>
        <p:spPr>
          <a:xfrm>
            <a:off x="11570268" y="361596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(%)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021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6410</TotalTime>
  <Words>189</Words>
  <Application>Microsoft Office PowerPoint</Application>
  <PresentationFormat>ワイド画面</PresentationFormat>
  <Paragraphs>62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AMY</dc:creator>
  <cp:lastModifiedBy>AMY</cp:lastModifiedBy>
  <cp:revision>121</cp:revision>
  <dcterms:created xsi:type="dcterms:W3CDTF">2023-06-14T00:09:13Z</dcterms:created>
  <dcterms:modified xsi:type="dcterms:W3CDTF">2024-06-10T05:25:02Z</dcterms:modified>
</cp:coreProperties>
</file>