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84708463726878"/>
          <c:y val="0.10650423468821681"/>
          <c:w val="0.7309661044418011"/>
          <c:h val="0.857490743589714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2b'!$C$18</c:f>
              <c:strCache>
                <c:ptCount val="1"/>
                <c:pt idx="0">
                  <c:v>Patients with experience of malaise/fatigue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2b'!$B$19:$B$30</c:f>
              <c:strCache>
                <c:ptCount val="12"/>
                <c:pt idx="0">
                  <c:v>Duration</c:v>
                </c:pt>
                <c:pt idx="1">
                  <c:v>Prevention methods</c:v>
                </c:pt>
                <c:pt idx="2">
                  <c:v>Control methods</c:v>
                </c:pt>
                <c:pt idx="3">
                  <c:v>Details of daily life disruption</c:v>
                </c:pt>
                <c:pt idx="4">
                  <c:v>Time to onset</c:v>
                </c:pt>
                <c:pt idx="5">
                  <c:v>Experienced person's story</c:v>
                </c:pt>
                <c:pt idx="6">
                  <c:v>Incidence of grade 3 AEs</c:v>
                </c:pt>
                <c:pt idx="7">
                  <c:v>Rate of recovery</c:v>
                </c:pt>
                <c:pt idx="8">
                  <c:v>Incidence of grade 2 AEs</c:v>
                </c:pt>
                <c:pt idx="9">
                  <c:v>Incidence of grade 1 AEs</c:v>
                </c:pt>
                <c:pt idx="10">
                  <c:v>Time from withdrawal to recovery</c:v>
                </c:pt>
                <c:pt idx="11">
                  <c:v>Treatment costs for AEs</c:v>
                </c:pt>
              </c:strCache>
            </c:strRef>
          </c:cat>
          <c:val>
            <c:numRef>
              <c:f>'S Fig 2b'!$C$19:$C$30</c:f>
              <c:numCache>
                <c:formatCode>General</c:formatCode>
                <c:ptCount val="12"/>
                <c:pt idx="0">
                  <c:v>67.866323907455012</c:v>
                </c:pt>
                <c:pt idx="1">
                  <c:v>47.300771208226223</c:v>
                </c:pt>
                <c:pt idx="2">
                  <c:v>51.156812339331616</c:v>
                </c:pt>
                <c:pt idx="3">
                  <c:v>35.218508997429304</c:v>
                </c:pt>
                <c:pt idx="4">
                  <c:v>24.421593830334189</c:v>
                </c:pt>
                <c:pt idx="5">
                  <c:v>12.853470437017995</c:v>
                </c:pt>
                <c:pt idx="6">
                  <c:v>15.938303341902312</c:v>
                </c:pt>
                <c:pt idx="7">
                  <c:v>14.652956298200515</c:v>
                </c:pt>
                <c:pt idx="8">
                  <c:v>13.110539845758353</c:v>
                </c:pt>
                <c:pt idx="9">
                  <c:v>13.110539845758353</c:v>
                </c:pt>
                <c:pt idx="10">
                  <c:v>10.282776349614396</c:v>
                </c:pt>
                <c:pt idx="11">
                  <c:v>1.5424164524421593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6-4EA8-ADE0-B6F72A9E2B76}"/>
            </c:ext>
          </c:extLst>
        </c:ser>
        <c:ser>
          <c:idx val="1"/>
          <c:order val="1"/>
          <c:tx>
            <c:strRef>
              <c:f>'S Fig 2b'!$D$18</c:f>
              <c:strCache>
                <c:ptCount val="1"/>
                <c:pt idx="0">
                  <c:v>Patients without experience of malaise/fatigue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2b'!$B$19:$B$30</c:f>
              <c:strCache>
                <c:ptCount val="12"/>
                <c:pt idx="0">
                  <c:v>Duration</c:v>
                </c:pt>
                <c:pt idx="1">
                  <c:v>Prevention methods</c:v>
                </c:pt>
                <c:pt idx="2">
                  <c:v>Control methods</c:v>
                </c:pt>
                <c:pt idx="3">
                  <c:v>Details of daily life disruption</c:v>
                </c:pt>
                <c:pt idx="4">
                  <c:v>Time to onset</c:v>
                </c:pt>
                <c:pt idx="5">
                  <c:v>Experienced person's story</c:v>
                </c:pt>
                <c:pt idx="6">
                  <c:v>Incidence of grade 3 AEs</c:v>
                </c:pt>
                <c:pt idx="7">
                  <c:v>Rate of recovery</c:v>
                </c:pt>
                <c:pt idx="8">
                  <c:v>Incidence of grade 2 AEs</c:v>
                </c:pt>
                <c:pt idx="9">
                  <c:v>Incidence of grade 1 AEs</c:v>
                </c:pt>
                <c:pt idx="10">
                  <c:v>Time from withdrawal to recovery</c:v>
                </c:pt>
                <c:pt idx="11">
                  <c:v>Treatment costs for AEs</c:v>
                </c:pt>
              </c:strCache>
            </c:strRef>
          </c:cat>
          <c:val>
            <c:numRef>
              <c:f>'S Fig 2b'!$D$19:$D$30</c:f>
              <c:numCache>
                <c:formatCode>General</c:formatCode>
                <c:ptCount val="12"/>
                <c:pt idx="0">
                  <c:v>65.217391304347828</c:v>
                </c:pt>
                <c:pt idx="1">
                  <c:v>45.652173913043477</c:v>
                </c:pt>
                <c:pt idx="2">
                  <c:v>28.260869565217391</c:v>
                </c:pt>
                <c:pt idx="3">
                  <c:v>41.304347826086953</c:v>
                </c:pt>
                <c:pt idx="4">
                  <c:v>32.608695652173914</c:v>
                </c:pt>
                <c:pt idx="5">
                  <c:v>21.739130434782609</c:v>
                </c:pt>
                <c:pt idx="6">
                  <c:v>10.869565217391305</c:v>
                </c:pt>
                <c:pt idx="7">
                  <c:v>10.869565217391305</c:v>
                </c:pt>
                <c:pt idx="8">
                  <c:v>4.3478260869565215</c:v>
                </c:pt>
                <c:pt idx="9">
                  <c:v>2.1739130434782608</c:v>
                </c:pt>
                <c:pt idx="10">
                  <c:v>2.1739130434782608</c:v>
                </c:pt>
                <c:pt idx="11">
                  <c:v>6.5217391304347823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96-4EA8-ADE0-B6F72A9E2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66693503"/>
        <c:axId val="766698303"/>
      </c:barChart>
      <c:catAx>
        <c:axId val="7666935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766698303"/>
        <c:crosses val="autoZero"/>
        <c:auto val="1"/>
        <c:lblAlgn val="ctr"/>
        <c:lblOffset val="100"/>
        <c:noMultiLvlLbl val="0"/>
      </c:catAx>
      <c:valAx>
        <c:axId val="766698303"/>
        <c:scaling>
          <c:orientation val="minMax"/>
          <c:max val="80"/>
        </c:scaling>
        <c:delete val="0"/>
        <c:axPos val="t"/>
        <c:numFmt formatCode="#,##0_);[Red]\(#,##0\)" sourceLinked="0"/>
        <c:majorTickMark val="in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766693503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148001112053199"/>
          <c:y val="0.78084667995091128"/>
          <c:w val="0.34633457243795335"/>
          <c:h val="0.118096418959206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aseline="0"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788F546-19F4-54A3-35F2-8EEF5B9CCC8B}"/>
              </a:ext>
            </a:extLst>
          </p:cNvPr>
          <p:cNvSpPr txBox="1"/>
          <p:nvPr/>
        </p:nvSpPr>
        <p:spPr>
          <a:xfrm>
            <a:off x="0" y="6488668"/>
            <a:ext cx="1068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Additional Figure 3b. Percentage of information patients wanted to know about malaise/fatigue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7D8C0785-B791-15FA-76C8-8E9B29772D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482399"/>
              </p:ext>
            </p:extLst>
          </p:nvPr>
        </p:nvGraphicFramePr>
        <p:xfrm>
          <a:off x="263524" y="333375"/>
          <a:ext cx="11557001" cy="3540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F276AE-B9C0-3CAA-2943-016A466FB2F2}"/>
              </a:ext>
            </a:extLst>
          </p:cNvPr>
          <p:cNvSpPr txBox="1"/>
          <p:nvPr/>
        </p:nvSpPr>
        <p:spPr>
          <a:xfrm>
            <a:off x="8538390" y="1271138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A80CC0E-684C-64AE-5E66-347220096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31114"/>
              </p:ext>
            </p:extLst>
          </p:nvPr>
        </p:nvGraphicFramePr>
        <p:xfrm>
          <a:off x="346585" y="4057803"/>
          <a:ext cx="11518848" cy="1732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548">
                  <a:extLst>
                    <a:ext uri="{9D8B030D-6E8A-4147-A177-3AD203B41FA5}">
                      <a16:colId xmlns:a16="http://schemas.microsoft.com/office/drawing/2014/main" val="3510565115"/>
                    </a:ext>
                  </a:extLst>
                </a:gridCol>
                <a:gridCol w="496085">
                  <a:extLst>
                    <a:ext uri="{9D8B030D-6E8A-4147-A177-3AD203B41FA5}">
                      <a16:colId xmlns:a16="http://schemas.microsoft.com/office/drawing/2014/main" val="430152515"/>
                    </a:ext>
                  </a:extLst>
                </a:gridCol>
                <a:gridCol w="342823">
                  <a:extLst>
                    <a:ext uri="{9D8B030D-6E8A-4147-A177-3AD203B41FA5}">
                      <a16:colId xmlns:a16="http://schemas.microsoft.com/office/drawing/2014/main" val="2212024678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674372154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4134124903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707959725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760205162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4195925708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1481874175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4033897055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1614339800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866422216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3277430365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3168405324"/>
                    </a:ext>
                  </a:extLst>
                </a:gridCol>
                <a:gridCol w="793366">
                  <a:extLst>
                    <a:ext uri="{9D8B030D-6E8A-4147-A177-3AD203B41FA5}">
                      <a16:colId xmlns:a16="http://schemas.microsoft.com/office/drawing/2014/main" val="1042605688"/>
                    </a:ext>
                  </a:extLst>
                </a:gridCol>
              </a:tblGrid>
              <a:tr h="1240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03364"/>
                  </a:ext>
                </a:extLst>
              </a:tr>
              <a:tr h="106234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118158"/>
                  </a:ext>
                </a:extLst>
              </a:tr>
              <a:tr h="124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malaise/fatigue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 (67.9)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(47.3)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 (51.2)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(35.2)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(24.4)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(12.9)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(15.9)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(14.7)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(13.1)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(13.1)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(10.3)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474388"/>
                  </a:ext>
                </a:extLst>
              </a:tr>
              <a:tr h="1240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(65.2)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(45.7)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(28.3)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(41.3)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(32.6)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(21.7)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(10.9)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(10.9)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(6.5)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675371"/>
                  </a:ext>
                </a:extLst>
              </a:tr>
              <a:tr h="1240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584787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C80138-C946-A923-CB36-2824AFF14054}"/>
              </a:ext>
            </a:extLst>
          </p:cNvPr>
          <p:cNvSpPr txBox="1"/>
          <p:nvPr/>
        </p:nvSpPr>
        <p:spPr>
          <a:xfrm>
            <a:off x="4620235" y="3016363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517F56D-2878-EF74-40D4-B37A0AA4882F}"/>
              </a:ext>
            </a:extLst>
          </p:cNvPr>
          <p:cNvSpPr txBox="1"/>
          <p:nvPr/>
        </p:nvSpPr>
        <p:spPr>
          <a:xfrm>
            <a:off x="11570268" y="361596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F179C3E-BA7D-EE7B-E4A2-D9DE0AEF3F2C}"/>
              </a:ext>
            </a:extLst>
          </p:cNvPr>
          <p:cNvSpPr txBox="1"/>
          <p:nvPr/>
        </p:nvSpPr>
        <p:spPr>
          <a:xfrm>
            <a:off x="10469631" y="3124518"/>
            <a:ext cx="761994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*: p&lt;0.05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765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6410</TotalTime>
  <Words>194</Words>
  <Application>Microsoft Office PowerPoint</Application>
  <PresentationFormat>ワイド画面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2024-06-10T05:23:41Z</dcterms:modified>
</cp:coreProperties>
</file>