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879" userDrawn="1">
          <p15:clr>
            <a:srgbClr val="A4A3A4"/>
          </p15:clr>
        </p15:guide>
        <p15:guide id="3" pos="6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73" y="43"/>
      </p:cViewPr>
      <p:guideLst>
        <p:guide orient="horz" pos="2160"/>
        <p:guide pos="6879"/>
        <p:guide pos="6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28599327558997"/>
          <c:y val="0.11216714189796043"/>
          <c:w val="0.7190059460937912"/>
          <c:h val="0.9083918213926962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 Fig 2f'!$C$20</c:f>
              <c:strCache>
                <c:ptCount val="1"/>
                <c:pt idx="0">
                  <c:v>Patients with experience of nail changes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 Fig 2f'!$B$21:$B$32</c:f>
              <c:strCache>
                <c:ptCount val="12"/>
                <c:pt idx="0">
                  <c:v>Prevention methods</c:v>
                </c:pt>
                <c:pt idx="1">
                  <c:v>Duration</c:v>
                </c:pt>
                <c:pt idx="2">
                  <c:v>Control methods</c:v>
                </c:pt>
                <c:pt idx="3">
                  <c:v>Rate of recovery</c:v>
                </c:pt>
                <c:pt idx="4">
                  <c:v>Time of onset</c:v>
                </c:pt>
                <c:pt idx="5">
                  <c:v>Details of daily life disruption</c:v>
                </c:pt>
                <c:pt idx="6">
                  <c:v>Incidence of grade 3 AEs</c:v>
                </c:pt>
                <c:pt idx="7">
                  <c:v>Experienced person's story</c:v>
                </c:pt>
                <c:pt idx="8">
                  <c:v>Time from withdrawal to recovery</c:v>
                </c:pt>
                <c:pt idx="9">
                  <c:v>Incidence of grade 2 AEs</c:v>
                </c:pt>
                <c:pt idx="10">
                  <c:v>Incidence of grade 1 AEs</c:v>
                </c:pt>
                <c:pt idx="11">
                  <c:v>Treatment costs for AEs</c:v>
                </c:pt>
              </c:strCache>
            </c:strRef>
          </c:cat>
          <c:val>
            <c:numRef>
              <c:f>'S Fig 2f'!$C$21:$C$32</c:f>
              <c:numCache>
                <c:formatCode>0.0_ </c:formatCode>
                <c:ptCount val="12"/>
                <c:pt idx="0">
                  <c:v>60.22099447513812</c:v>
                </c:pt>
                <c:pt idx="1">
                  <c:v>51.657458563535904</c:v>
                </c:pt>
                <c:pt idx="2">
                  <c:v>50.828729281767963</c:v>
                </c:pt>
                <c:pt idx="3">
                  <c:v>30.939226519337016</c:v>
                </c:pt>
                <c:pt idx="4">
                  <c:v>25.138121546961329</c:v>
                </c:pt>
                <c:pt idx="5">
                  <c:v>25.414364640883981</c:v>
                </c:pt>
                <c:pt idx="6">
                  <c:v>23.204419889502763</c:v>
                </c:pt>
                <c:pt idx="7">
                  <c:v>14.917127071823206</c:v>
                </c:pt>
                <c:pt idx="8">
                  <c:v>11.602209944751381</c:v>
                </c:pt>
                <c:pt idx="9">
                  <c:v>9.1160220994475143</c:v>
                </c:pt>
                <c:pt idx="10">
                  <c:v>9.6685082872928181</c:v>
                </c:pt>
                <c:pt idx="11">
                  <c:v>1.6574585635359116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4B-4471-8A9E-B50E30D883C3}"/>
            </c:ext>
          </c:extLst>
        </c:ser>
        <c:ser>
          <c:idx val="1"/>
          <c:order val="1"/>
          <c:tx>
            <c:strRef>
              <c:f>'S Fig 2f'!$D$20</c:f>
              <c:strCache>
                <c:ptCount val="1"/>
                <c:pt idx="0">
                  <c:v>Patients without experience of nail changes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 Fig 2f'!$B$21:$B$32</c:f>
              <c:strCache>
                <c:ptCount val="12"/>
                <c:pt idx="0">
                  <c:v>Prevention methods</c:v>
                </c:pt>
                <c:pt idx="1">
                  <c:v>Duration</c:v>
                </c:pt>
                <c:pt idx="2">
                  <c:v>Control methods</c:v>
                </c:pt>
                <c:pt idx="3">
                  <c:v>Rate of recovery</c:v>
                </c:pt>
                <c:pt idx="4">
                  <c:v>Time of onset</c:v>
                </c:pt>
                <c:pt idx="5">
                  <c:v>Details of daily life disruption</c:v>
                </c:pt>
                <c:pt idx="6">
                  <c:v>Incidence of grade 3 AEs</c:v>
                </c:pt>
                <c:pt idx="7">
                  <c:v>Experienced person's story</c:v>
                </c:pt>
                <c:pt idx="8">
                  <c:v>Time from withdrawal to recovery</c:v>
                </c:pt>
                <c:pt idx="9">
                  <c:v>Incidence of grade 2 AEs</c:v>
                </c:pt>
                <c:pt idx="10">
                  <c:v>Incidence of grade 1 AEs</c:v>
                </c:pt>
                <c:pt idx="11">
                  <c:v>Treatment costs for AEs</c:v>
                </c:pt>
              </c:strCache>
            </c:strRef>
          </c:cat>
          <c:val>
            <c:numRef>
              <c:f>'S Fig 2f'!$D$21:$D$32</c:f>
              <c:numCache>
                <c:formatCode>0.0_ </c:formatCode>
                <c:ptCount val="12"/>
                <c:pt idx="0">
                  <c:v>50.684931506849317</c:v>
                </c:pt>
                <c:pt idx="1">
                  <c:v>46.575342465753423</c:v>
                </c:pt>
                <c:pt idx="2">
                  <c:v>46.575342465753423</c:v>
                </c:pt>
                <c:pt idx="3">
                  <c:v>28.767123287671232</c:v>
                </c:pt>
                <c:pt idx="4">
                  <c:v>32.87671232876712</c:v>
                </c:pt>
                <c:pt idx="5">
                  <c:v>30.136986301369863</c:v>
                </c:pt>
                <c:pt idx="6">
                  <c:v>24.657534246575342</c:v>
                </c:pt>
                <c:pt idx="7">
                  <c:v>21.917808219178081</c:v>
                </c:pt>
                <c:pt idx="8">
                  <c:v>13.698630136986301</c:v>
                </c:pt>
                <c:pt idx="9">
                  <c:v>13.698630136986301</c:v>
                </c:pt>
                <c:pt idx="10">
                  <c:v>9.5890410958904102</c:v>
                </c:pt>
                <c:pt idx="11">
                  <c:v>1.3698630136986301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4B-4471-8A9E-B50E30D88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-10"/>
        <c:axId val="1089178287"/>
        <c:axId val="1089186447"/>
      </c:barChart>
      <c:catAx>
        <c:axId val="108917828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1089186447"/>
        <c:crosses val="autoZero"/>
        <c:auto val="1"/>
        <c:lblAlgn val="ctr"/>
        <c:lblOffset val="100"/>
        <c:noMultiLvlLbl val="0"/>
      </c:catAx>
      <c:valAx>
        <c:axId val="1089186447"/>
        <c:scaling>
          <c:orientation val="minMax"/>
          <c:max val="80"/>
          <c:min val="0"/>
        </c:scaling>
        <c:delete val="0"/>
        <c:axPos val="t"/>
        <c:numFmt formatCode="#,##0_);[Red]\(#,##0\)" sourceLinked="0"/>
        <c:majorTickMark val="out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1089178287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106021987195811"/>
          <c:y val="0.71567615586513222"/>
          <c:w val="0.36398800415228899"/>
          <c:h val="0.214365112053301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ＭＳ Ｐ明朝" panose="02020600040205080304" pitchFamily="18" charset="-128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aseline="0">
          <a:solidFill>
            <a:schemeClr val="tx1"/>
          </a:solidFill>
          <a:latin typeface="Times New Roman" panose="02020603050405020304" pitchFamily="18" charset="0"/>
          <a:ea typeface="ＭＳ Ｐ明朝" panose="02020600040205080304" pitchFamily="18" charset="-128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C4B7EB-A471-E29C-C52F-7064C908C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031682E-FC8E-F33B-14D4-6E3424E6D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48D959-A4C6-1E04-72DD-00EF39EED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CD0290-1839-E1D6-7C3D-8B2A3285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5240F1-1A58-FDE3-5B56-D347A3537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960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1E7EEC-4990-2949-F81B-8DC7B6D0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CC2B46-5C23-E90B-54C1-FF5578194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09701D-8579-B658-A45E-3B21A6AEA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758B76-07DD-39DE-5356-8F8A43A85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9AAA8-D680-0CA1-C445-B967070A4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16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3B03E8-94F8-12E1-81E1-C1001590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060621-3AFC-FF04-138F-28E5139EF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E1A135-4BCA-0CA3-4665-BAB3D3481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1BFFE0-6A0B-1030-4378-008749CE6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DEB9AC-1311-6A7F-5CCC-A322E33F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38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1D522-9C23-1EED-083C-3A27C01A9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78A9A3-87C0-0407-24B1-98BA3A06B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81D1AB-7269-EC49-D38C-8A47B5128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86B09E-EDFC-1924-8A2E-9A986CAAD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0938F4-FB0C-2244-E7FB-DF4BCC214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FEE07F-DA80-F294-73C1-728CA17DC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74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0EDB2D-CA5D-0463-7966-E0D07F14B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FDCB4-5DEC-C343-55D6-97B9D75F1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57FB687-7837-3B05-B908-569290B14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BA74E7-FCDC-EE23-51B2-65BE7046FE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C9B3A24-5B95-9E72-80C0-EC5324D16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A39DB13-EE02-68C3-D787-C451F6EC6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2A2C78E-2E99-67F0-E03B-D765CA5B8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38528D-D581-1400-0623-DD86BE2F1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776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263637-B11B-55F5-299B-E1E9400A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C1769DB-06AF-C168-9D6B-944C143F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63D70A4-4C49-EAC4-2774-488590B30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51B25DB-0041-0F07-C586-08994F57D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89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828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pos="166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3929" userDrawn="1">
          <p15:clr>
            <a:srgbClr val="FBAE40"/>
          </p15:clr>
        </p15:guide>
        <p15:guide id="7" orient="horz" pos="4065" userDrawn="1">
          <p15:clr>
            <a:srgbClr val="FBAE40"/>
          </p15:clr>
        </p15:guide>
        <p15:guide id="8" pos="1935" userDrawn="1">
          <p15:clr>
            <a:srgbClr val="FBAE40"/>
          </p15:clr>
        </p15:guide>
        <p15:guide id="9" pos="7265" userDrawn="1">
          <p15:clr>
            <a:srgbClr val="FBAE40"/>
          </p15:clr>
        </p15:guide>
        <p15:guide id="12" orient="horz" pos="3521" userDrawn="1">
          <p15:clr>
            <a:srgbClr val="FBAE40"/>
          </p15:clr>
        </p15:guide>
        <p15:guide id="13" orient="horz" pos="3067" userDrawn="1">
          <p15:clr>
            <a:srgbClr val="FBAE40"/>
          </p15:clr>
        </p15:guide>
        <p15:guide id="14" pos="5586" userDrawn="1">
          <p15:clr>
            <a:srgbClr val="FBAE40"/>
          </p15:clr>
        </p15:guide>
        <p15:guide id="15" orient="horz" pos="61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964AAD-632D-358F-74A9-F688CB932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EF2024-BF9E-A196-E1E9-CCF04F936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DAF9014-0CA8-7575-3D24-4A2FC28CA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995A26-406F-5648-2CE5-ED12F903C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EDBC4E-E00B-B590-05D5-5DC57FC3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5A7FE96-2A27-5CF9-54CD-56BD620E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75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43E70C-5D6E-087A-7961-F816BEA44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54DF554-3D04-864D-221B-6C4CF7A1FA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EB37C2-F2D6-3841-22BF-0ED88B28E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966DACD-0F39-78D5-8BC8-AA06E3BB0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B8065C-37C2-CFF1-4B82-1A779DCB7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CC7DD3-1391-F2BA-83CB-2575718C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82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CACD78-49D6-A2A7-72CF-A642BB79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80FE45D-7B89-A8EC-0B0B-D795B5EB2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D2FF18-A147-4B7A-AD4A-80F784028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4E8388-C44E-176D-F325-428B73BEF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5D9DA7-40B5-4BB6-4527-A0246F9E3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436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17B24AE-EC47-601E-389B-4C794118E6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52031E-52C1-25BC-F4B3-48E6F7F21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BCAF23-7FDE-D7A7-503E-859616E5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6FCAAD-932E-897A-7E47-3B34BC940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66E2FC-E687-6349-FC7D-8F3BF6866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2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5426AE8-DCAD-C141-758F-1EC23121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6D3BD-A713-78A4-55CF-69FA2AAB6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AB3E82-9E04-ED9C-2370-FDA74ADF7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F7B1ED-B4D8-B61A-87BE-5C68CFC66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FCD3E9-73E8-51DC-9737-D70F57985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611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CB7BAE2-D3C0-EF53-DF5E-177CF7933873}"/>
              </a:ext>
            </a:extLst>
          </p:cNvPr>
          <p:cNvSpPr txBox="1"/>
          <p:nvPr/>
        </p:nvSpPr>
        <p:spPr>
          <a:xfrm>
            <a:off x="0" y="6488668"/>
            <a:ext cx="10802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Supplementa</a:t>
            </a:r>
            <a:r>
              <a:rPr kumimoji="1" lang="en-US" altLang="ja-JP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l Figure 3g. Percentage of information patients wanted to know about nail changes by the experience</a:t>
            </a:r>
            <a:endParaRPr kumimoji="1" lang="ja-JP" altLang="en-US"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BB13585B-94ED-B889-55B1-53847E4A4B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9421076"/>
              </p:ext>
            </p:extLst>
          </p:nvPr>
        </p:nvGraphicFramePr>
        <p:xfrm>
          <a:off x="332351" y="233772"/>
          <a:ext cx="11556999" cy="3069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02BCB980-A5D9-0756-5580-BC339474C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009834"/>
              </p:ext>
            </p:extLst>
          </p:nvPr>
        </p:nvGraphicFramePr>
        <p:xfrm>
          <a:off x="337457" y="3821829"/>
          <a:ext cx="11500582" cy="17329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7709">
                  <a:extLst>
                    <a:ext uri="{9D8B030D-6E8A-4147-A177-3AD203B41FA5}">
                      <a16:colId xmlns:a16="http://schemas.microsoft.com/office/drawing/2014/main" val="2396793738"/>
                    </a:ext>
                  </a:extLst>
                </a:gridCol>
                <a:gridCol w="495298">
                  <a:extLst>
                    <a:ext uri="{9D8B030D-6E8A-4147-A177-3AD203B41FA5}">
                      <a16:colId xmlns:a16="http://schemas.microsoft.com/office/drawing/2014/main" val="95448130"/>
                    </a:ext>
                  </a:extLst>
                </a:gridCol>
                <a:gridCol w="342279">
                  <a:extLst>
                    <a:ext uri="{9D8B030D-6E8A-4147-A177-3AD203B41FA5}">
                      <a16:colId xmlns:a16="http://schemas.microsoft.com/office/drawing/2014/main" val="787488437"/>
                    </a:ext>
                  </a:extLst>
                </a:gridCol>
                <a:gridCol w="792108">
                  <a:extLst>
                    <a:ext uri="{9D8B030D-6E8A-4147-A177-3AD203B41FA5}">
                      <a16:colId xmlns:a16="http://schemas.microsoft.com/office/drawing/2014/main" val="2430898441"/>
                    </a:ext>
                  </a:extLst>
                </a:gridCol>
                <a:gridCol w="792108">
                  <a:extLst>
                    <a:ext uri="{9D8B030D-6E8A-4147-A177-3AD203B41FA5}">
                      <a16:colId xmlns:a16="http://schemas.microsoft.com/office/drawing/2014/main" val="1669435007"/>
                    </a:ext>
                  </a:extLst>
                </a:gridCol>
                <a:gridCol w="792108">
                  <a:extLst>
                    <a:ext uri="{9D8B030D-6E8A-4147-A177-3AD203B41FA5}">
                      <a16:colId xmlns:a16="http://schemas.microsoft.com/office/drawing/2014/main" val="4017063227"/>
                    </a:ext>
                  </a:extLst>
                </a:gridCol>
                <a:gridCol w="792108">
                  <a:extLst>
                    <a:ext uri="{9D8B030D-6E8A-4147-A177-3AD203B41FA5}">
                      <a16:colId xmlns:a16="http://schemas.microsoft.com/office/drawing/2014/main" val="3309116958"/>
                    </a:ext>
                  </a:extLst>
                </a:gridCol>
                <a:gridCol w="792108">
                  <a:extLst>
                    <a:ext uri="{9D8B030D-6E8A-4147-A177-3AD203B41FA5}">
                      <a16:colId xmlns:a16="http://schemas.microsoft.com/office/drawing/2014/main" val="2021606727"/>
                    </a:ext>
                  </a:extLst>
                </a:gridCol>
                <a:gridCol w="792108">
                  <a:extLst>
                    <a:ext uri="{9D8B030D-6E8A-4147-A177-3AD203B41FA5}">
                      <a16:colId xmlns:a16="http://schemas.microsoft.com/office/drawing/2014/main" val="3563982862"/>
                    </a:ext>
                  </a:extLst>
                </a:gridCol>
                <a:gridCol w="792108">
                  <a:extLst>
                    <a:ext uri="{9D8B030D-6E8A-4147-A177-3AD203B41FA5}">
                      <a16:colId xmlns:a16="http://schemas.microsoft.com/office/drawing/2014/main" val="2680339490"/>
                    </a:ext>
                  </a:extLst>
                </a:gridCol>
                <a:gridCol w="792108">
                  <a:extLst>
                    <a:ext uri="{9D8B030D-6E8A-4147-A177-3AD203B41FA5}">
                      <a16:colId xmlns:a16="http://schemas.microsoft.com/office/drawing/2014/main" val="1867991963"/>
                    </a:ext>
                  </a:extLst>
                </a:gridCol>
                <a:gridCol w="792108">
                  <a:extLst>
                    <a:ext uri="{9D8B030D-6E8A-4147-A177-3AD203B41FA5}">
                      <a16:colId xmlns:a16="http://schemas.microsoft.com/office/drawing/2014/main" val="1918205133"/>
                    </a:ext>
                  </a:extLst>
                </a:gridCol>
                <a:gridCol w="792108">
                  <a:extLst>
                    <a:ext uri="{9D8B030D-6E8A-4147-A177-3AD203B41FA5}">
                      <a16:colId xmlns:a16="http://schemas.microsoft.com/office/drawing/2014/main" val="4274053150"/>
                    </a:ext>
                  </a:extLst>
                </a:gridCol>
                <a:gridCol w="792108">
                  <a:extLst>
                    <a:ext uri="{9D8B030D-6E8A-4147-A177-3AD203B41FA5}">
                      <a16:colId xmlns:a16="http://schemas.microsoft.com/office/drawing/2014/main" val="548854333"/>
                    </a:ext>
                  </a:extLst>
                </a:gridCol>
                <a:gridCol w="792108">
                  <a:extLst>
                    <a:ext uri="{9D8B030D-6E8A-4147-A177-3AD203B41FA5}">
                      <a16:colId xmlns:a16="http://schemas.microsoft.com/office/drawing/2014/main" val="3118050768"/>
                    </a:ext>
                  </a:extLst>
                </a:gridCol>
              </a:tblGrid>
              <a:tr h="12403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1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955933"/>
                  </a:ext>
                </a:extLst>
              </a:tr>
              <a:tr h="1062345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Prevention methods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 methods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 of recovery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to onset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Details of daily life disruption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 of grade 3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Experienced person's story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from withdrawal to recovery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Incedence of grade 2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 of grade 1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costs for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169712"/>
                  </a:ext>
                </a:extLst>
              </a:tr>
              <a:tr h="1240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 of </a:t>
                      </a:r>
                    </a:p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nail changes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362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 (60.2)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 (51.7)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 (50.8)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(30.9)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(25.1)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(25.4)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 (23.2)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(19.6)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(11.6)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(9.1)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(9.7)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(14.9)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3755492"/>
                  </a:ext>
                </a:extLst>
              </a:tr>
              <a:tr h="1240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(50.7)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(46.6)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(46.6)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(28.8)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(32.9)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(30.1)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(24.7)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(16.4)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(13.7)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(13.7)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(9.6)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(21.9)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781160"/>
                  </a:ext>
                </a:extLst>
              </a:tr>
              <a:tr h="1240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 &lt;0.05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3649890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1DFBE23-5F42-E5C0-DC97-5CBC6232D827}"/>
              </a:ext>
            </a:extLst>
          </p:cNvPr>
          <p:cNvSpPr txBox="1"/>
          <p:nvPr/>
        </p:nvSpPr>
        <p:spPr>
          <a:xfrm>
            <a:off x="11491610" y="184615"/>
            <a:ext cx="452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(%)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195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6350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6411</TotalTime>
  <Words>186</Words>
  <Application>Microsoft Office PowerPoint</Application>
  <PresentationFormat>ワイド画面</PresentationFormat>
  <Paragraphs>61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AMY</dc:creator>
  <cp:lastModifiedBy>AMY</cp:lastModifiedBy>
  <cp:revision>121</cp:revision>
  <dcterms:created xsi:type="dcterms:W3CDTF">2023-06-14T00:09:13Z</dcterms:created>
  <dcterms:modified xsi:type="dcterms:W3CDTF">2024-06-10T05:29:24Z</dcterms:modified>
</cp:coreProperties>
</file>