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856139136454098"/>
          <c:y val="0.14201673943299462"/>
          <c:w val="0.7320649822618327"/>
          <c:h val="0.857490743589714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2e'!$C$18</c:f>
              <c:strCache>
                <c:ptCount val="1"/>
                <c:pt idx="0">
                  <c:v>Patients with experience of leukopenia/WBC decreased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2e'!$B$19:$B$30</c:f>
              <c:strCache>
                <c:ptCount val="12"/>
                <c:pt idx="0">
                  <c:v>Details of daily life disruption</c:v>
                </c:pt>
                <c:pt idx="1">
                  <c:v>Cntrol methods</c:v>
                </c:pt>
                <c:pt idx="2">
                  <c:v>Duration</c:v>
                </c:pt>
                <c:pt idx="3">
                  <c:v>Prevention methods</c:v>
                </c:pt>
                <c:pt idx="4">
                  <c:v>Incidence of grade 2 AEs</c:v>
                </c:pt>
                <c:pt idx="5">
                  <c:v>Time to onset</c:v>
                </c:pt>
                <c:pt idx="6">
                  <c:v>Incidence of grade 3 AEs</c:v>
                </c:pt>
                <c:pt idx="7">
                  <c:v>Incidence of grade 1 AEs</c:v>
                </c:pt>
                <c:pt idx="8">
                  <c:v>Time from withdrawal to recovery</c:v>
                </c:pt>
                <c:pt idx="9">
                  <c:v>Rate of recovery</c:v>
                </c:pt>
                <c:pt idx="10">
                  <c:v>Experienced person's story</c:v>
                </c:pt>
                <c:pt idx="11">
                  <c:v>Treatment costs for AEs</c:v>
                </c:pt>
              </c:strCache>
            </c:strRef>
          </c:cat>
          <c:val>
            <c:numRef>
              <c:f>'S Fig 2e'!$C$19:$C$30</c:f>
              <c:numCache>
                <c:formatCode>0.0_ </c:formatCode>
                <c:ptCount val="12"/>
                <c:pt idx="0">
                  <c:v>65.371024734982328</c:v>
                </c:pt>
                <c:pt idx="1">
                  <c:v>43.816254416961129</c:v>
                </c:pt>
                <c:pt idx="2">
                  <c:v>44.169611307420489</c:v>
                </c:pt>
                <c:pt idx="3">
                  <c:v>39.929328621908127</c:v>
                </c:pt>
                <c:pt idx="4">
                  <c:v>39.222614840989401</c:v>
                </c:pt>
                <c:pt idx="5">
                  <c:v>36.042402826855124</c:v>
                </c:pt>
                <c:pt idx="6">
                  <c:v>20.848056537102476</c:v>
                </c:pt>
                <c:pt idx="7">
                  <c:v>11.307420494699647</c:v>
                </c:pt>
                <c:pt idx="8">
                  <c:v>13.074204946996467</c:v>
                </c:pt>
                <c:pt idx="9">
                  <c:v>9.8939929328621901</c:v>
                </c:pt>
                <c:pt idx="10">
                  <c:v>6.0070671378091873</c:v>
                </c:pt>
                <c:pt idx="11">
                  <c:v>5.6537102473498235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F-4FD7-80E7-529831A3E5B2}"/>
            </c:ext>
          </c:extLst>
        </c:ser>
        <c:ser>
          <c:idx val="1"/>
          <c:order val="1"/>
          <c:tx>
            <c:strRef>
              <c:f>'S Fig 2e'!$D$18</c:f>
              <c:strCache>
                <c:ptCount val="1"/>
                <c:pt idx="0">
                  <c:v>Patients without experience of leukopenia/WBC decreased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2e'!$B$19:$B$30</c:f>
              <c:strCache>
                <c:ptCount val="12"/>
                <c:pt idx="0">
                  <c:v>Details of daily life disruption</c:v>
                </c:pt>
                <c:pt idx="1">
                  <c:v>Cntrol methods</c:v>
                </c:pt>
                <c:pt idx="2">
                  <c:v>Duration</c:v>
                </c:pt>
                <c:pt idx="3">
                  <c:v>Prevention methods</c:v>
                </c:pt>
                <c:pt idx="4">
                  <c:v>Incidence of grade 2 AEs</c:v>
                </c:pt>
                <c:pt idx="5">
                  <c:v>Time to onset</c:v>
                </c:pt>
                <c:pt idx="6">
                  <c:v>Incidence of grade 3 AEs</c:v>
                </c:pt>
                <c:pt idx="7">
                  <c:v>Incidence of grade 1 AEs</c:v>
                </c:pt>
                <c:pt idx="8">
                  <c:v>Time from withdrawal to recovery</c:v>
                </c:pt>
                <c:pt idx="9">
                  <c:v>Rate of recovery</c:v>
                </c:pt>
                <c:pt idx="10">
                  <c:v>Experienced person's story</c:v>
                </c:pt>
                <c:pt idx="11">
                  <c:v>Treatment costs for AEs</c:v>
                </c:pt>
              </c:strCache>
            </c:strRef>
          </c:cat>
          <c:val>
            <c:numRef>
              <c:f>'S Fig 2e'!$D$19:$D$30</c:f>
              <c:numCache>
                <c:formatCode>0.0_ </c:formatCode>
                <c:ptCount val="12"/>
                <c:pt idx="0">
                  <c:v>55.921052631578952</c:v>
                </c:pt>
                <c:pt idx="1">
                  <c:v>40.131578947368425</c:v>
                </c:pt>
                <c:pt idx="2">
                  <c:v>39.473684210526315</c:v>
                </c:pt>
                <c:pt idx="3">
                  <c:v>38.15789473684211</c:v>
                </c:pt>
                <c:pt idx="4">
                  <c:v>34.210526315789473</c:v>
                </c:pt>
                <c:pt idx="5">
                  <c:v>36.84210526315789</c:v>
                </c:pt>
                <c:pt idx="6">
                  <c:v>20.394736842105264</c:v>
                </c:pt>
                <c:pt idx="7">
                  <c:v>10.526315789473683</c:v>
                </c:pt>
                <c:pt idx="8">
                  <c:v>8.5526315789473681</c:v>
                </c:pt>
                <c:pt idx="9">
                  <c:v>8.5526315789473681</c:v>
                </c:pt>
                <c:pt idx="10">
                  <c:v>7.8947368421052628</c:v>
                </c:pt>
                <c:pt idx="11">
                  <c:v>4.6052631578947363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F-4FD7-80E7-529831A3E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overlap val="-10"/>
        <c:axId val="1089279567"/>
        <c:axId val="1089300207"/>
      </c:barChart>
      <c:catAx>
        <c:axId val="10892795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300207"/>
        <c:crosses val="autoZero"/>
        <c:auto val="1"/>
        <c:lblAlgn val="ctr"/>
        <c:lblOffset val="100"/>
        <c:noMultiLvlLbl val="0"/>
      </c:catAx>
      <c:valAx>
        <c:axId val="1089300207"/>
        <c:scaling>
          <c:orientation val="minMax"/>
          <c:max val="80"/>
          <c:min val="0"/>
        </c:scaling>
        <c:delete val="0"/>
        <c:axPos val="t"/>
        <c:numFmt formatCode="#,##0_);[Red]\(#,##0\)" sourceLinked="0"/>
        <c:majorTickMark val="in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27956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335831098035816"/>
          <c:y val="0.80262289247742336"/>
          <c:w val="0.43677373020680099"/>
          <c:h val="0.11797909511287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 baseline="0"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496186-32C6-5918-59BB-4278C941F17E}"/>
              </a:ext>
            </a:extLst>
          </p:cNvPr>
          <p:cNvSpPr txBox="1"/>
          <p:nvPr/>
        </p:nvSpPr>
        <p:spPr>
          <a:xfrm>
            <a:off x="0" y="6488668"/>
            <a:ext cx="12046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Supplement</a:t>
            </a:r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al Figure 3e. Percentage of information patients wanted to know about leukopenia/WBC decreased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901E03E1-B5B6-57A5-860F-3D08390A00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841287"/>
              </p:ext>
            </p:extLst>
          </p:nvPr>
        </p:nvGraphicFramePr>
        <p:xfrm>
          <a:off x="263525" y="333375"/>
          <a:ext cx="11557000" cy="373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7E64BA0-FA45-5A02-1AFD-A930C11C8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011584"/>
              </p:ext>
            </p:extLst>
          </p:nvPr>
        </p:nvGraphicFramePr>
        <p:xfrm>
          <a:off x="326570" y="4326260"/>
          <a:ext cx="11538855" cy="19143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3493">
                  <a:extLst>
                    <a:ext uri="{9D8B030D-6E8A-4147-A177-3AD203B41FA5}">
                      <a16:colId xmlns:a16="http://schemas.microsoft.com/office/drawing/2014/main" val="195477608"/>
                    </a:ext>
                  </a:extLst>
                </a:gridCol>
                <a:gridCol w="503559">
                  <a:extLst>
                    <a:ext uri="{9D8B030D-6E8A-4147-A177-3AD203B41FA5}">
                      <a16:colId xmlns:a16="http://schemas.microsoft.com/office/drawing/2014/main" val="1210395879"/>
                    </a:ext>
                  </a:extLst>
                </a:gridCol>
                <a:gridCol w="347987">
                  <a:extLst>
                    <a:ext uri="{9D8B030D-6E8A-4147-A177-3AD203B41FA5}">
                      <a16:colId xmlns:a16="http://schemas.microsoft.com/office/drawing/2014/main" val="3075265935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2022911020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1783688021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1499444195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3229073143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2680284940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494791608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1465172897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3276939880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475812850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104207718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1719018266"/>
                    </a:ext>
                  </a:extLst>
                </a:gridCol>
                <a:gridCol w="805318">
                  <a:extLst>
                    <a:ext uri="{9D8B030D-6E8A-4147-A177-3AD203B41FA5}">
                      <a16:colId xmlns:a16="http://schemas.microsoft.com/office/drawing/2014/main" val="3522327952"/>
                    </a:ext>
                  </a:extLst>
                </a:gridCol>
              </a:tblGrid>
              <a:tr h="12564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118539"/>
                  </a:ext>
                </a:extLst>
              </a:tr>
              <a:tr h="107614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3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242159"/>
                  </a:ext>
                </a:extLst>
              </a:tr>
              <a:tr h="2514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 leukopenia/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WBC decreased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(65.4)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(43.8)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(44.2)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(39.9)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(39.2)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(36.0)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(20.8)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(11.3)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(13.1)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(9.9)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(6.0)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(5.7)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621600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(55.9)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(40.1)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(39.5)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(38.2)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(34.2)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(36.8)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(20.4)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(10.5)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(8.6)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(8.6)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(7.9)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(4.6)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24148"/>
                  </a:ext>
                </a:extLst>
              </a:tr>
              <a:tr h="12564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546049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D08BCF-88FA-6EAB-B196-66520B686984}"/>
              </a:ext>
            </a:extLst>
          </p:cNvPr>
          <p:cNvSpPr txBox="1"/>
          <p:nvPr/>
        </p:nvSpPr>
        <p:spPr>
          <a:xfrm>
            <a:off x="11432617" y="479583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7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6410</TotalTime>
  <Words>190</Words>
  <Application>Microsoft Office PowerPoint</Application>
  <PresentationFormat>ワイド画面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2024-06-10T05:26:53Z</dcterms:modified>
</cp:coreProperties>
</file>