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88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6879" userDrawn="1">
          <p15:clr>
            <a:srgbClr val="A4A3A4"/>
          </p15:clr>
        </p15:guide>
        <p15:guide id="3" pos="68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 showGuides="1">
      <p:cViewPr varScale="1">
        <p:scale>
          <a:sx n="79" d="100"/>
          <a:sy n="79" d="100"/>
        </p:scale>
        <p:origin x="773" y="43"/>
      </p:cViewPr>
      <p:guideLst>
        <p:guide orient="horz" pos="2160"/>
        <p:guide pos="6879"/>
        <p:guide pos="688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3754436154092554"/>
          <c:y val="9.4919888251246379E-2"/>
          <c:w val="0.74063481480334425"/>
          <c:h val="0.80219760717266486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's fig 2d revise'!$C$3</c:f>
              <c:strCache>
                <c:ptCount val="1"/>
                <c:pt idx="0">
                  <c:v>Patients with experience of hair loss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's fig 2d revise'!$B$4:$B$14</c:f>
              <c:strCache>
                <c:ptCount val="11"/>
                <c:pt idx="0">
                  <c:v>Time to onset</c:v>
                </c:pt>
                <c:pt idx="1">
                  <c:v>Duration</c:v>
                </c:pt>
                <c:pt idx="2">
                  <c:v>Rate of recovery</c:v>
                </c:pt>
                <c:pt idx="3">
                  <c:v>Prevention methods</c:v>
                </c:pt>
                <c:pt idx="4">
                  <c:v>Incedence of grade 2 AEs</c:v>
                </c:pt>
                <c:pt idx="5">
                  <c:v>Experienced person's story</c:v>
                </c:pt>
                <c:pt idx="6">
                  <c:v>Control methods</c:v>
                </c:pt>
                <c:pt idx="7">
                  <c:v>Time from withdrawal to recovery</c:v>
                </c:pt>
                <c:pt idx="8">
                  <c:v>Details of daily life disruption</c:v>
                </c:pt>
                <c:pt idx="9">
                  <c:v>Inceidence of grade 1 AEs</c:v>
                </c:pt>
                <c:pt idx="10">
                  <c:v>Treatment costs for AEs</c:v>
                </c:pt>
              </c:strCache>
            </c:strRef>
          </c:cat>
          <c:val>
            <c:numRef>
              <c:f>'s fig 2d revise'!$C$4:$C$14</c:f>
              <c:numCache>
                <c:formatCode>0.0_ </c:formatCode>
                <c:ptCount val="11"/>
                <c:pt idx="0">
                  <c:v>47.044334975369459</c:v>
                </c:pt>
                <c:pt idx="1">
                  <c:v>52.463054187192114</c:v>
                </c:pt>
                <c:pt idx="2">
                  <c:v>51.970443349753694</c:v>
                </c:pt>
                <c:pt idx="3">
                  <c:v>38.916256157635473</c:v>
                </c:pt>
                <c:pt idx="4">
                  <c:v>20.44334975369458</c:v>
                </c:pt>
                <c:pt idx="5">
                  <c:v>33.743842364532014</c:v>
                </c:pt>
                <c:pt idx="6">
                  <c:v>14.285714285714285</c:v>
                </c:pt>
                <c:pt idx="7">
                  <c:v>20.19704433497537</c:v>
                </c:pt>
                <c:pt idx="8">
                  <c:v>10.344827586206897</c:v>
                </c:pt>
                <c:pt idx="9">
                  <c:v>6.8965517241379306</c:v>
                </c:pt>
                <c:pt idx="10">
                  <c:v>2.9556650246305418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9AC-4FEE-83CA-9242FFD80797}"/>
            </c:ext>
          </c:extLst>
        </c:ser>
        <c:ser>
          <c:idx val="1"/>
          <c:order val="1"/>
          <c:tx>
            <c:strRef>
              <c:f>'s fig 2d revise'!$D$3</c:f>
              <c:strCache>
                <c:ptCount val="1"/>
                <c:pt idx="0">
                  <c:v>Patients without experience of hair loss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's fig 2d revise'!$B$4:$B$14</c:f>
              <c:strCache>
                <c:ptCount val="11"/>
                <c:pt idx="0">
                  <c:v>Time to onset</c:v>
                </c:pt>
                <c:pt idx="1">
                  <c:v>Duration</c:v>
                </c:pt>
                <c:pt idx="2">
                  <c:v>Rate of recovery</c:v>
                </c:pt>
                <c:pt idx="3">
                  <c:v>Prevention methods</c:v>
                </c:pt>
                <c:pt idx="4">
                  <c:v>Incedence of grade 2 AEs</c:v>
                </c:pt>
                <c:pt idx="5">
                  <c:v>Experienced person's story</c:v>
                </c:pt>
                <c:pt idx="6">
                  <c:v>Control methods</c:v>
                </c:pt>
                <c:pt idx="7">
                  <c:v>Time from withdrawal to recovery</c:v>
                </c:pt>
                <c:pt idx="8">
                  <c:v>Details of daily life disruption</c:v>
                </c:pt>
                <c:pt idx="9">
                  <c:v>Inceidence of grade 1 AEs</c:v>
                </c:pt>
                <c:pt idx="10">
                  <c:v>Treatment costs for AEs</c:v>
                </c:pt>
              </c:strCache>
            </c:strRef>
          </c:cat>
          <c:val>
            <c:numRef>
              <c:f>'s fig 2d revise'!$D$4:$D$14</c:f>
              <c:numCache>
                <c:formatCode>0.0_ </c:formatCode>
                <c:ptCount val="11"/>
                <c:pt idx="0">
                  <c:v>65.517241379310349</c:v>
                </c:pt>
                <c:pt idx="1">
                  <c:v>48.275862068965516</c:v>
                </c:pt>
                <c:pt idx="2">
                  <c:v>41.379310344827587</c:v>
                </c:pt>
                <c:pt idx="3">
                  <c:v>41.379310344827587</c:v>
                </c:pt>
                <c:pt idx="4">
                  <c:v>44.827586206896555</c:v>
                </c:pt>
                <c:pt idx="5">
                  <c:v>24.137931034482758</c:v>
                </c:pt>
                <c:pt idx="6">
                  <c:v>31.03448275862069</c:v>
                </c:pt>
                <c:pt idx="7">
                  <c:v>24.137931034482758</c:v>
                </c:pt>
                <c:pt idx="8">
                  <c:v>13.793103448275861</c:v>
                </c:pt>
                <c:pt idx="9">
                  <c:v>10.344827586206897</c:v>
                </c:pt>
                <c:pt idx="1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9AC-4FEE-83CA-9242FFD8079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860602048"/>
        <c:axId val="770963344"/>
      </c:barChart>
      <c:catAx>
        <c:axId val="860602048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pPr>
            <a:endParaRPr lang="ja-JP"/>
          </a:p>
        </c:txPr>
        <c:crossAx val="770963344"/>
        <c:crosses val="autoZero"/>
        <c:auto val="1"/>
        <c:lblAlgn val="ctr"/>
        <c:lblOffset val="100"/>
        <c:noMultiLvlLbl val="0"/>
      </c:catAx>
      <c:valAx>
        <c:axId val="770963344"/>
        <c:scaling>
          <c:orientation val="minMax"/>
          <c:max val="80"/>
        </c:scaling>
        <c:delete val="0"/>
        <c:axPos val="t"/>
        <c:numFmt formatCode="0_ " sourceLinked="0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pPr>
            <a:endParaRPr lang="ja-JP"/>
          </a:p>
        </c:txPr>
        <c:crossAx val="860602048"/>
        <c:crosses val="autoZero"/>
        <c:crossBetween val="between"/>
        <c:majorUnit val="20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47235747715871085"/>
          <c:y val="0.7202960937727233"/>
          <c:w val="0.35829982253100867"/>
          <c:h val="0.14472017716991034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+mn-cs"/>
            </a:defRPr>
          </a:pPr>
          <a:endParaRPr lang="ja-JP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ja-JP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AC4B7EB-A471-E29C-C52F-7064C908CA4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A031682E-FC8E-F33B-14D4-6E3424E6D9C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9248D959-A4C6-1E04-72DD-00EF39EED7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E036A-5F2D-4A89-8CB3-04FD50A32C10}" type="datetimeFigureOut">
              <a:rPr kumimoji="1" lang="ja-JP" altLang="en-US" smtClean="0"/>
              <a:t>2024/6/10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29CD0290-1839-E1D6-7C3D-8B2A328565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575240F1-1A58-FDE3-5B56-D347A35376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2C0525-17CF-4EDC-A291-FDB5C041279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7196066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41E7EEC-4990-2949-F81B-8DC7B6D00D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5ECC2B46-5C23-E90B-54C1-FF5578194C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E209701D-8579-B658-A45E-3B21A6AEAB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E036A-5F2D-4A89-8CB3-04FD50A32C10}" type="datetimeFigureOut">
              <a:rPr kumimoji="1" lang="ja-JP" altLang="en-US" smtClean="0"/>
              <a:t>2024/6/10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6758B76-07DD-39DE-5356-8F8A43A857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E779AAA8-D680-0CA1-C445-B967070A46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2C0525-17CF-4EDC-A291-FDB5C041279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211640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E3B03E8-94F8-12E1-81E1-C1001590D2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3B060621-3AFC-FF04-138F-28E5139EFC4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04E1A135-4BCA-0CA3-4665-BAB3D3481A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E036A-5F2D-4A89-8CB3-04FD50A32C10}" type="datetimeFigureOut">
              <a:rPr kumimoji="1" lang="ja-JP" altLang="en-US" smtClean="0"/>
              <a:t>2024/6/10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E1BFFE0-6A0B-1030-4378-008749CE64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72DEB9AC-1311-6A7F-5CCC-A322E33F81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2C0525-17CF-4EDC-A291-FDB5C041279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393857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CC1D522-9C23-1EED-083C-3A27C01A96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FA78A9A3-87C0-0407-24B1-98BA3A06B62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EB81D1AB-7269-EC49-D38C-8A47B512820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7886B09E-EDFC-1924-8A2E-9A986CAADA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E036A-5F2D-4A89-8CB3-04FD50A32C10}" type="datetimeFigureOut">
              <a:rPr kumimoji="1" lang="ja-JP" altLang="en-US" smtClean="0"/>
              <a:t>2024/6/10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A70938F4-FB0C-2244-E7FB-DF4BCC2146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BDFEE07F-DA80-F294-73C1-728CA17DC0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2C0525-17CF-4EDC-A291-FDB5C041279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357457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B0EDB2D-CA5D-0463-7966-E0D07F14BF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118FDCB4-5DEC-C343-55D6-97B9D75F113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D57FB687-7837-3B05-B908-569290B1456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B7BA74E7-FCDC-EE23-51B2-65BE7046FE8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3C9B3A24-5B95-9E72-80C0-EC5324D16D2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CA39DB13-EE02-68C3-D787-C451F6EC63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E036A-5F2D-4A89-8CB3-04FD50A32C10}" type="datetimeFigureOut">
              <a:rPr kumimoji="1" lang="ja-JP" altLang="en-US" smtClean="0"/>
              <a:t>2024/6/10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F2A2C78E-2E99-67F0-E03B-D765CA5B89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8938528D-D581-1400-0623-DD86BE2F14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2C0525-17CF-4EDC-A291-FDB5C041279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477613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3263637-B11B-55F5-299B-E1E9400AF6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AC1769DB-06AF-C168-9D6B-944C143FD8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E036A-5F2D-4A89-8CB3-04FD50A32C10}" type="datetimeFigureOut">
              <a:rPr kumimoji="1" lang="ja-JP" altLang="en-US" smtClean="0"/>
              <a:t>2024/6/10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E63D70A4-4C49-EAC4-2774-488590B30C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C51B25DB-0041-0F07-C586-08994F57D6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2C0525-17CF-4EDC-A291-FDB5C041279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338962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2982802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3" pos="7446" userDrawn="1">
          <p15:clr>
            <a:srgbClr val="FBAE40"/>
          </p15:clr>
        </p15:guide>
        <p15:guide id="4" pos="166" userDrawn="1">
          <p15:clr>
            <a:srgbClr val="FBAE40"/>
          </p15:clr>
        </p15:guide>
        <p15:guide id="5" orient="horz" pos="210" userDrawn="1">
          <p15:clr>
            <a:srgbClr val="FBAE40"/>
          </p15:clr>
        </p15:guide>
        <p15:guide id="6" orient="horz" pos="3929" userDrawn="1">
          <p15:clr>
            <a:srgbClr val="FBAE40"/>
          </p15:clr>
        </p15:guide>
        <p15:guide id="7" orient="horz" pos="4065" userDrawn="1">
          <p15:clr>
            <a:srgbClr val="FBAE40"/>
          </p15:clr>
        </p15:guide>
        <p15:guide id="8" pos="1935" userDrawn="1">
          <p15:clr>
            <a:srgbClr val="FBAE40"/>
          </p15:clr>
        </p15:guide>
        <p15:guide id="9" pos="7265" userDrawn="1">
          <p15:clr>
            <a:srgbClr val="FBAE40"/>
          </p15:clr>
        </p15:guide>
        <p15:guide id="12" orient="horz" pos="3521" userDrawn="1">
          <p15:clr>
            <a:srgbClr val="FBAE40"/>
          </p15:clr>
        </p15:guide>
        <p15:guide id="13" orient="horz" pos="3067" userDrawn="1">
          <p15:clr>
            <a:srgbClr val="FBAE40"/>
          </p15:clr>
        </p15:guide>
        <p15:guide id="14" pos="5586" userDrawn="1">
          <p15:clr>
            <a:srgbClr val="FBAE40"/>
          </p15:clr>
        </p15:guide>
        <p15:guide id="15" orient="horz" pos="618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C964AAD-632D-358F-74A9-F688CB9320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A7EF2024-BF9E-A196-E1E9-CCF04F9369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FDAF9014-0CA8-7575-3D24-4A2FC28CA0B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8E995A26-406F-5648-2CE5-ED12F903CD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E036A-5F2D-4A89-8CB3-04FD50A32C10}" type="datetimeFigureOut">
              <a:rPr kumimoji="1" lang="ja-JP" altLang="en-US" smtClean="0"/>
              <a:t>2024/6/10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0BEDBC4E-E00B-B590-05D5-5DC57FC3E3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C5A7FE96-2A27-5CF9-54CD-56BD620ED3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2C0525-17CF-4EDC-A291-FDB5C041279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077576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A43E70C-5D6E-087A-7961-F816BEA44C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354DF554-3D04-864D-221B-6C4CF7A1FAF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A1EB37C2-F2D6-3841-22BF-0ED88B28E84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5966DACD-0F39-78D5-8BC8-AA06E3BB05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E036A-5F2D-4A89-8CB3-04FD50A32C10}" type="datetimeFigureOut">
              <a:rPr kumimoji="1" lang="ja-JP" altLang="en-US" smtClean="0"/>
              <a:t>2024/6/10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4BB8065C-37C2-CFF1-4B82-1A779DCB7A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0DCC7DD3-1391-F2BA-83CB-2575718C85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2C0525-17CF-4EDC-A291-FDB5C041279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288210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ECACD78-49D6-A2A7-72CF-A642BB7982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480FE45D-7B89-A8EC-0B0B-D795B5EB28A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88D2FF18-A147-4B7A-AD4A-80F784028E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E036A-5F2D-4A89-8CB3-04FD50A32C10}" type="datetimeFigureOut">
              <a:rPr kumimoji="1" lang="ja-JP" altLang="en-US" smtClean="0"/>
              <a:t>2024/6/10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44E8388-C44E-176D-F325-428B73BEFB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3E5D9DA7-40B5-4BB6-4527-A0246F9E33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2C0525-17CF-4EDC-A291-FDB5C041279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784365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717B24AE-EC47-601E-389B-4C794118E6E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7152031E-52C1-25BC-F4B3-48E6F7F2135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1DBCAF23-7FDE-D7A7-503E-859616E51D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E036A-5F2D-4A89-8CB3-04FD50A32C10}" type="datetimeFigureOut">
              <a:rPr kumimoji="1" lang="ja-JP" altLang="en-US" smtClean="0"/>
              <a:t>2024/6/10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0A6FCAAD-932E-897A-7E47-3B34BC9406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C866E2FC-E687-6349-FC7D-8F3BF6866C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2C0525-17CF-4EDC-A291-FDB5C041279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29256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D5426AE8-DCAD-C141-758F-1EC231214D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1186D3BD-A713-78A4-55CF-69FA2AAB6A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00AB3E82-9E04-ED9C-2370-FDA74ADF74E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1E036A-5F2D-4A89-8CB3-04FD50A32C10}" type="datetimeFigureOut">
              <a:rPr kumimoji="1" lang="ja-JP" altLang="en-US" smtClean="0"/>
              <a:t>2024/6/10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D1F7B1ED-B4D8-B61A-87BE-5C68CFC66CB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EAFCD3E9-73E8-51DC-9737-D70F5798546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2C0525-17CF-4EDC-A291-FDB5C041279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476117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84951AE8-9CCC-1C9C-3B4B-0ACC49734A3D}"/>
              </a:ext>
            </a:extLst>
          </p:cNvPr>
          <p:cNvSpPr txBox="1"/>
          <p:nvPr/>
        </p:nvSpPr>
        <p:spPr>
          <a:xfrm>
            <a:off x="0" y="6482727"/>
            <a:ext cx="100463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>
                <a:latin typeface="Times New Roman" panose="02020603050405020304" pitchFamily="18" charset="0"/>
                <a:ea typeface="ＭＳ Ｐ明朝" panose="02020600040205080304" pitchFamily="18" charset="-128"/>
                <a:cs typeface="Times New Roman" panose="02020603050405020304" pitchFamily="18" charset="0"/>
              </a:rPr>
              <a:t>Additional Figure 3d. Percentage of information patients wanted to know about hair loss by the experience</a:t>
            </a:r>
            <a:endParaRPr kumimoji="1" lang="ja-JP" altLang="en-US">
              <a:latin typeface="Times New Roman" panose="02020603050405020304" pitchFamily="18" charset="0"/>
              <a:ea typeface="ＭＳ Ｐ明朝" panose="02020600040205080304" pitchFamily="18" charset="-128"/>
              <a:cs typeface="Times New Roman" panose="02020603050405020304" pitchFamily="18" charset="0"/>
            </a:endParaRPr>
          </a:p>
        </p:txBody>
      </p:sp>
      <p:graphicFrame>
        <p:nvGraphicFramePr>
          <p:cNvPr id="3" name="グラフ 2">
            <a:extLst>
              <a:ext uri="{FF2B5EF4-FFF2-40B4-BE49-F238E27FC236}">
                <a16:creationId xmlns:a16="http://schemas.microsoft.com/office/drawing/2014/main" id="{81533E94-D9E5-BE8B-A5B0-6C223FAD729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0432559"/>
              </p:ext>
            </p:extLst>
          </p:nvPr>
        </p:nvGraphicFramePr>
        <p:xfrm>
          <a:off x="353117" y="298732"/>
          <a:ext cx="11494754" cy="405695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6" name="表 15">
            <a:extLst>
              <a:ext uri="{FF2B5EF4-FFF2-40B4-BE49-F238E27FC236}">
                <a16:creationId xmlns:a16="http://schemas.microsoft.com/office/drawing/2014/main" id="{D2726332-5AE6-E5A1-EE10-7DB7A03AB17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24673732"/>
              </p:ext>
            </p:extLst>
          </p:nvPr>
        </p:nvGraphicFramePr>
        <p:xfrm>
          <a:off x="307259" y="4118599"/>
          <a:ext cx="11570106" cy="181087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252412">
                  <a:extLst>
                    <a:ext uri="{9D8B030D-6E8A-4147-A177-3AD203B41FA5}">
                      <a16:colId xmlns:a16="http://schemas.microsoft.com/office/drawing/2014/main" val="1152090763"/>
                    </a:ext>
                  </a:extLst>
                </a:gridCol>
                <a:gridCol w="535815">
                  <a:extLst>
                    <a:ext uri="{9D8B030D-6E8A-4147-A177-3AD203B41FA5}">
                      <a16:colId xmlns:a16="http://schemas.microsoft.com/office/drawing/2014/main" val="3268503539"/>
                    </a:ext>
                  </a:extLst>
                </a:gridCol>
                <a:gridCol w="370279">
                  <a:extLst>
                    <a:ext uri="{9D8B030D-6E8A-4147-A177-3AD203B41FA5}">
                      <a16:colId xmlns:a16="http://schemas.microsoft.com/office/drawing/2014/main" val="1554360778"/>
                    </a:ext>
                  </a:extLst>
                </a:gridCol>
                <a:gridCol w="855600">
                  <a:extLst>
                    <a:ext uri="{9D8B030D-6E8A-4147-A177-3AD203B41FA5}">
                      <a16:colId xmlns:a16="http://schemas.microsoft.com/office/drawing/2014/main" val="1370919697"/>
                    </a:ext>
                  </a:extLst>
                </a:gridCol>
                <a:gridCol w="855600">
                  <a:extLst>
                    <a:ext uri="{9D8B030D-6E8A-4147-A177-3AD203B41FA5}">
                      <a16:colId xmlns:a16="http://schemas.microsoft.com/office/drawing/2014/main" val="3944744291"/>
                    </a:ext>
                  </a:extLst>
                </a:gridCol>
                <a:gridCol w="855600">
                  <a:extLst>
                    <a:ext uri="{9D8B030D-6E8A-4147-A177-3AD203B41FA5}">
                      <a16:colId xmlns:a16="http://schemas.microsoft.com/office/drawing/2014/main" val="1102086870"/>
                    </a:ext>
                  </a:extLst>
                </a:gridCol>
                <a:gridCol w="855600">
                  <a:extLst>
                    <a:ext uri="{9D8B030D-6E8A-4147-A177-3AD203B41FA5}">
                      <a16:colId xmlns:a16="http://schemas.microsoft.com/office/drawing/2014/main" val="1086963063"/>
                    </a:ext>
                  </a:extLst>
                </a:gridCol>
                <a:gridCol w="855600">
                  <a:extLst>
                    <a:ext uri="{9D8B030D-6E8A-4147-A177-3AD203B41FA5}">
                      <a16:colId xmlns:a16="http://schemas.microsoft.com/office/drawing/2014/main" val="928364357"/>
                    </a:ext>
                  </a:extLst>
                </a:gridCol>
                <a:gridCol w="855600">
                  <a:extLst>
                    <a:ext uri="{9D8B030D-6E8A-4147-A177-3AD203B41FA5}">
                      <a16:colId xmlns:a16="http://schemas.microsoft.com/office/drawing/2014/main" val="579665335"/>
                    </a:ext>
                  </a:extLst>
                </a:gridCol>
                <a:gridCol w="855600">
                  <a:extLst>
                    <a:ext uri="{9D8B030D-6E8A-4147-A177-3AD203B41FA5}">
                      <a16:colId xmlns:a16="http://schemas.microsoft.com/office/drawing/2014/main" val="3280422255"/>
                    </a:ext>
                  </a:extLst>
                </a:gridCol>
                <a:gridCol w="855600">
                  <a:extLst>
                    <a:ext uri="{9D8B030D-6E8A-4147-A177-3AD203B41FA5}">
                      <a16:colId xmlns:a16="http://schemas.microsoft.com/office/drawing/2014/main" val="2344437750"/>
                    </a:ext>
                  </a:extLst>
                </a:gridCol>
                <a:gridCol w="855600">
                  <a:extLst>
                    <a:ext uri="{9D8B030D-6E8A-4147-A177-3AD203B41FA5}">
                      <a16:colId xmlns:a16="http://schemas.microsoft.com/office/drawing/2014/main" val="1556416206"/>
                    </a:ext>
                  </a:extLst>
                </a:gridCol>
                <a:gridCol w="855600">
                  <a:extLst>
                    <a:ext uri="{9D8B030D-6E8A-4147-A177-3AD203B41FA5}">
                      <a16:colId xmlns:a16="http://schemas.microsoft.com/office/drawing/2014/main" val="2199045474"/>
                    </a:ext>
                  </a:extLst>
                </a:gridCol>
                <a:gridCol w="855600">
                  <a:extLst>
                    <a:ext uri="{9D8B030D-6E8A-4147-A177-3AD203B41FA5}">
                      <a16:colId xmlns:a16="http://schemas.microsoft.com/office/drawing/2014/main" val="2654625089"/>
                    </a:ext>
                  </a:extLst>
                </a:gridCol>
              </a:tblGrid>
              <a:tr h="133133">
                <a:tc rowSpan="2" gridSpan="2">
                  <a:txBody>
                    <a:bodyPr/>
                    <a:lstStyle/>
                    <a:p>
                      <a:pPr algn="ctr" fontAlgn="ctr"/>
                      <a:r>
                        <a:rPr lang="ja-JP" altLang="en-US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　</a:t>
                      </a:r>
                      <a:endParaRPr lang="ja-JP" altLang="en-US" sz="1100" b="1" i="0" u="none" strike="noStrike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11"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 (%)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3150353"/>
                  </a:ext>
                </a:extLst>
              </a:tr>
              <a:tr h="1140315">
                <a:tc gridSpan="2"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Time to onset</a:t>
                      </a:r>
                      <a:endParaRPr lang="en-US" sz="1100" b="0" i="0" u="none" strike="noStrike"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Duration</a:t>
                      </a:r>
                      <a:endParaRPr lang="en-US" sz="1100" b="0" i="0" u="none" strike="noStrike"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Rate of recovery</a:t>
                      </a:r>
                      <a:endParaRPr lang="en-US" sz="1100" b="0" i="0" u="none" strike="noStrike"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Prevention methods</a:t>
                      </a:r>
                      <a:endParaRPr lang="en-US" sz="1100" b="0" i="0" u="none" strike="noStrike"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Incedence of grade 2 AEs</a:t>
                      </a:r>
                      <a:endParaRPr lang="en-US" sz="1100" b="0" i="0" u="none" strike="noStrike"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Experienced person's story</a:t>
                      </a:r>
                      <a:endParaRPr lang="en-US" sz="1100" b="0" i="0" u="none" strike="noStrike"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Control methods</a:t>
                      </a:r>
                      <a:endParaRPr lang="en-US" sz="1100" b="0" i="0" u="none" strike="noStrike"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Time from withdrawal to recovery</a:t>
                      </a:r>
                      <a:endParaRPr lang="en-US" sz="1100" b="0" i="0" u="none" strike="noStrike"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Details of daily life disruption</a:t>
                      </a:r>
                      <a:endParaRPr lang="en-US" sz="1100" b="0" i="0" u="none" strike="noStrike"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Incidence of grade 1 AEs</a:t>
                      </a:r>
                      <a:endParaRPr lang="en-US" sz="1100" b="0" i="0" u="none" strike="noStrike"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Treatment costs for AEs</a:t>
                      </a:r>
                      <a:endParaRPr lang="en-US" sz="1100" b="0" i="0" u="none" strike="noStrike"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15516533"/>
                  </a:ext>
                </a:extLst>
              </a:tr>
              <a:tr h="133133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Experience of</a:t>
                      </a:r>
                    </a:p>
                    <a:p>
                      <a:pPr algn="ctr" fontAlgn="ctr"/>
                      <a:r>
                        <a:rPr lang="en-US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hair loss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Yes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406</a:t>
                      </a:r>
                      <a:endParaRPr lang="en-US" altLang="ja-JP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191 (47.0)</a:t>
                      </a:r>
                      <a:endParaRPr lang="en-US" altLang="ja-JP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213 (52.5)</a:t>
                      </a:r>
                      <a:endParaRPr lang="en-US" altLang="ja-JP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82 (20.2)</a:t>
                      </a:r>
                      <a:endParaRPr lang="en-US" altLang="ja-JP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211 (52.0)</a:t>
                      </a:r>
                      <a:endParaRPr lang="en-US" altLang="ja-JP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83 (20.4)</a:t>
                      </a:r>
                      <a:endParaRPr lang="en-US" altLang="ja-JP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137 (33.7)</a:t>
                      </a:r>
                      <a:endParaRPr lang="en-US" altLang="ja-JP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158 (38.9)</a:t>
                      </a:r>
                      <a:endParaRPr lang="en-US" altLang="ja-JP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61 (15.0)</a:t>
                      </a:r>
                      <a:endParaRPr lang="en-US" altLang="ja-JP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58 (14.3)</a:t>
                      </a:r>
                      <a:endParaRPr lang="en-US" altLang="ja-JP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 (6.9)</a:t>
                      </a:r>
                      <a:endParaRPr lang="en-US" altLang="ja-JP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 (3.0)</a:t>
                      </a:r>
                      <a:endParaRPr lang="en-US" altLang="ja-JP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04030542"/>
                  </a:ext>
                </a:extLst>
              </a:tr>
              <a:tr h="133133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No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</a:t>
                      </a:r>
                      <a:endParaRPr lang="en-US" altLang="ja-JP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 (65.5)</a:t>
                      </a:r>
                      <a:endParaRPr lang="en-US" altLang="ja-JP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 (48.3)</a:t>
                      </a:r>
                      <a:endParaRPr lang="en-US" altLang="ja-JP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 (24.1)</a:t>
                      </a:r>
                      <a:endParaRPr lang="en-US" altLang="ja-JP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 (41.4)</a:t>
                      </a:r>
                      <a:endParaRPr lang="en-US" altLang="ja-JP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 (44.8)</a:t>
                      </a:r>
                      <a:endParaRPr lang="en-US" altLang="ja-JP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 (24.1)</a:t>
                      </a:r>
                      <a:endParaRPr lang="en-US" altLang="ja-JP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 (41.4)</a:t>
                      </a:r>
                      <a:endParaRPr lang="en-US" altLang="ja-JP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(20.7)</a:t>
                      </a:r>
                      <a:endParaRPr lang="en-US" altLang="ja-JP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 (31.0)</a:t>
                      </a:r>
                      <a:endParaRPr lang="en-US" altLang="ja-JP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(10.3)</a:t>
                      </a:r>
                      <a:endParaRPr lang="en-US" altLang="ja-JP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en-US" altLang="ja-JP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03431862"/>
                  </a:ext>
                </a:extLst>
              </a:tr>
              <a:tr h="133133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 value &lt;0.05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0.005 </a:t>
                      </a:r>
                      <a:endParaRPr lang="en-US" altLang="ja-JP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0.028 </a:t>
                      </a:r>
                      <a:endParaRPr lang="en-US" altLang="ja-JP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643564"/>
                  </a:ext>
                </a:extLst>
              </a:tr>
            </a:tbl>
          </a:graphicData>
        </a:graphic>
      </p:graphicFrame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FDA633DF-4D30-9AC9-2C3D-70E86BE2DCFB}"/>
              </a:ext>
            </a:extLst>
          </p:cNvPr>
          <p:cNvSpPr txBox="1"/>
          <p:nvPr/>
        </p:nvSpPr>
        <p:spPr>
          <a:xfrm>
            <a:off x="7942616" y="1880738"/>
            <a:ext cx="162471" cy="288147"/>
          </a:xfrm>
          <a:prstGeom prst="rect">
            <a:avLst/>
          </a:prstGeom>
          <a:noFill/>
        </p:spPr>
        <p:txBody>
          <a:bodyPr wrap="none" lIns="36000" tIns="36000" rIns="36000" bIns="36000" rtlCol="0" anchor="ctr" anchorCtr="0">
            <a:spAutoFit/>
          </a:bodyPr>
          <a:lstStyle/>
          <a:p>
            <a:pPr algn="ctr"/>
            <a:r>
              <a:rPr kumimoji="1" lang="en-US" altLang="ja-JP" sz="1400">
                <a:latin typeface="Times New Roman" panose="02020603050405020304" pitchFamily="18" charset="0"/>
                <a:cs typeface="Times New Roman" panose="02020603050405020304" pitchFamily="18" charset="0"/>
              </a:rPr>
              <a:t>*</a:t>
            </a:r>
            <a:endParaRPr kumimoji="1" lang="ja-JP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555E3F7B-05E8-EDC8-5A5A-CCB82FA4D1A0}"/>
              </a:ext>
            </a:extLst>
          </p:cNvPr>
          <p:cNvSpPr txBox="1"/>
          <p:nvPr/>
        </p:nvSpPr>
        <p:spPr>
          <a:xfrm>
            <a:off x="4712719" y="3065525"/>
            <a:ext cx="162471" cy="288147"/>
          </a:xfrm>
          <a:prstGeom prst="rect">
            <a:avLst/>
          </a:prstGeom>
          <a:noFill/>
        </p:spPr>
        <p:txBody>
          <a:bodyPr wrap="none" lIns="36000" tIns="36000" rIns="36000" bIns="36000" rtlCol="0" anchor="ctr" anchorCtr="0">
            <a:spAutoFit/>
          </a:bodyPr>
          <a:lstStyle/>
          <a:p>
            <a:pPr algn="ctr"/>
            <a:r>
              <a:rPr kumimoji="1" lang="en-US" altLang="ja-JP" sz="1400">
                <a:latin typeface="Times New Roman" panose="02020603050405020304" pitchFamily="18" charset="0"/>
                <a:cs typeface="Times New Roman" panose="02020603050405020304" pitchFamily="18" charset="0"/>
              </a:rPr>
              <a:t>*</a:t>
            </a:r>
            <a:endParaRPr kumimoji="1" lang="ja-JP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C6636700-B4F9-73B3-4DE6-D131D5A2B7F7}"/>
              </a:ext>
            </a:extLst>
          </p:cNvPr>
          <p:cNvSpPr txBox="1"/>
          <p:nvPr/>
        </p:nvSpPr>
        <p:spPr>
          <a:xfrm>
            <a:off x="10076340" y="3311331"/>
            <a:ext cx="761994" cy="288147"/>
          </a:xfrm>
          <a:prstGeom prst="rect">
            <a:avLst/>
          </a:prstGeom>
          <a:noFill/>
        </p:spPr>
        <p:txBody>
          <a:bodyPr wrap="none" lIns="36000" tIns="36000" rIns="36000" bIns="36000" rtlCol="0" anchor="ctr" anchorCtr="0">
            <a:spAutoFit/>
          </a:bodyPr>
          <a:lstStyle/>
          <a:p>
            <a:pPr algn="ctr"/>
            <a:r>
              <a:rPr kumimoji="1" lang="en-US" altLang="ja-JP" sz="1400">
                <a:latin typeface="Times New Roman" panose="02020603050405020304" pitchFamily="18" charset="0"/>
                <a:cs typeface="Times New Roman" panose="02020603050405020304" pitchFamily="18" charset="0"/>
              </a:rPr>
              <a:t>*: p&lt;0.05</a:t>
            </a:r>
            <a:endParaRPr kumimoji="1" lang="ja-JP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B901C285-B35D-265F-EC38-CFFB4A12B52E}"/>
              </a:ext>
            </a:extLst>
          </p:cNvPr>
          <p:cNvSpPr txBox="1"/>
          <p:nvPr/>
        </p:nvSpPr>
        <p:spPr>
          <a:xfrm>
            <a:off x="11629262" y="312435"/>
            <a:ext cx="45236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400">
                <a:latin typeface="Times New Roman" panose="02020603050405020304" pitchFamily="18" charset="0"/>
                <a:cs typeface="Times New Roman" panose="02020603050405020304" pitchFamily="18" charset="0"/>
              </a:rPr>
              <a:t>(%)</a:t>
            </a:r>
            <a:endParaRPr kumimoji="1" lang="ja-JP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497633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noFill/>
        <a:ln w="6350">
          <a:solidFill>
            <a:schemeClr val="tx1"/>
          </a:solidFill>
        </a:ln>
      </a:spPr>
      <a:bodyPr rtlCol="0" anchor="ctr"/>
      <a:lstStyle>
        <a:defPPr algn="ctr">
          <a:defRPr kumimoji="1"/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6410</TotalTime>
  <Words>176</Words>
  <Application>Microsoft Office PowerPoint</Application>
  <PresentationFormat>ワイド画面</PresentationFormat>
  <Paragraphs>60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游ゴシック Light</vt:lpstr>
      <vt:lpstr>Arial</vt:lpstr>
      <vt:lpstr>Times New Roman</vt:lpstr>
      <vt:lpstr>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AMY</dc:creator>
  <cp:lastModifiedBy>AMY</cp:lastModifiedBy>
  <cp:revision>121</cp:revision>
  <dcterms:created xsi:type="dcterms:W3CDTF">2023-06-14T00:09:13Z</dcterms:created>
  <dcterms:modified xsi:type="dcterms:W3CDTF">2024-06-10T05:25:55Z</dcterms:modified>
</cp:coreProperties>
</file>