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73" y="43"/>
      </p:cViewPr>
      <p:guideLst>
        <p:guide orient="horz" pos="2160"/>
        <p:guide pos="6879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349614951977155"/>
          <c:y val="0.10663544784783456"/>
          <c:w val="0.73164791901012372"/>
          <c:h val="0.859229849016628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 Fig 2g'!$C$26</c:f>
              <c:strCache>
                <c:ptCount val="1"/>
                <c:pt idx="0">
                  <c:v>Patients with experience of neuropathy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 Fig 2g'!$B$27:$B$38</c:f>
              <c:strCache>
                <c:ptCount val="12"/>
                <c:pt idx="0">
                  <c:v>Duration</c:v>
                </c:pt>
                <c:pt idx="1">
                  <c:v>Prevention methods</c:v>
                </c:pt>
                <c:pt idx="2">
                  <c:v>Control methods</c:v>
                </c:pt>
                <c:pt idx="3">
                  <c:v>Details of daily life disruption</c:v>
                </c:pt>
                <c:pt idx="4">
                  <c:v>Time to onset</c:v>
                </c:pt>
                <c:pt idx="5">
                  <c:v>Rate of recovery</c:v>
                </c:pt>
                <c:pt idx="6">
                  <c:v>Incidence of grade 3 AEs</c:v>
                </c:pt>
                <c:pt idx="7">
                  <c:v>Incidence of grade 2 AEs</c:v>
                </c:pt>
                <c:pt idx="8">
                  <c:v>Experienced person's story</c:v>
                </c:pt>
                <c:pt idx="9">
                  <c:v>Incidence of grade 1 AEs</c:v>
                </c:pt>
                <c:pt idx="10">
                  <c:v>Time from withdrawal to recovery</c:v>
                </c:pt>
                <c:pt idx="11">
                  <c:v>Treatment costs for AEs</c:v>
                </c:pt>
              </c:strCache>
            </c:strRef>
          </c:cat>
          <c:val>
            <c:numRef>
              <c:f>'S Fig 2g'!$C$27:$C$38</c:f>
              <c:numCache>
                <c:formatCode>0.0_ </c:formatCode>
                <c:ptCount val="12"/>
                <c:pt idx="0">
                  <c:v>71.955719557195579</c:v>
                </c:pt>
                <c:pt idx="1">
                  <c:v>57.933579335793361</c:v>
                </c:pt>
                <c:pt idx="2">
                  <c:v>52.767527675276746</c:v>
                </c:pt>
                <c:pt idx="3">
                  <c:v>41.328413284132843</c:v>
                </c:pt>
                <c:pt idx="4">
                  <c:v>25.830258302583026</c:v>
                </c:pt>
                <c:pt idx="5">
                  <c:v>35.055350553505541</c:v>
                </c:pt>
                <c:pt idx="6">
                  <c:v>16.974169741697416</c:v>
                </c:pt>
                <c:pt idx="7">
                  <c:v>13.653136531365314</c:v>
                </c:pt>
                <c:pt idx="8">
                  <c:v>14.760147601476014</c:v>
                </c:pt>
                <c:pt idx="9">
                  <c:v>11.439114391143912</c:v>
                </c:pt>
                <c:pt idx="10">
                  <c:v>12.546125461254611</c:v>
                </c:pt>
                <c:pt idx="11">
                  <c:v>1.4760147601476015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2-45F6-AE56-2BB967E51B92}"/>
            </c:ext>
          </c:extLst>
        </c:ser>
        <c:ser>
          <c:idx val="1"/>
          <c:order val="1"/>
          <c:tx>
            <c:strRef>
              <c:f>'S Fig 2g'!$D$26</c:f>
              <c:strCache>
                <c:ptCount val="1"/>
                <c:pt idx="0">
                  <c:v>Patients without experience of neuropathy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 Fig 2g'!$B$27:$B$38</c:f>
              <c:strCache>
                <c:ptCount val="12"/>
                <c:pt idx="0">
                  <c:v>Duration</c:v>
                </c:pt>
                <c:pt idx="1">
                  <c:v>Prevention methods</c:v>
                </c:pt>
                <c:pt idx="2">
                  <c:v>Control methods</c:v>
                </c:pt>
                <c:pt idx="3">
                  <c:v>Details of daily life disruption</c:v>
                </c:pt>
                <c:pt idx="4">
                  <c:v>Time to onset</c:v>
                </c:pt>
                <c:pt idx="5">
                  <c:v>Rate of recovery</c:v>
                </c:pt>
                <c:pt idx="6">
                  <c:v>Incidence of grade 3 AEs</c:v>
                </c:pt>
                <c:pt idx="7">
                  <c:v>Incidence of grade 2 AEs</c:v>
                </c:pt>
                <c:pt idx="8">
                  <c:v>Experienced person's story</c:v>
                </c:pt>
                <c:pt idx="9">
                  <c:v>Incidence of grade 1 AEs</c:v>
                </c:pt>
                <c:pt idx="10">
                  <c:v>Time from withdrawal to recovery</c:v>
                </c:pt>
                <c:pt idx="11">
                  <c:v>Treatment costs for AEs</c:v>
                </c:pt>
              </c:strCache>
            </c:strRef>
          </c:cat>
          <c:val>
            <c:numRef>
              <c:f>'S Fig 2g'!$D$27:$D$38</c:f>
              <c:numCache>
                <c:formatCode>0.0_ </c:formatCode>
                <c:ptCount val="12"/>
                <c:pt idx="0">
                  <c:v>53.658536585365859</c:v>
                </c:pt>
                <c:pt idx="1">
                  <c:v>48.170731707317074</c:v>
                </c:pt>
                <c:pt idx="2">
                  <c:v>53.048780487804883</c:v>
                </c:pt>
                <c:pt idx="3">
                  <c:v>42.68292682926829</c:v>
                </c:pt>
                <c:pt idx="4">
                  <c:v>39.024390243902438</c:v>
                </c:pt>
                <c:pt idx="5">
                  <c:v>21.341463414634145</c:v>
                </c:pt>
                <c:pt idx="6">
                  <c:v>17.073170731707318</c:v>
                </c:pt>
                <c:pt idx="7">
                  <c:v>17.073170731707318</c:v>
                </c:pt>
                <c:pt idx="8">
                  <c:v>12.804878048780488</c:v>
                </c:pt>
                <c:pt idx="9">
                  <c:v>13.414634146341465</c:v>
                </c:pt>
                <c:pt idx="10">
                  <c:v>9.1463414634146343</c:v>
                </c:pt>
                <c:pt idx="11">
                  <c:v>3.0487804878048781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12-45F6-AE56-2BB967E51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overlap val="-10"/>
        <c:axId val="1089279567"/>
        <c:axId val="1089300207"/>
      </c:barChart>
      <c:catAx>
        <c:axId val="10892795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300207"/>
        <c:crosses val="autoZero"/>
        <c:auto val="1"/>
        <c:lblAlgn val="ctr"/>
        <c:lblOffset val="100"/>
        <c:noMultiLvlLbl val="0"/>
      </c:catAx>
      <c:valAx>
        <c:axId val="1089300207"/>
        <c:scaling>
          <c:orientation val="minMax"/>
          <c:max val="80"/>
        </c:scaling>
        <c:delete val="0"/>
        <c:axPos val="t"/>
        <c:numFmt formatCode="#,##0_);[Red]\(#,##0\)" sourceLinked="0"/>
        <c:majorTickMark val="out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+mn-cs"/>
              </a:defRPr>
            </a:pPr>
            <a:endParaRPr lang="ja-JP"/>
          </a:p>
        </c:txPr>
        <c:crossAx val="108927956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4597957947564246"/>
          <c:y val="0.74195768835982112"/>
          <c:w val="0.27807951890629057"/>
          <c:h val="0.152737718808770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aseline="0">
          <a:latin typeface="Times New Roman" panose="02020603050405020304" pitchFamily="18" charset="0"/>
          <a:ea typeface="ＭＳ Ｐ明朝" panose="02020600040205080304" pitchFamily="18" charset="-128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4B7EB-A471-E29C-C52F-7064C908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682E-FC8E-F33B-14D4-6E3424E6D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8D959-A4C6-1E04-72DD-00EF39EE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D0290-1839-E1D6-7C3D-8B2A3285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5240F1-1A58-FDE3-5B56-D347A353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9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1E7EEC-4990-2949-F81B-8DC7B6D0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CC2B46-5C23-E90B-54C1-FF5578194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9701D-8579-B658-A45E-3B21A6AEA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758B76-07DD-39DE-5356-8F8A43A8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9AAA8-D680-0CA1-C445-B967070A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16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3B03E8-94F8-12E1-81E1-C100159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060621-3AFC-FF04-138F-28E5139EF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1A135-4BCA-0CA3-4665-BAB3D348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1BFFE0-6A0B-1030-4378-008749CE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DEB9AC-1311-6A7F-5CCC-A322E33F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3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1D522-9C23-1EED-083C-3A27C01A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78A9A3-87C0-0407-24B1-98BA3A06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81D1AB-7269-EC49-D38C-8A47B5128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86B09E-EDFC-1924-8A2E-9A986CA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0938F4-FB0C-2244-E7FB-DF4BCC2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FEE07F-DA80-F294-73C1-728CA17D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4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0EDB2D-CA5D-0463-7966-E0D07F14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FDCB4-5DEC-C343-55D6-97B9D75F1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7FB687-7837-3B05-B908-569290B1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BA74E7-FCDC-EE23-51B2-65BE7046F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9B3A24-5B95-9E72-80C0-EC5324D16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A39DB13-EE02-68C3-D787-C451F6EC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A2C78E-2E99-67F0-E03B-D765CA5B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8528D-D581-1400-0623-DD86BE2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7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63637-B11B-55F5-299B-E1E9400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1769DB-06AF-C168-9D6B-944C143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3D70A4-4C49-EAC4-2774-488590B3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1B25DB-0041-0F07-C586-08994F57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89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82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166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3929" userDrawn="1">
          <p15:clr>
            <a:srgbClr val="FBAE40"/>
          </p15:clr>
        </p15:guide>
        <p15:guide id="7" orient="horz" pos="4065" userDrawn="1">
          <p15:clr>
            <a:srgbClr val="FBAE40"/>
          </p15:clr>
        </p15:guide>
        <p15:guide id="8" pos="1935" userDrawn="1">
          <p15:clr>
            <a:srgbClr val="FBAE40"/>
          </p15:clr>
        </p15:guide>
        <p15:guide id="9" pos="7265" userDrawn="1">
          <p15:clr>
            <a:srgbClr val="FBAE40"/>
          </p15:clr>
        </p15:guide>
        <p15:guide id="12" orient="horz" pos="3521" userDrawn="1">
          <p15:clr>
            <a:srgbClr val="FBAE40"/>
          </p15:clr>
        </p15:guide>
        <p15:guide id="13" orient="horz" pos="3067" userDrawn="1">
          <p15:clr>
            <a:srgbClr val="FBAE40"/>
          </p15:clr>
        </p15:guide>
        <p15:guide id="14" pos="5586" userDrawn="1">
          <p15:clr>
            <a:srgbClr val="FBAE40"/>
          </p15:clr>
        </p15:guide>
        <p15:guide id="15" orient="horz" pos="6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964AAD-632D-358F-74A9-F688CB93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EF2024-BF9E-A196-E1E9-CCF04F936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DAF9014-0CA8-7575-3D24-4A2FC28CA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995A26-406F-5648-2CE5-ED12F903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EDBC4E-E00B-B590-05D5-5DC57FC3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A7FE96-2A27-5CF9-54CD-56BD620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7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E70C-5D6E-087A-7961-F816BEA4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4DF554-3D04-864D-221B-6C4CF7A1F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EB37C2-F2D6-3841-22BF-0ED88B28E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66DACD-0F39-78D5-8BC8-AA06E3BB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B8065C-37C2-CFF1-4B82-1A779DCB7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CC7DD3-1391-F2BA-83CB-2575718C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8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CD78-49D6-A2A7-72CF-A642BB79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0FE45D-7B89-A8EC-0B0B-D795B5EB2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2FF18-A147-4B7A-AD4A-80F78402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4E8388-C44E-176D-F325-428B73B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5D9DA7-40B5-4BB6-4527-A0246F9E3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43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7B24AE-EC47-601E-389B-4C794118E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52031E-52C1-25BC-F4B3-48E6F7F21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BCAF23-7FDE-D7A7-503E-859616E5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6FCAAD-932E-897A-7E47-3B34BC94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66E2FC-E687-6349-FC7D-8F3BF6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426AE8-DCAD-C141-758F-1EC23121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86D3BD-A713-78A4-55CF-69FA2AAB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AB3E82-9E04-ED9C-2370-FDA74ADF7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36A-5F2D-4A89-8CB3-04FD50A32C10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F7B1ED-B4D8-B61A-87BE-5C68CFC66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CD3E9-73E8-51DC-9737-D70F579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0525-17CF-4EDC-A291-FDB5C04127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1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FDBA99-DAE3-E741-7C5C-A05609287572}"/>
              </a:ext>
            </a:extLst>
          </p:cNvPr>
          <p:cNvSpPr txBox="1"/>
          <p:nvPr/>
        </p:nvSpPr>
        <p:spPr>
          <a:xfrm>
            <a:off x="0" y="6486033"/>
            <a:ext cx="10527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Supplement</a:t>
            </a:r>
            <a:r>
              <a:rPr kumimoji="1" lang="en-US" altLang="ja-JP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al Figure 3h. Percentage of information patients wanted to know about neuropathy by the experience</a:t>
            </a:r>
            <a:endParaRPr kumimoji="1" lang="ja-JP" altLang="en-US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CBA1B0F5-78CB-DCA5-20E8-D88B55AFA6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0525168"/>
              </p:ext>
            </p:extLst>
          </p:nvPr>
        </p:nvGraphicFramePr>
        <p:xfrm>
          <a:off x="348343" y="333375"/>
          <a:ext cx="11506200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5EC75FD-B763-5937-18BA-F15DDACD4D7F}"/>
              </a:ext>
            </a:extLst>
          </p:cNvPr>
          <p:cNvSpPr txBox="1"/>
          <p:nvPr/>
        </p:nvSpPr>
        <p:spPr>
          <a:xfrm>
            <a:off x="12347593" y="3389990"/>
            <a:ext cx="761994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*: p&lt;0.05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BEBADD1-E25A-B2D5-FC85-06E0A5B73BEA}"/>
              </a:ext>
            </a:extLst>
          </p:cNvPr>
          <p:cNvSpPr txBox="1"/>
          <p:nvPr/>
        </p:nvSpPr>
        <p:spPr>
          <a:xfrm>
            <a:off x="10817376" y="781876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C4993FF1-A6E5-DD2B-33CC-99B1DD2C74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909113"/>
              </p:ext>
            </p:extLst>
          </p:nvPr>
        </p:nvGraphicFramePr>
        <p:xfrm>
          <a:off x="359229" y="4027131"/>
          <a:ext cx="11495312" cy="1732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178">
                  <a:extLst>
                    <a:ext uri="{9D8B030D-6E8A-4147-A177-3AD203B41FA5}">
                      <a16:colId xmlns:a16="http://schemas.microsoft.com/office/drawing/2014/main" val="2490601349"/>
                    </a:ext>
                  </a:extLst>
                </a:gridCol>
                <a:gridCol w="495072">
                  <a:extLst>
                    <a:ext uri="{9D8B030D-6E8A-4147-A177-3AD203B41FA5}">
                      <a16:colId xmlns:a16="http://schemas.microsoft.com/office/drawing/2014/main" val="2602964543"/>
                    </a:ext>
                  </a:extLst>
                </a:gridCol>
                <a:gridCol w="342122">
                  <a:extLst>
                    <a:ext uri="{9D8B030D-6E8A-4147-A177-3AD203B41FA5}">
                      <a16:colId xmlns:a16="http://schemas.microsoft.com/office/drawing/2014/main" val="1381214306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4017328142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3958721599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1604492411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1912923049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148477148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3200365074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744507862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3425904724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840739448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42091850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2472489419"/>
                    </a:ext>
                  </a:extLst>
                </a:gridCol>
                <a:gridCol w="791745">
                  <a:extLst>
                    <a:ext uri="{9D8B030D-6E8A-4147-A177-3AD203B41FA5}">
                      <a16:colId xmlns:a16="http://schemas.microsoft.com/office/drawing/2014/main" val="3209423818"/>
                    </a:ext>
                  </a:extLst>
                </a:gridCol>
              </a:tblGrid>
              <a:tr h="12403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54977"/>
                  </a:ext>
                </a:extLst>
              </a:tr>
              <a:tr h="1062345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Prevention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methods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Details of daily life disruption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onset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of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3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Incedence of grade 2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Experienced person's story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 of grade 1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from withdrawal to recovery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costs for AEs</a:t>
                      </a:r>
                      <a:endParaRPr lang="en-US" sz="1100" b="0" i="0" u="none" strike="noStrike"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518332"/>
                  </a:ext>
                </a:extLst>
              </a:tr>
              <a:tr h="1240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of neuropathy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(72.0)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 (57.9)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(52.8)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(41.3)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(25.8)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(35.1)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(17.0)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(13.7)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(14.8)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(11.4)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(12.5)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(1.5)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744582"/>
                  </a:ext>
                </a:extLst>
              </a:tr>
              <a:tr h="12403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(53.7)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(48.2)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(53.0)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(42.7)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(39.0)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(21.3)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(17.1)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(17.1)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(12.8)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(13.4)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(9.1)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(3.0)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026764"/>
                  </a:ext>
                </a:extLst>
              </a:tr>
              <a:tr h="1240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&lt;0.05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&lt;0.001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 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982291"/>
                  </a:ext>
                </a:extLst>
              </a:tr>
            </a:tbl>
          </a:graphicData>
        </a:graphic>
      </p:graphicFrame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17492D1-6B55-7E15-CD01-5633014FE03D}"/>
              </a:ext>
            </a:extLst>
          </p:cNvPr>
          <p:cNvSpPr txBox="1"/>
          <p:nvPr/>
        </p:nvSpPr>
        <p:spPr>
          <a:xfrm>
            <a:off x="10184496" y="3154977"/>
            <a:ext cx="761994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*: p&lt;0.05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F5A34-D486-816C-7557-90E80B2C9BB6}"/>
              </a:ext>
            </a:extLst>
          </p:cNvPr>
          <p:cNvSpPr txBox="1"/>
          <p:nvPr/>
        </p:nvSpPr>
        <p:spPr>
          <a:xfrm>
            <a:off x="7312176" y="1749285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E14BB12-A387-A5BE-B033-2E3AFE7D7F7A}"/>
              </a:ext>
            </a:extLst>
          </p:cNvPr>
          <p:cNvSpPr txBox="1"/>
          <p:nvPr/>
        </p:nvSpPr>
        <p:spPr>
          <a:xfrm>
            <a:off x="6798654" y="2080590"/>
            <a:ext cx="162471" cy="288147"/>
          </a:xfrm>
          <a:prstGeom prst="rect">
            <a:avLst/>
          </a:prstGeom>
          <a:noFill/>
        </p:spPr>
        <p:txBody>
          <a:bodyPr wrap="none" lIns="36000" tIns="36000" rIns="36000" bIns="36000" rtlCol="0" anchor="ctr" anchorCtr="0">
            <a:spAutoFit/>
          </a:bodyPr>
          <a:lstStyle/>
          <a:p>
            <a:pPr algn="ctr"/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9118AE2-4906-01EA-C452-CFBB26A6E4B0}"/>
              </a:ext>
            </a:extLst>
          </p:cNvPr>
          <p:cNvSpPr txBox="1"/>
          <p:nvPr/>
        </p:nvSpPr>
        <p:spPr>
          <a:xfrm>
            <a:off x="11560328" y="341718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  <a:endParaRPr kumimoji="1" lang="ja-JP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53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6410</TotalTime>
  <Words>196</Words>
  <Application>Microsoft Office PowerPoint</Application>
  <PresentationFormat>ワイド画面</PresentationFormat>
  <Paragraphs>65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AMY</dc:creator>
  <cp:lastModifiedBy>AMY</cp:lastModifiedBy>
  <cp:revision>121</cp:revision>
  <dcterms:created xsi:type="dcterms:W3CDTF">2023-06-14T00:09:13Z</dcterms:created>
  <dcterms:modified xsi:type="dcterms:W3CDTF">2024-06-10T05:30:10Z</dcterms:modified>
</cp:coreProperties>
</file>