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879" userDrawn="1">
          <p15:clr>
            <a:srgbClr val="A4A3A4"/>
          </p15:clr>
        </p15:guide>
        <p15:guide id="3" pos="6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73" y="43"/>
      </p:cViewPr>
      <p:guideLst>
        <p:guide orient="horz" pos="2160"/>
        <p:guide pos="6879"/>
        <p:guide pos="6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310651553171242"/>
          <c:y val="0.10495189967405867"/>
          <c:w val="0.73191355888206278"/>
          <c:h val="0.8589213428580252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 Fig 3'!$C$30</c:f>
              <c:strCache>
                <c:ptCount val="1"/>
                <c:pt idx="0">
                  <c:v>Recurrence + stage IV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 Fig 3'!$B$31:$B$48</c:f>
              <c:strCache>
                <c:ptCount val="18"/>
                <c:pt idx="0">
                  <c:v>Hair loss</c:v>
                </c:pt>
                <c:pt idx="1">
                  <c:v>Nausea/vomiting</c:v>
                </c:pt>
                <c:pt idx="2">
                  <c:v>Leukopenia/WBC decreased</c:v>
                </c:pt>
                <c:pt idx="3">
                  <c:v>Mlaise/ fatigue</c:v>
                </c:pt>
                <c:pt idx="4">
                  <c:v>Interstitial lung disease/pneumonitis</c:v>
                </c:pt>
                <c:pt idx="5">
                  <c:v>Diarrhea</c:v>
                </c:pt>
                <c:pt idx="6">
                  <c:v>Dysgeusia</c:v>
                </c:pt>
                <c:pt idx="7">
                  <c:v>Financial anxiety</c:v>
                </c:pt>
                <c:pt idx="8">
                  <c:v>Neuropathy</c:v>
                </c:pt>
                <c:pt idx="9">
                  <c:v>Edema</c:v>
                </c:pt>
                <c:pt idx="10">
                  <c:v>Depression/poor concentration</c:v>
                </c:pt>
                <c:pt idx="11">
                  <c:v>Stomatitis</c:v>
                </c:pt>
                <c:pt idx="12">
                  <c:v>Skin changes</c:v>
                </c:pt>
                <c:pt idx="13">
                  <c:v>Constipation</c:v>
                </c:pt>
                <c:pt idx="14">
                  <c:v>Nail changes</c:v>
                </c:pt>
                <c:pt idx="15">
                  <c:v>Joint pain</c:v>
                </c:pt>
                <c:pt idx="16">
                  <c:v>Fever</c:v>
                </c:pt>
                <c:pt idx="17">
                  <c:v>Insomnia</c:v>
                </c:pt>
              </c:strCache>
            </c:strRef>
          </c:cat>
          <c:val>
            <c:numRef>
              <c:f>'S Fig 3'!$C$31:$C$48</c:f>
              <c:numCache>
                <c:formatCode>0.0_ </c:formatCode>
                <c:ptCount val="18"/>
                <c:pt idx="0">
                  <c:v>76.470588235294116</c:v>
                </c:pt>
                <c:pt idx="1">
                  <c:v>52.941176470588239</c:v>
                </c:pt>
                <c:pt idx="2">
                  <c:v>41.17647058823529</c:v>
                </c:pt>
                <c:pt idx="3">
                  <c:v>29.411764705882355</c:v>
                </c:pt>
                <c:pt idx="4">
                  <c:v>41.17647058823529</c:v>
                </c:pt>
                <c:pt idx="5">
                  <c:v>29.411764705882355</c:v>
                </c:pt>
                <c:pt idx="6">
                  <c:v>29.411764705882355</c:v>
                </c:pt>
                <c:pt idx="7">
                  <c:v>35.294117647058826</c:v>
                </c:pt>
                <c:pt idx="8">
                  <c:v>23.52941176470588</c:v>
                </c:pt>
                <c:pt idx="9">
                  <c:v>23.52941176470588</c:v>
                </c:pt>
                <c:pt idx="10">
                  <c:v>23.52941176470588</c:v>
                </c:pt>
                <c:pt idx="11">
                  <c:v>11.76470588235294</c:v>
                </c:pt>
                <c:pt idx="12">
                  <c:v>11.76470588235294</c:v>
                </c:pt>
                <c:pt idx="13">
                  <c:v>17.647058823529413</c:v>
                </c:pt>
                <c:pt idx="14">
                  <c:v>17.647058823529413</c:v>
                </c:pt>
                <c:pt idx="15">
                  <c:v>11.76470588235294</c:v>
                </c:pt>
                <c:pt idx="16">
                  <c:v>17.647058823529413</c:v>
                </c:pt>
                <c:pt idx="17">
                  <c:v>5.8823529411764701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21-41C3-88CC-12387F6F2516}"/>
            </c:ext>
          </c:extLst>
        </c:ser>
        <c:ser>
          <c:idx val="1"/>
          <c:order val="1"/>
          <c:tx>
            <c:strRef>
              <c:f>'S Fig 3'!$D$30</c:f>
              <c:strCache>
                <c:ptCount val="1"/>
                <c:pt idx="0">
                  <c:v>Other than recurrence + stage IV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 Fig 3'!$B$31:$B$48</c:f>
              <c:strCache>
                <c:ptCount val="18"/>
                <c:pt idx="0">
                  <c:v>Hair loss</c:v>
                </c:pt>
                <c:pt idx="1">
                  <c:v>Nausea/vomiting</c:v>
                </c:pt>
                <c:pt idx="2">
                  <c:v>Leukopenia/WBC decreased</c:v>
                </c:pt>
                <c:pt idx="3">
                  <c:v>Mlaise/ fatigue</c:v>
                </c:pt>
                <c:pt idx="4">
                  <c:v>Interstitial lung disease/pneumonitis</c:v>
                </c:pt>
                <c:pt idx="5">
                  <c:v>Diarrhea</c:v>
                </c:pt>
                <c:pt idx="6">
                  <c:v>Dysgeusia</c:v>
                </c:pt>
                <c:pt idx="7">
                  <c:v>Financial anxiety</c:v>
                </c:pt>
                <c:pt idx="8">
                  <c:v>Neuropathy</c:v>
                </c:pt>
                <c:pt idx="9">
                  <c:v>Edema</c:v>
                </c:pt>
                <c:pt idx="10">
                  <c:v>Depression/poor concentration</c:v>
                </c:pt>
                <c:pt idx="11">
                  <c:v>Stomatitis</c:v>
                </c:pt>
                <c:pt idx="12">
                  <c:v>Skin changes</c:v>
                </c:pt>
                <c:pt idx="13">
                  <c:v>Constipation</c:v>
                </c:pt>
                <c:pt idx="14">
                  <c:v>Nail changes</c:v>
                </c:pt>
                <c:pt idx="15">
                  <c:v>Joint pain</c:v>
                </c:pt>
                <c:pt idx="16">
                  <c:v>Fever</c:v>
                </c:pt>
                <c:pt idx="17">
                  <c:v>Insomnia</c:v>
                </c:pt>
              </c:strCache>
            </c:strRef>
          </c:cat>
          <c:val>
            <c:numRef>
              <c:f>'S Fig 3'!$D$31:$D$48</c:f>
              <c:numCache>
                <c:formatCode>0.0_ </c:formatCode>
                <c:ptCount val="18"/>
                <c:pt idx="0">
                  <c:v>62.376237623762378</c:v>
                </c:pt>
                <c:pt idx="1">
                  <c:v>61.386138613861384</c:v>
                </c:pt>
                <c:pt idx="2">
                  <c:v>37.623762376237622</c:v>
                </c:pt>
                <c:pt idx="3">
                  <c:v>46.534653465346537</c:v>
                </c:pt>
                <c:pt idx="4">
                  <c:v>19.801980198019802</c:v>
                </c:pt>
                <c:pt idx="5">
                  <c:v>29.702970297029701</c:v>
                </c:pt>
                <c:pt idx="6">
                  <c:v>29.702970297029701</c:v>
                </c:pt>
                <c:pt idx="7">
                  <c:v>21.782178217821784</c:v>
                </c:pt>
                <c:pt idx="8">
                  <c:v>32.673267326732677</c:v>
                </c:pt>
                <c:pt idx="9">
                  <c:v>30.693069306930692</c:v>
                </c:pt>
                <c:pt idx="10">
                  <c:v>23.762376237623762</c:v>
                </c:pt>
                <c:pt idx="11">
                  <c:v>19.801980198019802</c:v>
                </c:pt>
                <c:pt idx="12">
                  <c:v>18.811881188118811</c:v>
                </c:pt>
                <c:pt idx="13">
                  <c:v>12.871287128712872</c:v>
                </c:pt>
                <c:pt idx="14">
                  <c:v>12.871287128712872</c:v>
                </c:pt>
                <c:pt idx="15">
                  <c:v>15.841584158415841</c:v>
                </c:pt>
                <c:pt idx="16">
                  <c:v>8.9108910891089099</c:v>
                </c:pt>
                <c:pt idx="17">
                  <c:v>14.85148514851485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21-41C3-88CC-12387F6F2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5"/>
        <c:overlap val="-10"/>
        <c:axId val="1089279567"/>
        <c:axId val="1089300207"/>
      </c:barChart>
      <c:catAx>
        <c:axId val="108927956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1089300207"/>
        <c:crosses val="autoZero"/>
        <c:auto val="1"/>
        <c:lblAlgn val="ctr"/>
        <c:lblOffset val="100"/>
        <c:noMultiLvlLbl val="0"/>
      </c:catAx>
      <c:valAx>
        <c:axId val="1089300207"/>
        <c:scaling>
          <c:orientation val="minMax"/>
          <c:max val="80"/>
        </c:scaling>
        <c:delete val="0"/>
        <c:axPos val="t"/>
        <c:numFmt formatCode="#,##0_);[Red]\(#,##0\)" sourceLinked="0"/>
        <c:majorTickMark val="out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1089279567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</c:legendEntry>
      <c:layout>
        <c:manualLayout>
          <c:xMode val="edge"/>
          <c:yMode val="edge"/>
          <c:x val="0.7432712641689021"/>
          <c:y val="0.7409561370584361"/>
          <c:w val="0.23106238643246518"/>
          <c:h val="0.11886997200731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ＭＳ Ｐ明朝" panose="02020600040205080304" pitchFamily="18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 baseline="0">
          <a:latin typeface="Times New Roman" panose="02020603050405020304" pitchFamily="18" charset="0"/>
          <a:ea typeface="ＭＳ Ｐ明朝" panose="02020600040205080304" pitchFamily="18" charset="-128"/>
        </a:defRPr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C4B7EB-A471-E29C-C52F-7064C908C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31682E-FC8E-F33B-14D4-6E3424E6D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48D959-A4C6-1E04-72DD-00EF39EE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CD0290-1839-E1D6-7C3D-8B2A3285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5240F1-1A58-FDE3-5B56-D347A353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960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1E7EEC-4990-2949-F81B-8DC7B6D0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CC2B46-5C23-E90B-54C1-FF5578194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09701D-8579-B658-A45E-3B21A6AEA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758B76-07DD-39DE-5356-8F8A43A85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9AAA8-D680-0CA1-C445-B967070A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16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3B03E8-94F8-12E1-81E1-C1001590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060621-3AFC-FF04-138F-28E5139EF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E1A135-4BCA-0CA3-4665-BAB3D3481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1BFFE0-6A0B-1030-4378-008749CE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DEB9AC-1311-6A7F-5CCC-A322E33F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38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1D522-9C23-1EED-083C-3A27C01A9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78A9A3-87C0-0407-24B1-98BA3A06B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81D1AB-7269-EC49-D38C-8A47B5128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86B09E-EDFC-1924-8A2E-9A986CAAD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0938F4-FB0C-2244-E7FB-DF4BCC21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FEE07F-DA80-F294-73C1-728CA17DC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74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0EDB2D-CA5D-0463-7966-E0D07F14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FDCB4-5DEC-C343-55D6-97B9D75F1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7FB687-7837-3B05-B908-569290B14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BA74E7-FCDC-EE23-51B2-65BE7046FE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C9B3A24-5B95-9E72-80C0-EC5324D16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A39DB13-EE02-68C3-D787-C451F6EC6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2A2C78E-2E99-67F0-E03B-D765CA5B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38528D-D581-1400-0623-DD86BE2F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776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263637-B11B-55F5-299B-E1E9400A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C1769DB-06AF-C168-9D6B-944C143F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63D70A4-4C49-EAC4-2774-488590B3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51B25DB-0041-0F07-C586-08994F57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89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828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166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3929" userDrawn="1">
          <p15:clr>
            <a:srgbClr val="FBAE40"/>
          </p15:clr>
        </p15:guide>
        <p15:guide id="7" orient="horz" pos="4065" userDrawn="1">
          <p15:clr>
            <a:srgbClr val="FBAE40"/>
          </p15:clr>
        </p15:guide>
        <p15:guide id="8" pos="1935" userDrawn="1">
          <p15:clr>
            <a:srgbClr val="FBAE40"/>
          </p15:clr>
        </p15:guide>
        <p15:guide id="9" pos="7265" userDrawn="1">
          <p15:clr>
            <a:srgbClr val="FBAE40"/>
          </p15:clr>
        </p15:guide>
        <p15:guide id="12" orient="horz" pos="3521" userDrawn="1">
          <p15:clr>
            <a:srgbClr val="FBAE40"/>
          </p15:clr>
        </p15:guide>
        <p15:guide id="13" orient="horz" pos="3067" userDrawn="1">
          <p15:clr>
            <a:srgbClr val="FBAE40"/>
          </p15:clr>
        </p15:guide>
        <p15:guide id="14" pos="5586" userDrawn="1">
          <p15:clr>
            <a:srgbClr val="FBAE40"/>
          </p15:clr>
        </p15:guide>
        <p15:guide id="15" orient="horz" pos="61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964AAD-632D-358F-74A9-F688CB932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EF2024-BF9E-A196-E1E9-CCF04F936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DAF9014-0CA8-7575-3D24-4A2FC28CA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995A26-406F-5648-2CE5-ED12F903C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EDBC4E-E00B-B590-05D5-5DC57FC3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A7FE96-2A27-5CF9-54CD-56BD620E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75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43E70C-5D6E-087A-7961-F816BEA44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54DF554-3D04-864D-221B-6C4CF7A1F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EB37C2-F2D6-3841-22BF-0ED88B28E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66DACD-0F39-78D5-8BC8-AA06E3BB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B8065C-37C2-CFF1-4B82-1A779DCB7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CC7DD3-1391-F2BA-83CB-2575718C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82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CACD78-49D6-A2A7-72CF-A642BB79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80FE45D-7B89-A8EC-0B0B-D795B5EB2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D2FF18-A147-4B7A-AD4A-80F784028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4E8388-C44E-176D-F325-428B73BEF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5D9DA7-40B5-4BB6-4527-A0246F9E3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436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17B24AE-EC47-601E-389B-4C794118E6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52031E-52C1-25BC-F4B3-48E6F7F21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BCAF23-7FDE-D7A7-503E-859616E5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6FCAAD-932E-897A-7E47-3B34BC940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66E2FC-E687-6349-FC7D-8F3BF686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2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5426AE8-DCAD-C141-758F-1EC23121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6D3BD-A713-78A4-55CF-69FA2AAB6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AB3E82-9E04-ED9C-2370-FDA74ADF7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F7B1ED-B4D8-B61A-87BE-5C68CFC66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FCD3E9-73E8-51DC-9737-D70F57985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11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22C4F09-CD8A-7674-5BF8-FC33A3C94A17}"/>
              </a:ext>
            </a:extLst>
          </p:cNvPr>
          <p:cNvSpPr txBox="1"/>
          <p:nvPr/>
        </p:nvSpPr>
        <p:spPr>
          <a:xfrm>
            <a:off x="0" y="6487443"/>
            <a:ext cx="7359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Supplemental Figure 2. Percentage of AEs that patients want to avoid by stage</a:t>
            </a:r>
            <a:endParaRPr kumimoji="1" lang="ja-JP" altLang="en-US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8985F41C-CD4D-FA37-18EE-099BFD07194F}"/>
              </a:ext>
            </a:extLst>
          </p:cNvPr>
          <p:cNvGraphicFramePr>
            <a:graphicFrameLocks/>
          </p:cNvGraphicFramePr>
          <p:nvPr/>
        </p:nvGraphicFramePr>
        <p:xfrm>
          <a:off x="302854" y="185891"/>
          <a:ext cx="11557000" cy="394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表 21">
            <a:extLst>
              <a:ext uri="{FF2B5EF4-FFF2-40B4-BE49-F238E27FC236}">
                <a16:creationId xmlns:a16="http://schemas.microsoft.com/office/drawing/2014/main" id="{DD06D067-F1D8-59BE-C3CD-B486B689F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35867"/>
              </p:ext>
            </p:extLst>
          </p:nvPr>
        </p:nvGraphicFramePr>
        <p:xfrm>
          <a:off x="344129" y="4266272"/>
          <a:ext cx="11503752" cy="18297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7252">
                  <a:extLst>
                    <a:ext uri="{9D8B030D-6E8A-4147-A177-3AD203B41FA5}">
                      <a16:colId xmlns:a16="http://schemas.microsoft.com/office/drawing/2014/main" val="309631957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378331853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4028524197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1759290302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492691211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645426247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161387842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1979590018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2995835818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3666301596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263125852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646189932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3602865693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3650004338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1799129353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374802161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3241069841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1209658617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2226014171"/>
                    </a:ext>
                  </a:extLst>
                </a:gridCol>
                <a:gridCol w="580650">
                  <a:extLst>
                    <a:ext uri="{9D8B030D-6E8A-4147-A177-3AD203B41FA5}">
                      <a16:colId xmlns:a16="http://schemas.microsoft.com/office/drawing/2014/main" val="1309681231"/>
                    </a:ext>
                  </a:extLst>
                </a:gridCol>
              </a:tblGrid>
              <a:tr h="164716"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051355"/>
                  </a:ext>
                </a:extLst>
              </a:tr>
              <a:tr h="8235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Hair </a:t>
                      </a:r>
                    </a:p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loss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Nausea/</a:t>
                      </a:r>
                    </a:p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vomiting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Leukopenia/WBC decreased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Malaise/</a:t>
                      </a:r>
                    </a:p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fatigue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Interstitial lung disease/pneumonitis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Diarrhea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Dysgeusias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Financial anxiety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Neuropathy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Edema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Depression/poor concentration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Stomatitis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Skin changes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Constipation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Nail changes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Joing </a:t>
                      </a:r>
                    </a:p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Fever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Insomnia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5412242"/>
                  </a:ext>
                </a:extLst>
              </a:tr>
              <a:tr h="3294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Recurrence</a:t>
                      </a:r>
                    </a:p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stage IV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(76.5)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(52.9)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(41.2)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(29.4)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(41.2)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(29.4)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(29.4)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(35.3)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(23.5)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(23.5)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(23.5)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(11.8)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(11.8)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(17.6)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(17.6)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(11.8)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(17.6)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(5.9)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730743"/>
                  </a:ext>
                </a:extLst>
              </a:tr>
              <a:tr h="3151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Other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(62.4)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(61.4)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(37.6)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(46.5)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(19.8)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(29.7)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(29.7)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(21.8)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(32.7)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(30.7)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(23.8)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(19.8)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(18.8)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(12.9)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(12.9)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(15.8)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(8.9)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(14.9)</a:t>
                      </a:r>
                      <a:endParaRPr lang="en-US" altLang="ja-JP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255760"/>
                  </a:ext>
                </a:extLst>
              </a:tr>
              <a:tr h="1969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 value &lt;0.05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ja-JP" altLang="en-US" sz="1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9734271"/>
                  </a:ext>
                </a:extLst>
              </a:tr>
            </a:tbl>
          </a:graphicData>
        </a:graphic>
      </p:graphicFrame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388FB77-BFFE-1B3F-6773-8D5C8C0C888D}"/>
              </a:ext>
            </a:extLst>
          </p:cNvPr>
          <p:cNvSpPr txBox="1"/>
          <p:nvPr/>
        </p:nvSpPr>
        <p:spPr>
          <a:xfrm>
            <a:off x="11609597" y="204280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(%)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721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5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6411</TotalTime>
  <Words>234</Words>
  <Application>Microsoft Office PowerPoint</Application>
  <PresentationFormat>ワイド画面</PresentationFormat>
  <Paragraphs>88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AMY</dc:creator>
  <cp:lastModifiedBy>AMY</cp:lastModifiedBy>
  <cp:revision>121</cp:revision>
  <dcterms:created xsi:type="dcterms:W3CDTF">2023-06-14T00:09:13Z</dcterms:created>
  <dcterms:modified xsi:type="dcterms:W3CDTF">2024-06-10T05:21:21Z</dcterms:modified>
</cp:coreProperties>
</file>